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33"/>
  </p:notesMasterIdLst>
  <p:handoutMasterIdLst>
    <p:handoutMasterId r:id="rId34"/>
  </p:handoutMasterIdLst>
  <p:sldIdLst>
    <p:sldId id="682" r:id="rId2"/>
    <p:sldId id="684" r:id="rId3"/>
    <p:sldId id="702" r:id="rId4"/>
    <p:sldId id="686" r:id="rId5"/>
    <p:sldId id="661" r:id="rId6"/>
    <p:sldId id="765" r:id="rId7"/>
    <p:sldId id="766" r:id="rId8"/>
    <p:sldId id="689" r:id="rId9"/>
    <p:sldId id="745" r:id="rId10"/>
    <p:sldId id="774" r:id="rId11"/>
    <p:sldId id="728" r:id="rId12"/>
    <p:sldId id="729" r:id="rId13"/>
    <p:sldId id="730" r:id="rId14"/>
    <p:sldId id="790" r:id="rId15"/>
    <p:sldId id="791" r:id="rId16"/>
    <p:sldId id="792" r:id="rId17"/>
    <p:sldId id="674" r:id="rId18"/>
    <p:sldId id="675" r:id="rId19"/>
    <p:sldId id="669" r:id="rId20"/>
    <p:sldId id="670" r:id="rId21"/>
    <p:sldId id="704" r:id="rId22"/>
    <p:sldId id="738" r:id="rId23"/>
    <p:sldId id="673" r:id="rId24"/>
    <p:sldId id="784" r:id="rId25"/>
    <p:sldId id="785" r:id="rId26"/>
    <p:sldId id="778" r:id="rId27"/>
    <p:sldId id="781" r:id="rId28"/>
    <p:sldId id="782" r:id="rId29"/>
    <p:sldId id="783" r:id="rId30"/>
    <p:sldId id="787" r:id="rId31"/>
    <p:sldId id="793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A9A700"/>
    <a:srgbClr val="D5FC79"/>
    <a:srgbClr val="008F00"/>
    <a:srgbClr val="094025"/>
    <a:srgbClr val="FCAE28"/>
    <a:srgbClr val="4E8F00"/>
    <a:srgbClr val="407700"/>
    <a:srgbClr val="FDC930"/>
    <a:srgbClr val="094517"/>
    <a:srgbClr val="004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491"/>
    <p:restoredTop sz="96522"/>
  </p:normalViewPr>
  <p:slideViewPr>
    <p:cSldViewPr>
      <p:cViewPr varScale="1">
        <p:scale>
          <a:sx n="106" d="100"/>
          <a:sy n="106" d="100"/>
        </p:scale>
        <p:origin x="-139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90A32436-9F2C-C641-9BFC-063E73777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69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E1C1B6E4-4051-4C45-8D55-A2251DFAF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959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400D1C-7B3E-B246-94AC-7F076352AB2B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Peter</a:t>
            </a:r>
          </a:p>
        </p:txBody>
      </p:sp>
    </p:spTree>
    <p:extLst>
      <p:ext uri="{BB962C8B-B14F-4D97-AF65-F5344CB8AC3E}">
        <p14:creationId xmlns:p14="http://schemas.microsoft.com/office/powerpoint/2010/main" val="1265377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C1B6E4-4051-4C45-8D55-A2251DFAF45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88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C1B6E4-4051-4C45-8D55-A2251DFAF45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81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400D1C-7B3E-B246-94AC-7F076352AB2B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Peter</a:t>
            </a:r>
          </a:p>
        </p:txBody>
      </p:sp>
    </p:spTree>
    <p:extLst>
      <p:ext uri="{BB962C8B-B14F-4D97-AF65-F5344CB8AC3E}">
        <p14:creationId xmlns:p14="http://schemas.microsoft.com/office/powerpoint/2010/main" val="1265377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C1B6E4-4051-4C45-8D55-A2251DFAF4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4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Tell story</a:t>
            </a:r>
            <a:r>
              <a:rPr lang="en-US" baseline="0" dirty="0"/>
              <a:t> of first class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C1B6E4-4051-4C45-8D55-A2251DFAF45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47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80ACA-2734-1345-9335-41F06BD320A4}" type="slidenum">
              <a:rPr lang="en-US"/>
              <a:pPr/>
              <a:t>6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74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82BCF5-E175-0048-9CE1-48E9A5DC8991}" type="slidenum">
              <a:rPr lang="en-US"/>
              <a:pPr/>
              <a:t>8</a:t>
            </a:fld>
            <a:endParaRPr lang="en-US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64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934B0B-EE79-0A43-9AA0-808896172D4A}" type="slidenum">
              <a:rPr lang="en-US"/>
              <a:pPr/>
              <a:t>13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77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261D3-D199-1644-B94A-C30C1D8E87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89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261D3-D199-1644-B94A-C30C1D8E87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47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261D3-D199-1644-B94A-C30C1D8E87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82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9"/>
            <a:ext cx="8513763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1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5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5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5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6FCE0FD-72AD-CF45-A3FD-57A422556E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707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BC314B-5F52-804D-A7BB-E1C694258ACC}"/>
              </a:ext>
            </a:extLst>
          </p:cNvPr>
          <p:cNvSpPr/>
          <p:nvPr userDrawn="1"/>
        </p:nvSpPr>
        <p:spPr>
          <a:xfrm>
            <a:off x="-8731" y="-1643"/>
            <a:ext cx="9144000" cy="5707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2"/>
            <a:ext cx="3496571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1C16F-0680-CF4B-95F6-F930F0A6DF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3" y="4329954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9DE74F-FAC6-AF41-91D3-6CD2054B68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7" y="5257800"/>
            <a:ext cx="7904951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3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3" y="4329954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9DE74F-FAC6-AF41-91D3-6CD2054B68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7" y="5257800"/>
            <a:ext cx="7904951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54B68-0376-6A41-9308-67812999A1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1" y="685801"/>
            <a:ext cx="757519" cy="5440680"/>
          </a:xfrm>
        </p:spPr>
        <p:txBody>
          <a:bodyPr vert="eaVert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6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F3097-2D1E-CF4E-B247-070045040B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2C5645-2117-6143-A16D-EF06E387C5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2" y="4822207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3" y="3525980"/>
            <a:ext cx="8355715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2" y="4822207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3" y="3525980"/>
            <a:ext cx="4428427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9" y="261016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3" y="2057401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7" y="2057401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55FA8E-0623-4E46-BAC7-43BE53A084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1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3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05553-3EC1-794B-9074-EE5CF15C7D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5CD62B-DE5F-B143-B15B-92F17D3A8F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B4B94-951E-FE4F-B6B2-4701161C0C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49" y="658907"/>
            <a:ext cx="3819339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2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89F7F7-B936-A943-9FC2-724C89F15A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1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9" y="2044701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7" y="6275295"/>
            <a:ext cx="5643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B9DE74F-FAC6-AF41-91D3-6CD2054B68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0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DC93F7-9CD6-F747-8E38-7D3BC4A9DD8C}"/>
              </a:ext>
            </a:extLst>
          </p:cNvPr>
          <p:cNvSpPr/>
          <p:nvPr userDrawn="1"/>
        </p:nvSpPr>
        <p:spPr>
          <a:xfrm>
            <a:off x="0" y="0"/>
            <a:ext cx="9144000" cy="5707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00600" y="4953000"/>
            <a:ext cx="4343400" cy="1905000"/>
          </a:xfrm>
        </p:spPr>
        <p:txBody>
          <a:bodyPr>
            <a:normAutofit/>
          </a:bodyPr>
          <a:lstStyle/>
          <a:p>
            <a:pPr algn="r" eaLnBrk="1" hangingPunct="1">
              <a:spcBef>
                <a:spcPts val="200"/>
              </a:spcBef>
              <a:buFont typeface="Wingdings" charset="2"/>
              <a:buNone/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 panose="020B0403020202020204" pitchFamily="34" charset="0"/>
                <a:cs typeface="Trebuchet MS"/>
              </a:rPr>
              <a:t>Peter E. Doolittle</a:t>
            </a:r>
          </a:p>
          <a:p>
            <a:pPr algn="r" eaLnBrk="1" hangingPunct="1">
              <a:spcBef>
                <a:spcPts val="200"/>
              </a:spcBef>
              <a:buFont typeface="Wingdings" charset="2"/>
              <a:buNone/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 panose="020B0403020202020204" pitchFamily="34" charset="0"/>
                <a:cs typeface="Trebuchet MS"/>
              </a:rPr>
              <a:t>Director, School of Education</a:t>
            </a:r>
          </a:p>
          <a:p>
            <a:pPr algn="r" eaLnBrk="1" hangingPunct="1">
              <a:spcBef>
                <a:spcPts val="200"/>
              </a:spcBef>
              <a:buFont typeface="Wingdings" charset="2"/>
              <a:buNone/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 panose="020B0403020202020204" pitchFamily="34" charset="0"/>
                <a:cs typeface="Trebuchet MS"/>
              </a:rPr>
              <a:t>Professor, Educational Psychology</a:t>
            </a:r>
          </a:p>
          <a:p>
            <a:pPr algn="r" eaLnBrk="1" hangingPunct="1">
              <a:spcBef>
                <a:spcPts val="200"/>
              </a:spcBef>
              <a:buFont typeface="Wingdings" charset="2"/>
              <a:buNone/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 panose="020B0403020202020204" pitchFamily="34" charset="0"/>
                <a:cs typeface="Trebuchet MS"/>
              </a:rPr>
              <a:t>Virginia Tech • Blacksburg • Virginia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79355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Arial" charset="0"/>
                <a:cs typeface="Arial" charset="0"/>
              </a:rPr>
              <a:t>Fully Integrating Learning and Assessment Practices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42E8302-DA7B-4546-A21C-C6157DA5505D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07757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ts val="10800"/>
              </a:lnSpc>
              <a:spcBef>
                <a:spcPct val="0"/>
              </a:spcBef>
              <a:buNone/>
              <a:defRPr sz="10000" b="1" kern="1200" spc="-2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800" b="0" spc="0" dirty="0">
                <a:solidFill>
                  <a:schemeClr val="tx1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cs typeface="Trebuchet MS"/>
              </a:rPr>
              <a:t>Top Down and Bottom 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1EAF45-CA00-7443-8E8D-DF5403343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7000"/>
            <a:ext cx="381000" cy="381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F4110-6405-0349-A67D-CDA385FBD288}"/>
              </a:ext>
            </a:extLst>
          </p:cNvPr>
          <p:cNvSpPr txBox="1"/>
          <p:nvPr/>
        </p:nvSpPr>
        <p:spPr>
          <a:xfrm>
            <a:off x="304800" y="6611779"/>
            <a:ext cx="3429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Institute on General Education and Assessment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990CF4-60DA-874D-BD58-0D5108417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92680"/>
            <a:ext cx="9144000" cy="2560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B0C57B-2765-2D4E-9E1E-CC425B8E7BE5}"/>
              </a:ext>
            </a:extLst>
          </p:cNvPr>
          <p:cNvSpPr txBox="1"/>
          <p:nvPr/>
        </p:nvSpPr>
        <p:spPr>
          <a:xfrm>
            <a:off x="0" y="49530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CAE28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</a:rPr>
              <a:t>PPTs &amp; Handouts: </a:t>
            </a:r>
            <a:r>
              <a:rPr lang="en-US" sz="1800" dirty="0" err="1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</a:rPr>
              <a:t>www.ResearchNotRhetoric.com</a:t>
            </a:r>
            <a:r>
              <a:rPr lang="en-US" sz="1800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</a:rPr>
              <a:t>/</a:t>
            </a:r>
            <a:r>
              <a:rPr lang="en-US" sz="1800" dirty="0" err="1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</a:rPr>
              <a:t>rnr-talks.php</a:t>
            </a:r>
            <a:endParaRPr lang="en-US" sz="1800" dirty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7892F4-8037-1E40-8550-737BC305B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434" y="177038"/>
            <a:ext cx="865766" cy="3578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B7666A2-EF6A-904E-8018-0232A5C447E4}"/>
              </a:ext>
            </a:extLst>
          </p:cNvPr>
          <p:cNvSpPr/>
          <p:nvPr/>
        </p:nvSpPr>
        <p:spPr>
          <a:xfrm>
            <a:off x="0" y="2392680"/>
            <a:ext cx="914400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8A14FE-5584-7045-9D0F-815BAB51EA5F}"/>
              </a:ext>
            </a:extLst>
          </p:cNvPr>
          <p:cNvSpPr txBox="1"/>
          <p:nvPr/>
        </p:nvSpPr>
        <p:spPr>
          <a:xfrm>
            <a:off x="0" y="3429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www.ResearchNotRhetoric.com</a:t>
            </a:r>
            <a:r>
              <a:rPr lang="en-US" sz="2800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2800" dirty="0" err="1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rnr-talks.php</a:t>
            </a:r>
            <a:endParaRPr lang="en-US" sz="2800" dirty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38" name="Picture 14" descr="page1image1664384">
            <a:extLst>
              <a:ext uri="{FF2B5EF4-FFF2-40B4-BE49-F238E27FC236}">
                <a16:creationId xmlns:a16="http://schemas.microsoft.com/office/drawing/2014/main" id="{A9D92132-E9B2-4249-A301-727C6DC8B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page1image1664592">
            <a:extLst>
              <a:ext uri="{FF2B5EF4-FFF2-40B4-BE49-F238E27FC236}">
                <a16:creationId xmlns:a16="http://schemas.microsoft.com/office/drawing/2014/main" id="{FB865CB5-35DA-9547-9E2B-A0EF59021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39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2706"/>
            <a:ext cx="9143999" cy="1322294"/>
          </a:xfrm>
        </p:spPr>
        <p:txBody>
          <a:bodyPr>
            <a:noAutofit/>
          </a:bodyPr>
          <a:lstStyle/>
          <a:p>
            <a:r>
              <a:rPr lang="en-US" dirty="0"/>
              <a:t>Strategies for</a:t>
            </a:r>
            <a:br>
              <a:rPr lang="en-US" dirty="0"/>
            </a:br>
            <a:r>
              <a:rPr lang="en-US" dirty="0"/>
              <a:t>Learning &amp; Assessment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953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tx1">
                    <a:alpha val="23000"/>
                  </a:schemeClr>
                </a:solidFill>
                <a:latin typeface="Helvetica" pitchFamily="2" charset="0"/>
                <a:cs typeface="Trebuchet MS"/>
              </a:rPr>
              <a:t>artifacts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0BA26E-C1FB-8443-91FE-6BEE17580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6" y="2133600"/>
            <a:ext cx="533307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3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807369"/>
            <a:ext cx="7924800" cy="489823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sz="24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Learning Environment: </a:t>
            </a: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Students create a </a:t>
            </a:r>
            <a:r>
              <a:rPr lang="en-US" sz="2400" dirty="0">
                <a:solidFill>
                  <a:srgbClr val="CC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25-word </a:t>
            </a: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statement addressing the </a:t>
            </a:r>
            <a:r>
              <a:rPr lang="en-US" sz="2400" dirty="0">
                <a:solidFill>
                  <a:srgbClr val="CC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essential ideas</a:t>
            </a: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, focusing on explaining and integrating ideas, not listing topics.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  <a:defRPr/>
            </a:pPr>
            <a:endParaRPr lang="en-US" sz="2400" dirty="0">
              <a:solidFill>
                <a:srgbClr val="FCAE28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 charset="0"/>
              <a:ea typeface="Trebuchet MS" charset="0"/>
              <a:cs typeface="Trebuchet MS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sz="24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Learning Artifact: </a:t>
            </a: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Students read a chapter or article, or watch a video, and </a:t>
            </a:r>
            <a:r>
              <a:rPr lang="en-US" sz="2400" dirty="0">
                <a:solidFill>
                  <a:srgbClr val="CC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extract</a:t>
            </a: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, </a:t>
            </a:r>
            <a:r>
              <a:rPr lang="en-US" sz="2400" dirty="0">
                <a:solidFill>
                  <a:srgbClr val="CC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organize</a:t>
            </a: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, </a:t>
            </a:r>
            <a:r>
              <a:rPr lang="en-US" sz="2400" dirty="0">
                <a:solidFill>
                  <a:srgbClr val="CC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summarize</a:t>
            </a: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, and </a:t>
            </a:r>
            <a:r>
              <a:rPr lang="en-US" sz="2400" dirty="0">
                <a:solidFill>
                  <a:srgbClr val="CC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integrate</a:t>
            </a: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 the reading’s essential ideas into a clear and concise statement.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  <a:defRPr/>
            </a:pPr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 charset="0"/>
              <a:ea typeface="Trebuchet MS" charset="0"/>
              <a:cs typeface="Trebuchet MS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sz="24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Learning Assessment: </a:t>
            </a: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Summaries are assessed using a </a:t>
            </a:r>
            <a:r>
              <a:rPr lang="en-US" sz="2400" dirty="0">
                <a:solidFill>
                  <a:srgbClr val="CC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scoring guide </a:t>
            </a: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focused on structural format, clarity of thought and expression, and delineation of core messages.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01706"/>
            <a:ext cx="9144000" cy="132229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CAE28"/>
                </a:solidFill>
              </a:rPr>
              <a:t>25-Word Summaries</a:t>
            </a:r>
            <a:br>
              <a:rPr lang="en-US" dirty="0"/>
            </a:br>
            <a:r>
              <a:rPr lang="en-US" sz="3600" dirty="0">
                <a:solidFill>
                  <a:schemeClr val="tx1">
                    <a:lumMod val="50000"/>
                  </a:schemeClr>
                </a:solidFill>
              </a:rPr>
              <a:t>Fostering Deep &amp; Flexible Knowledge</a:t>
            </a:r>
          </a:p>
        </p:txBody>
      </p:sp>
    </p:spTree>
    <p:extLst>
      <p:ext uri="{BB962C8B-B14F-4D97-AF65-F5344CB8AC3E}">
        <p14:creationId xmlns:p14="http://schemas.microsoft.com/office/powerpoint/2010/main" val="131915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2044701"/>
            <a:ext cx="7393641" cy="4081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Radical constructivism views knowledge as constructed through repeated experiences reconfirmed or rejected through comparison over time; this structures our experiences, which we perceive as reality. [25 words]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01706"/>
            <a:ext cx="9144000" cy="132229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CAE28"/>
                </a:solidFill>
              </a:rPr>
              <a:t>25-Word Summaries</a:t>
            </a:r>
            <a:br>
              <a:rPr lang="en-US" dirty="0"/>
            </a:br>
            <a:r>
              <a:rPr lang="en-US" sz="3600" dirty="0">
                <a:solidFill>
                  <a:schemeClr val="tx1">
                    <a:lumMod val="50000"/>
                  </a:schemeClr>
                </a:solidFill>
              </a:rPr>
              <a:t>Fostering Deep &amp; Flexible Knowledge</a:t>
            </a:r>
          </a:p>
        </p:txBody>
      </p:sp>
    </p:spTree>
    <p:extLst>
      <p:ext uri="{BB962C8B-B14F-4D97-AF65-F5344CB8AC3E}">
        <p14:creationId xmlns:p14="http://schemas.microsoft.com/office/powerpoint/2010/main" val="1990295055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25-Word Summaries</a:t>
            </a:r>
          </a:p>
        </p:txBody>
      </p:sp>
      <p:pic>
        <p:nvPicPr>
          <p:cNvPr id="2" name="Picture 1" descr="pic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83" y="5562600"/>
            <a:ext cx="1358217" cy="129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486400"/>
            <a:ext cx="4326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CAE28"/>
                </a:solidFill>
              </a:rPr>
              <a:t>plus Developmental Feedback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7399" y="6320135"/>
            <a:ext cx="297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with Dragon Dictate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57C4E2-74F3-0C41-9694-07633D707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27879"/>
            <a:ext cx="9144000" cy="35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6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Explanations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1905000"/>
            <a:ext cx="8155642" cy="4813299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sz="24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Learning Environment: </a:t>
            </a: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Students create clear and coherently organized </a:t>
            </a:r>
            <a:r>
              <a:rPr lang="en-US" sz="2400" dirty="0">
                <a:solidFill>
                  <a:srgbClr val="CC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10-15 minute videos </a:t>
            </a: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that reflect the student’s understanding of the current topic under discussion, plus an application to their lives.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  <a:defRPr/>
            </a:pPr>
            <a:endParaRPr lang="en-US" sz="2400" dirty="0">
              <a:solidFill>
                <a:srgbClr val="FCAE28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sz="24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Learning Artifact Processing: </a:t>
            </a: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Students </a:t>
            </a:r>
            <a:r>
              <a:rPr lang="en-US" sz="2400" dirty="0">
                <a:solidFill>
                  <a:srgbClr val="CC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analyze</a:t>
            </a: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and </a:t>
            </a:r>
            <a:r>
              <a:rPr lang="en-US" sz="2400" dirty="0">
                <a:solidFill>
                  <a:srgbClr val="CC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interpret</a:t>
            </a: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readings, notes, and discussions; </a:t>
            </a:r>
            <a:r>
              <a:rPr lang="en-US" sz="2400" dirty="0">
                <a:solidFill>
                  <a:srgbClr val="CC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organize</a:t>
            </a: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concepts and ideas; </a:t>
            </a:r>
            <a:r>
              <a:rPr lang="en-US" sz="2400" dirty="0">
                <a:solidFill>
                  <a:srgbClr val="CC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apply</a:t>
            </a: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to a life issue; </a:t>
            </a:r>
            <a:r>
              <a:rPr lang="en-US" sz="2400" dirty="0">
                <a:solidFill>
                  <a:srgbClr val="CC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create</a:t>
            </a: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an oral explanation.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  <a:defRPr/>
            </a:pPr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sz="24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Learning Assessment: </a:t>
            </a: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Video are assessed using a </a:t>
            </a:r>
            <a:r>
              <a:rPr lang="en-US" sz="2400" dirty="0">
                <a:solidFill>
                  <a:srgbClr val="CC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scoring guide</a:t>
            </a: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focused on organization, clarity of thought and expression, essential content explanation and application.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465821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43200" y="1752600"/>
            <a:ext cx="3657600" cy="28956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04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rebuchet MS"/>
                <a:cs typeface="Trebuchet MS"/>
              </a:rPr>
              <a:t>Oral Explanation: Human Learning</a:t>
            </a:r>
          </a:p>
        </p:txBody>
      </p:sp>
      <p:pic>
        <p:nvPicPr>
          <p:cNvPr id="3" name="Oral Exp 3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4800" y="1905000"/>
            <a:ext cx="3454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Explanations</a:t>
            </a:r>
          </a:p>
        </p:txBody>
      </p:sp>
      <p:pic>
        <p:nvPicPr>
          <p:cNvPr id="3" name="Picture 2" descr="oral explanati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989"/>
            <a:ext cx="9144000" cy="485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93623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2706"/>
            <a:ext cx="9143999" cy="865094"/>
          </a:xfrm>
        </p:spPr>
        <p:txBody>
          <a:bodyPr>
            <a:normAutofit/>
          </a:bodyPr>
          <a:lstStyle/>
          <a:p>
            <a:r>
              <a:rPr lang="en-US" dirty="0"/>
              <a:t>Integrating Programs &amp; Courses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tx1">
                    <a:alpha val="23000"/>
                  </a:schemeClr>
                </a:solidFill>
                <a:latin typeface="Trebuchet MS"/>
                <a:cs typeface="Trebuchet MS"/>
              </a:rPr>
              <a:t>alignment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4600" y="64008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 charset="0"/>
                <a:ea typeface="Trebuchet MS" charset="0"/>
                <a:cs typeface="Trebuchet MS" charset="0"/>
              </a:rPr>
              <a:t>clarity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☞</a:t>
            </a:r>
          </a:p>
        </p:txBody>
      </p:sp>
      <p:pic>
        <p:nvPicPr>
          <p:cNvPr id="2" name="Picture 1" descr="Pathways_Teas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42" y="1758166"/>
            <a:ext cx="6218358" cy="349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6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3048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rebuchet MS"/>
                <a:cs typeface="Trebuchet MS"/>
              </a:rPr>
              <a:t>The Need for Clarity</a:t>
            </a:r>
          </a:p>
        </p:txBody>
      </p:sp>
      <p:pic>
        <p:nvPicPr>
          <p:cNvPr id="6" name="MISC_Sinking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3700" y="1398869"/>
            <a:ext cx="5214912" cy="39111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46218" y="1280162"/>
            <a:ext cx="5451565" cy="4145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8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/>
          <p:cNvCxnSpPr/>
          <p:nvPr/>
        </p:nvCxnSpPr>
        <p:spPr>
          <a:xfrm>
            <a:off x="6500685" y="4647885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7775222" y="3815670"/>
            <a:ext cx="2258" cy="490147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409700" y="5029200"/>
            <a:ext cx="0" cy="899937"/>
          </a:xfrm>
          <a:prstGeom prst="line">
            <a:avLst/>
          </a:prstGeom>
          <a:ln w="28575" cmpd="sng">
            <a:solidFill>
              <a:srgbClr val="FFFF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1406880" y="3800804"/>
            <a:ext cx="2258" cy="490147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53805" y="4621066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68960" y="5921514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Purpose</a:t>
            </a: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Need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640" y="4297900"/>
            <a:ext cx="1717040" cy="707886"/>
          </a:xfrm>
          <a:prstGeom prst="rect">
            <a:avLst/>
          </a:prstGeom>
          <a:solidFill>
            <a:schemeClr val="bg2">
              <a:lumMod val="75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Goals &amp;</a:t>
            </a: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Outcomes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18960" y="42979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Student</a:t>
            </a: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057400" y="5569740"/>
            <a:ext cx="5717540" cy="28194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777480" y="5029200"/>
            <a:ext cx="0" cy="554066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795520" y="42979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C, B, S, &amp; A</a:t>
            </a: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Processing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377245" y="4625024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72080" y="42979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Environment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48640" y="3100786"/>
            <a:ext cx="808736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Assessment</a:t>
            </a:r>
          </a:p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(as an add-on)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2061357" y="5013367"/>
            <a:ext cx="4948" cy="59574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Action Button: Custom 1">
            <a:hlinkClick r:id="" action="ppaction://noaction" highlightClick="1"/>
          </p:cNvPr>
          <p:cNvSpPr/>
          <p:nvPr/>
        </p:nvSpPr>
        <p:spPr>
          <a:xfrm>
            <a:off x="0" y="0"/>
            <a:ext cx="9144000" cy="1524000"/>
          </a:xfrm>
          <a:prstGeom prst="actionButtonBlank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ction Button: Custom 2">
            <a:hlinkClick r:id="" action="ppaction://noaction" highlightClick="1"/>
          </p:cNvPr>
          <p:cNvSpPr/>
          <p:nvPr/>
        </p:nvSpPr>
        <p:spPr>
          <a:xfrm>
            <a:off x="0" y="5410200"/>
            <a:ext cx="9144000" cy="1447800"/>
          </a:xfrm>
          <a:prstGeom prst="actionButtonBlank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7E81F3-7266-094C-A6CC-DA4EC0C98E5E}"/>
              </a:ext>
            </a:extLst>
          </p:cNvPr>
          <p:cNvSpPr txBox="1"/>
          <p:nvPr/>
        </p:nvSpPr>
        <p:spPr>
          <a:xfrm>
            <a:off x="0" y="2971800"/>
            <a:ext cx="91440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1">
                    <a:lumMod val="40000"/>
                    <a:lumOff val="60000"/>
                    <a:alpha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alignment</a:t>
            </a:r>
          </a:p>
        </p:txBody>
      </p:sp>
    </p:spTree>
    <p:extLst>
      <p:ext uri="{BB962C8B-B14F-4D97-AF65-F5344CB8AC3E}">
        <p14:creationId xmlns:p14="http://schemas.microsoft.com/office/powerpoint/2010/main" val="10702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4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4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" grpId="0" animBg="1"/>
      <p:bldP spid="4" grpId="0" animBg="1"/>
      <p:bldP spid="5" grpId="0" animBg="1"/>
      <p:bldP spid="6" grpId="0" animBg="1"/>
      <p:bldP spid="81" grpId="0" animBg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>
                <a:latin typeface="Century Gothic"/>
                <a:cs typeface="Century Gothic"/>
              </a:rPr>
              <a:t>Anticipation Guide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988358" y="2044701"/>
            <a:ext cx="7850842" cy="35941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dirty="0">
                <a:solidFill>
                  <a:srgbClr val="FCAE2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Directions: 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Agree, Disagree, or Edit each statement.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Anyone can teach.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Active learning in students is fostered by note taking and discussions with fellow students.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Assessment focuses on determining what students know and can do.</a:t>
            </a:r>
            <a:r>
              <a:rPr lang="en-US" sz="2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Light" panose="020B0403020202020204" pitchFamily="34" charset="0"/>
                <a:ea typeface="Helvetica" charset="0"/>
                <a:cs typeface="Helvetica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3E217E-50A4-F741-8413-ACF8B12FB53A}"/>
              </a:ext>
            </a:extLst>
          </p:cNvPr>
          <p:cNvSpPr txBox="1"/>
          <p:nvPr/>
        </p:nvSpPr>
        <p:spPr>
          <a:xfrm>
            <a:off x="0" y="5943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CAE28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</a:rPr>
              <a:t>PPTs &amp; Handouts: </a:t>
            </a:r>
            <a:r>
              <a:rPr lang="en-US" sz="1800" dirty="0" err="1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</a:rPr>
              <a:t>www.ResearchNotRhetoric.com</a:t>
            </a:r>
            <a:r>
              <a:rPr lang="en-US" sz="1800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</a:rPr>
              <a:t>/</a:t>
            </a:r>
            <a:r>
              <a:rPr lang="en-US" sz="1800" dirty="0" err="1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</a:rPr>
              <a:t>rnr-talks.php</a:t>
            </a:r>
            <a:endParaRPr lang="en-US" sz="1800" dirty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75A043-F3F5-2C4A-83A6-6F4FE0E85FBA}"/>
              </a:ext>
            </a:extLst>
          </p:cNvPr>
          <p:cNvSpPr txBox="1"/>
          <p:nvPr/>
        </p:nvSpPr>
        <p:spPr>
          <a:xfrm>
            <a:off x="6324600" y="6405615"/>
            <a:ext cx="2759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perspectives ☞</a:t>
            </a:r>
          </a:p>
        </p:txBody>
      </p:sp>
    </p:spTree>
    <p:extLst>
      <p:ext uri="{BB962C8B-B14F-4D97-AF65-F5344CB8AC3E}">
        <p14:creationId xmlns:p14="http://schemas.microsoft.com/office/powerpoint/2010/main" val="135741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568960" y="5921514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Purpose</a:t>
            </a: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Need</a:t>
            </a:r>
          </a:p>
        </p:txBody>
      </p: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1409700" y="5029200"/>
            <a:ext cx="0" cy="880145"/>
          </a:xfrm>
          <a:prstGeom prst="line">
            <a:avLst/>
          </a:prstGeom>
          <a:ln w="28575" cmpd="sng">
            <a:solidFill>
              <a:srgbClr val="FFFF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8640" y="4297900"/>
            <a:ext cx="1717040" cy="707886"/>
          </a:xfrm>
          <a:prstGeom prst="rect">
            <a:avLst/>
          </a:prstGeom>
          <a:solidFill>
            <a:schemeClr val="bg2">
              <a:lumMod val="75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Goals &amp;</a:t>
            </a: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Outcomes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18960" y="42979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Student</a:t>
            </a: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057400" y="5569740"/>
            <a:ext cx="5717540" cy="28194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777480" y="5029200"/>
            <a:ext cx="0" cy="554066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795520" y="4297900"/>
            <a:ext cx="1717040" cy="707886"/>
          </a:xfrm>
          <a:prstGeom prst="rect">
            <a:avLst/>
          </a:prstGeom>
          <a:solidFill>
            <a:srgbClr val="004000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C, B, S, &amp; A</a:t>
            </a: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Processing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86425" y="1729186"/>
            <a:ext cx="2072640" cy="3428999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72080" y="4297900"/>
            <a:ext cx="1717040" cy="707886"/>
          </a:xfrm>
          <a:prstGeom prst="rect">
            <a:avLst/>
          </a:prstGeom>
          <a:solidFill>
            <a:srgbClr val="004000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Environment</a:t>
            </a:r>
          </a:p>
        </p:txBody>
      </p:sp>
      <p:cxnSp>
        <p:nvCxnSpPr>
          <p:cNvPr id="15" name="Straight Arrow Connector 14"/>
          <p:cNvCxnSpPr>
            <a:stCxn id="5" idx="3"/>
            <a:endCxn id="4" idx="1"/>
          </p:cNvCxnSpPr>
          <p:nvPr/>
        </p:nvCxnSpPr>
        <p:spPr>
          <a:xfrm>
            <a:off x="6512560" y="4651843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65680" y="4621066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672080" y="3099868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Artifact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10" y="76200"/>
            <a:ext cx="2360790" cy="3970318"/>
          </a:xfrm>
          <a:prstGeom prst="rect">
            <a:avLst/>
          </a:prstGeom>
          <a:solidFill>
            <a:schemeClr val="accent2">
              <a:alpha val="3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Design Projects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Posters (Session)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Writing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Problem Solving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Case/Mini-Case Studies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Peer Review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Reading Responses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Video Creation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Reflections</a:t>
            </a:r>
          </a:p>
          <a:p>
            <a:r>
              <a:rPr lang="en-US" sz="14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25-Word Summaries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Oral Explanations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Problem Sets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Blog/Vlog Posts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Multiple-Choice Questions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MC Item Create/Evaluate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Design Critique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Presentation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Self-Created Artifact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39987" y="5124432"/>
            <a:ext cx="2582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Course Embedded Assessment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7772400" y="3439000"/>
            <a:ext cx="0" cy="842635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2362200" y="3454416"/>
            <a:ext cx="301087" cy="2488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</p:cNvCxnSpPr>
          <p:nvPr/>
        </p:nvCxnSpPr>
        <p:spPr>
          <a:xfrm>
            <a:off x="3530600" y="2260855"/>
            <a:ext cx="4259746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25C4D3-6E1D-CE4A-8E85-83975A0EAADD}"/>
              </a:ext>
            </a:extLst>
          </p:cNvPr>
          <p:cNvCxnSpPr/>
          <p:nvPr/>
        </p:nvCxnSpPr>
        <p:spPr>
          <a:xfrm flipV="1">
            <a:off x="3528238" y="2253033"/>
            <a:ext cx="0" cy="8390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673328" y="1886806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Assessment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7776461" y="2262586"/>
            <a:ext cx="0" cy="121920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5645450" y="2603961"/>
            <a:ext cx="3666" cy="477452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526266" y="3454416"/>
            <a:ext cx="1241652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793465" y="1886937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Developmntl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Feedback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057400" y="5029200"/>
            <a:ext cx="0" cy="5662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389120" y="4621066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27" idx="2"/>
          </p:cNvCxnSpPr>
          <p:nvPr/>
        </p:nvCxnSpPr>
        <p:spPr>
          <a:xfrm flipH="1" flipV="1">
            <a:off x="3530600" y="3807754"/>
            <a:ext cx="3666" cy="477452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cxnSpLocks/>
          </p:cNvCxnSpPr>
          <p:nvPr/>
        </p:nvCxnSpPr>
        <p:spPr>
          <a:xfrm flipV="1">
            <a:off x="3535674" y="2594692"/>
            <a:ext cx="0" cy="494874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78339" y="2567940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direct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95682" y="2542401"/>
            <a:ext cx="857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formative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0037A2-CD57-874C-A334-B065BD54E275}"/>
              </a:ext>
            </a:extLst>
          </p:cNvPr>
          <p:cNvSpPr txBox="1"/>
          <p:nvPr/>
        </p:nvSpPr>
        <p:spPr>
          <a:xfrm>
            <a:off x="6934200" y="19050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Performance</a:t>
            </a: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Feedback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772400" y="2542401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summative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04800" y="1371600"/>
            <a:ext cx="8593848" cy="707886"/>
            <a:chOff x="321552" y="1371600"/>
            <a:chExt cx="8593848" cy="70788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C0037A2-CD57-874C-A334-B065BD54E275}"/>
                </a:ext>
              </a:extLst>
            </p:cNvPr>
            <p:cNvSpPr txBox="1"/>
            <p:nvPr/>
          </p:nvSpPr>
          <p:spPr>
            <a:xfrm>
              <a:off x="7198360" y="1371600"/>
              <a:ext cx="1717040" cy="707886"/>
            </a:xfrm>
            <a:prstGeom prst="rect">
              <a:avLst/>
            </a:prstGeom>
            <a:solidFill>
              <a:srgbClr val="3F4A69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Student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Learning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C0037A2-CD57-874C-A334-B065BD54E275}"/>
                </a:ext>
              </a:extLst>
            </p:cNvPr>
            <p:cNvSpPr txBox="1"/>
            <p:nvPr/>
          </p:nvSpPr>
          <p:spPr>
            <a:xfrm>
              <a:off x="5478120" y="1371600"/>
              <a:ext cx="1717040" cy="707886"/>
            </a:xfrm>
            <a:prstGeom prst="rect">
              <a:avLst/>
            </a:prstGeom>
            <a:solidFill>
              <a:srgbClr val="3F4A69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C, S, B, &amp; A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Processing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C0037A2-CD57-874C-A334-B065BD54E275}"/>
                </a:ext>
              </a:extLst>
            </p:cNvPr>
            <p:cNvSpPr txBox="1"/>
            <p:nvPr/>
          </p:nvSpPr>
          <p:spPr>
            <a:xfrm>
              <a:off x="2038920" y="1371600"/>
              <a:ext cx="1717040" cy="707886"/>
            </a:xfrm>
            <a:prstGeom prst="rect">
              <a:avLst/>
            </a:prstGeom>
            <a:solidFill>
              <a:srgbClr val="3F4A69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Goals &amp;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Outcomes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C0037A2-CD57-874C-A334-B065BD54E275}"/>
                </a:ext>
              </a:extLst>
            </p:cNvPr>
            <p:cNvSpPr txBox="1"/>
            <p:nvPr/>
          </p:nvSpPr>
          <p:spPr>
            <a:xfrm>
              <a:off x="321552" y="1371600"/>
              <a:ext cx="1717040" cy="707886"/>
            </a:xfrm>
            <a:prstGeom prst="rect">
              <a:avLst/>
            </a:prstGeom>
            <a:solidFill>
              <a:srgbClr val="3F4A69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Purpose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&amp; Need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C0037A2-CD57-874C-A334-B065BD54E275}"/>
                </a:ext>
              </a:extLst>
            </p:cNvPr>
            <p:cNvSpPr txBox="1"/>
            <p:nvPr/>
          </p:nvSpPr>
          <p:spPr>
            <a:xfrm>
              <a:off x="3757992" y="1371600"/>
              <a:ext cx="1717040" cy="707886"/>
            </a:xfrm>
            <a:prstGeom prst="rect">
              <a:avLst/>
            </a:prstGeom>
            <a:solidFill>
              <a:srgbClr val="3F4A69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Learning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Artifact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24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4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-0.17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3.05556E-6 -0.169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9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5E-6 -0.17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4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 animBg="1"/>
      <p:bldP spid="27" grpId="0" animBg="1"/>
      <p:bldP spid="27" grpId="1" animBg="1"/>
      <p:bldP spid="9" grpId="0" animBg="1"/>
      <p:bldP spid="39" grpId="0"/>
      <p:bldP spid="29" grpId="0" animBg="1"/>
      <p:bldP spid="42" grpId="0" animBg="1"/>
      <p:bldP spid="2" grpId="0"/>
      <p:bldP spid="30" grpId="0"/>
      <p:bldP spid="35" grpId="0" animBg="1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10" y="76200"/>
            <a:ext cx="2360790" cy="3970318"/>
          </a:xfrm>
          <a:prstGeom prst="rect">
            <a:avLst/>
          </a:prstGeom>
          <a:solidFill>
            <a:schemeClr val="accent2">
              <a:alpha val="3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Design Projects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Posters (Session)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Writing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Problem Solving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Case/Mini-Case Studies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Peer Review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Reading Responses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Video Creation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Reflections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25-Word Summaries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Oral Explanations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Problem Sets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Blog/Vlog Posts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Multiple Choice Questions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MC Item Create/Evaluate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Design Critique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Presentation</a:t>
            </a:r>
          </a:p>
          <a:p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Self-Created Artifact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48640" y="1729186"/>
            <a:ext cx="8087360" cy="4900214"/>
            <a:chOff x="548640" y="1729186"/>
            <a:chExt cx="8087360" cy="4900214"/>
          </a:xfrm>
        </p:grpSpPr>
        <p:sp>
          <p:nvSpPr>
            <p:cNvPr id="33" name="TextBox 32"/>
            <p:cNvSpPr txBox="1"/>
            <p:nvPr/>
          </p:nvSpPr>
          <p:spPr>
            <a:xfrm>
              <a:off x="568960" y="5921514"/>
              <a:ext cx="1717040" cy="707886"/>
            </a:xfrm>
            <a:prstGeom prst="rect">
              <a:avLst/>
            </a:prstGeom>
            <a:solidFill>
              <a:srgbClr val="3F4A69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Purpose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Need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1409700" y="5071145"/>
              <a:ext cx="0" cy="838200"/>
            </a:xfrm>
            <a:prstGeom prst="line">
              <a:avLst/>
            </a:prstGeom>
            <a:ln w="28575" cmpd="sng">
              <a:solidFill>
                <a:srgbClr val="FFFFFF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48640" y="4297900"/>
              <a:ext cx="1717040" cy="70788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Goals &amp;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Outcomes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918960" y="4297900"/>
              <a:ext cx="1717040" cy="707886"/>
            </a:xfrm>
            <a:prstGeom prst="rect">
              <a:avLst/>
            </a:prstGeom>
            <a:solidFill>
              <a:srgbClr val="3F4A69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Student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Learning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2057400" y="5569740"/>
              <a:ext cx="5717540" cy="28194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777480" y="5029200"/>
              <a:ext cx="0" cy="554066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4795520" y="3102114"/>
              <a:ext cx="1717040" cy="707886"/>
            </a:xfrm>
            <a:prstGeom prst="rect">
              <a:avLst/>
            </a:prstGeom>
            <a:solidFill>
              <a:srgbClr val="004000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C, B, S, &amp; A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Processing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486425" y="1729186"/>
              <a:ext cx="2072640" cy="3428999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72080" y="4297900"/>
              <a:ext cx="1717040" cy="707886"/>
            </a:xfrm>
            <a:prstGeom prst="rect">
              <a:avLst/>
            </a:prstGeom>
            <a:solidFill>
              <a:srgbClr val="004000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Learning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Environment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2265680" y="4621066"/>
              <a:ext cx="406400" cy="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672080" y="3099868"/>
              <a:ext cx="1717040" cy="707886"/>
            </a:xfrm>
            <a:prstGeom prst="rect">
              <a:avLst/>
            </a:prstGeom>
            <a:solidFill>
              <a:srgbClr val="004000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Learning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Artifact</a:t>
              </a:r>
            </a:p>
          </p:txBody>
        </p:sp>
        <p:cxnSp>
          <p:nvCxnSpPr>
            <p:cNvPr id="47" name="Straight Arrow Connector 46"/>
            <p:cNvCxnSpPr>
              <a:endCxn id="27" idx="2"/>
            </p:cNvCxnSpPr>
            <p:nvPr/>
          </p:nvCxnSpPr>
          <p:spPr>
            <a:xfrm flipH="1" flipV="1">
              <a:off x="3530600" y="3807754"/>
              <a:ext cx="3666" cy="477452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673328" y="1886806"/>
              <a:ext cx="1717040" cy="70788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Learning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Assessment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239987" y="5124432"/>
              <a:ext cx="2582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CAE28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Course Embedded Assessment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7772400" y="3439000"/>
              <a:ext cx="0" cy="842635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 flipV="1">
              <a:off x="2362200" y="3454416"/>
              <a:ext cx="301087" cy="2488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H="1" flipV="1">
              <a:off x="3532008" y="2612114"/>
              <a:ext cx="3666" cy="477452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395833" y="2240749"/>
              <a:ext cx="3394513" cy="20106"/>
            </a:xfrm>
            <a:prstGeom prst="line">
              <a:avLst/>
            </a:prstGeom>
            <a:ln w="28575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776461" y="2262586"/>
              <a:ext cx="0" cy="1219200"/>
            </a:xfrm>
            <a:prstGeom prst="line">
              <a:avLst/>
            </a:prstGeom>
            <a:ln w="28575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H="1">
              <a:off x="5645450" y="2603961"/>
              <a:ext cx="3666" cy="477452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526266" y="3454416"/>
              <a:ext cx="1241652" cy="0"/>
            </a:xfrm>
            <a:prstGeom prst="line">
              <a:avLst/>
            </a:prstGeom>
            <a:ln w="28575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4793465" y="1886937"/>
              <a:ext cx="1717040" cy="707886"/>
            </a:xfrm>
            <a:prstGeom prst="rect">
              <a:avLst/>
            </a:prstGeom>
            <a:solidFill>
              <a:srgbClr val="004000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Developmntl</a:t>
              </a:r>
              <a:endPara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endParaRP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Feedback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2057400" y="5029200"/>
              <a:ext cx="0" cy="56623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389120" y="3429000"/>
              <a:ext cx="406400" cy="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3878339" y="2567940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direct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15000" y="2542401"/>
              <a:ext cx="8575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formative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D03C90-EEC2-C74D-B591-90537430B16C}"/>
              </a:ext>
            </a:extLst>
          </p:cNvPr>
          <p:cNvGrpSpPr/>
          <p:nvPr/>
        </p:nvGrpSpPr>
        <p:grpSpPr>
          <a:xfrm>
            <a:off x="6934200" y="1905000"/>
            <a:ext cx="1828800" cy="914400"/>
            <a:chOff x="6934200" y="1905000"/>
            <a:chExt cx="1828800" cy="914400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F177BE8-5F07-3643-BB27-BEA5985CC16B}"/>
                </a:ext>
              </a:extLst>
            </p:cNvPr>
            <p:cNvSpPr txBox="1"/>
            <p:nvPr/>
          </p:nvSpPr>
          <p:spPr>
            <a:xfrm>
              <a:off x="6934200" y="1905000"/>
              <a:ext cx="1717040" cy="707886"/>
            </a:xfrm>
            <a:prstGeom prst="rect">
              <a:avLst/>
            </a:prstGeom>
            <a:solidFill>
              <a:srgbClr val="3F4A69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Performance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Feedback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9D956303-4DDD-494C-B4DF-BF25DECE4EFC}"/>
                </a:ext>
              </a:extLst>
            </p:cNvPr>
            <p:cNvSpPr txBox="1"/>
            <p:nvPr/>
          </p:nvSpPr>
          <p:spPr>
            <a:xfrm>
              <a:off x="7772400" y="254240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summative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716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-0.00226 0.690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3453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00052 0.6888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3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152400"/>
            <a:ext cx="9143999" cy="29718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0" y="152400"/>
            <a:ext cx="9143999" cy="461665"/>
          </a:xfrm>
          <a:prstGeom prst="rect">
            <a:avLst/>
          </a:prstGeom>
          <a:solidFill>
            <a:schemeClr val="bg1">
              <a:lumMod val="50000"/>
              <a:lumOff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Program Assessment 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(Education Major)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0" y="614065"/>
            <a:ext cx="9144000" cy="830997"/>
          </a:xfrm>
          <a:prstGeom prst="rect">
            <a:avLst/>
          </a:prstGeom>
          <a:solidFill>
            <a:schemeClr val="bg1">
              <a:lumMod val="50000"/>
              <a:lumOff val="5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marL="457200"/>
            <a:r>
              <a:rPr lang="en-US" sz="16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(Academic) Program Goals: 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Graduates have</a:t>
            </a:r>
          </a:p>
          <a:p>
            <a:pPr marL="731520"/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1. Knowledge of educational concepts, student development, &amp; teaching techniques; and,</a:t>
            </a:r>
          </a:p>
          <a:p>
            <a:pPr marL="731520"/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2. Knowledge and skills sufficient to enter the K-12 education profession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" y="14783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/>
            <a:r>
              <a:rPr lang="en-US" sz="16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(Student) Learning Outcomes: 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Students who complete the education major can</a:t>
            </a:r>
          </a:p>
          <a:p>
            <a:pPr marL="731520"/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1. </a:t>
            </a:r>
            <a:r>
              <a:rPr lang="en-US" sz="16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Describe 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fundamental educational concepts and purposes;</a:t>
            </a:r>
          </a:p>
          <a:p>
            <a:pPr marL="731520"/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2. </a:t>
            </a:r>
            <a:r>
              <a:rPr lang="en-US" sz="16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Explain 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student cognitive, social, linguistic, cultural, and physical development;</a:t>
            </a:r>
          </a:p>
          <a:p>
            <a:pPr marL="731520"/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3. </a:t>
            </a:r>
            <a:r>
              <a:rPr lang="en-US" sz="16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Create 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quality lessons, units, and sequences that align across ID components;</a:t>
            </a:r>
          </a:p>
          <a:p>
            <a:pPr marL="731520"/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4. </a:t>
            </a:r>
            <a:r>
              <a:rPr lang="en-US" sz="16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Implement 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strategies designed to foster learning across a diversity of students; and, </a:t>
            </a:r>
          </a:p>
          <a:p>
            <a:pPr marL="731520"/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5. </a:t>
            </a:r>
            <a:r>
              <a:rPr lang="en-US" sz="16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Demonstrate 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exceptional professional, legal, and ethical conduct.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54199" y="3124200"/>
            <a:ext cx="7754111" cy="46166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Curriculum Map</a:t>
            </a: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940341"/>
              </p:ext>
            </p:extLst>
          </p:nvPr>
        </p:nvGraphicFramePr>
        <p:xfrm>
          <a:off x="750094" y="3581400"/>
          <a:ext cx="7758114" cy="1828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3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30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30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30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ED1001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ED2010/Field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ED3305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ED3405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ED4501/Field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513146"/>
              </p:ext>
            </p:extLst>
          </p:nvPr>
        </p:nvGraphicFramePr>
        <p:xfrm>
          <a:off x="762000" y="3581400"/>
          <a:ext cx="7758114" cy="1828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3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30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30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30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ED1001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ED2010/Field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ED3305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M&amp;A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ED3405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ED4501/Field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M&amp;A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M&amp;A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6" name="Oval 85"/>
          <p:cNvSpPr/>
          <p:nvPr/>
        </p:nvSpPr>
        <p:spPr>
          <a:xfrm>
            <a:off x="2649535" y="4496389"/>
            <a:ext cx="304800" cy="304800"/>
          </a:xfrm>
          <a:prstGeom prst="ellipse">
            <a:avLst/>
          </a:prstGeom>
          <a:noFill/>
          <a:ln w="38100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5240335" y="5103589"/>
            <a:ext cx="304800" cy="304800"/>
          </a:xfrm>
          <a:prstGeom prst="ellipse">
            <a:avLst/>
          </a:prstGeom>
          <a:noFill/>
          <a:ln w="38100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535735" y="5111989"/>
            <a:ext cx="304800" cy="304800"/>
          </a:xfrm>
          <a:prstGeom prst="ellipse">
            <a:avLst/>
          </a:prstGeom>
          <a:noFill/>
          <a:ln w="38100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685800" y="5499908"/>
            <a:ext cx="782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 = introduced;  R = reinforced;  M = mastered;  A = assessed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526095" y="6469485"/>
            <a:ext cx="8087360" cy="4900214"/>
            <a:chOff x="548640" y="1729186"/>
            <a:chExt cx="8087360" cy="4900214"/>
          </a:xfrm>
        </p:grpSpPr>
        <p:sp>
          <p:nvSpPr>
            <p:cNvPr id="37" name="TextBox 36"/>
            <p:cNvSpPr txBox="1"/>
            <p:nvPr/>
          </p:nvSpPr>
          <p:spPr>
            <a:xfrm>
              <a:off x="568960" y="5921514"/>
              <a:ext cx="1717040" cy="707886"/>
            </a:xfrm>
            <a:prstGeom prst="rect">
              <a:avLst/>
            </a:prstGeom>
            <a:solidFill>
              <a:srgbClr val="3F4A69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Purpose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Need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09700" y="5071145"/>
              <a:ext cx="0" cy="838200"/>
            </a:xfrm>
            <a:prstGeom prst="line">
              <a:avLst/>
            </a:prstGeom>
            <a:ln w="28575" cmpd="sng">
              <a:solidFill>
                <a:srgbClr val="FFFFFF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48640" y="4297900"/>
              <a:ext cx="1717040" cy="70788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Goals &amp;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Outcomes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918960" y="4297900"/>
              <a:ext cx="1717040" cy="707886"/>
            </a:xfrm>
            <a:prstGeom prst="rect">
              <a:avLst/>
            </a:prstGeom>
            <a:solidFill>
              <a:srgbClr val="3F4A69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Student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Learning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2057400" y="5569740"/>
              <a:ext cx="5717540" cy="28194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7777480" y="5029200"/>
              <a:ext cx="0" cy="554066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4795520" y="3102114"/>
              <a:ext cx="1717040" cy="707886"/>
            </a:xfrm>
            <a:prstGeom prst="rect">
              <a:avLst/>
            </a:prstGeom>
            <a:solidFill>
              <a:srgbClr val="004000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C, B, S, &amp; A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Processing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486425" y="1729186"/>
              <a:ext cx="2072640" cy="3428999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672080" y="4297900"/>
              <a:ext cx="1717040" cy="707886"/>
            </a:xfrm>
            <a:prstGeom prst="rect">
              <a:avLst/>
            </a:prstGeom>
            <a:solidFill>
              <a:srgbClr val="004000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Learning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Environment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2265680" y="4621066"/>
              <a:ext cx="406400" cy="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2672080" y="3099868"/>
              <a:ext cx="1717040" cy="707886"/>
            </a:xfrm>
            <a:prstGeom prst="rect">
              <a:avLst/>
            </a:prstGeom>
            <a:solidFill>
              <a:srgbClr val="004000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Learning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Artifact</a:t>
              </a:r>
            </a:p>
          </p:txBody>
        </p:sp>
        <p:cxnSp>
          <p:nvCxnSpPr>
            <p:cNvPr id="72" name="Straight Arrow Connector 71"/>
            <p:cNvCxnSpPr>
              <a:endCxn id="71" idx="2"/>
            </p:cNvCxnSpPr>
            <p:nvPr/>
          </p:nvCxnSpPr>
          <p:spPr>
            <a:xfrm flipH="1" flipV="1">
              <a:off x="3530600" y="3807754"/>
              <a:ext cx="3666" cy="477452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2673328" y="1886806"/>
              <a:ext cx="1717040" cy="707886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Learning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Assessment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239987" y="5124432"/>
              <a:ext cx="2582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CAE28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Course Embedded Assessment</a:t>
              </a: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7772400" y="3439000"/>
              <a:ext cx="0" cy="842635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H="1" flipV="1">
              <a:off x="2362200" y="3454416"/>
              <a:ext cx="301087" cy="2488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H="1" flipV="1">
              <a:off x="3532008" y="2612114"/>
              <a:ext cx="3666" cy="477452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4395833" y="2240749"/>
              <a:ext cx="3394513" cy="20106"/>
            </a:xfrm>
            <a:prstGeom prst="line">
              <a:avLst/>
            </a:prstGeom>
            <a:ln w="28575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7776461" y="2262586"/>
              <a:ext cx="0" cy="1219200"/>
            </a:xfrm>
            <a:prstGeom prst="line">
              <a:avLst/>
            </a:prstGeom>
            <a:ln w="28575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H="1">
              <a:off x="5645450" y="2603961"/>
              <a:ext cx="3666" cy="477452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6526266" y="3454416"/>
              <a:ext cx="1241652" cy="0"/>
            </a:xfrm>
            <a:prstGeom prst="line">
              <a:avLst/>
            </a:prstGeom>
            <a:ln w="28575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4793465" y="1886937"/>
              <a:ext cx="1717040" cy="707886"/>
            </a:xfrm>
            <a:prstGeom prst="rect">
              <a:avLst/>
            </a:prstGeom>
            <a:solidFill>
              <a:srgbClr val="004000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Developmntl</a:t>
              </a:r>
              <a:endPara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endParaRP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Feedback</a:t>
              </a:r>
            </a:p>
          </p:txBody>
        </p:sp>
        <p:cxnSp>
          <p:nvCxnSpPr>
            <p:cNvPr id="83" name="Straight Connector 82"/>
            <p:cNvCxnSpPr/>
            <p:nvPr/>
          </p:nvCxnSpPr>
          <p:spPr>
            <a:xfrm flipV="1">
              <a:off x="2057400" y="5029200"/>
              <a:ext cx="0" cy="56623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4389120" y="3429000"/>
              <a:ext cx="406400" cy="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3878339" y="2567940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direct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32162" y="2542401"/>
              <a:ext cx="8575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formative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848030" y="2209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summative</a:t>
              </a:r>
              <a:endParaRPr lang="en-US" sz="12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0AB07BB-0A93-2A4A-BE6B-4DAB3CC906D6}"/>
              </a:ext>
            </a:extLst>
          </p:cNvPr>
          <p:cNvGrpSpPr/>
          <p:nvPr/>
        </p:nvGrpSpPr>
        <p:grpSpPr>
          <a:xfrm>
            <a:off x="6934200" y="6629400"/>
            <a:ext cx="1828800" cy="914400"/>
            <a:chOff x="6934200" y="1905000"/>
            <a:chExt cx="1828800" cy="91440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516A198-5314-A545-8C51-5251FC1B493A}"/>
                </a:ext>
              </a:extLst>
            </p:cNvPr>
            <p:cNvSpPr txBox="1"/>
            <p:nvPr/>
          </p:nvSpPr>
          <p:spPr>
            <a:xfrm>
              <a:off x="6934200" y="1905000"/>
              <a:ext cx="1717040" cy="707886"/>
            </a:xfrm>
            <a:prstGeom prst="rect">
              <a:avLst/>
            </a:prstGeom>
            <a:solidFill>
              <a:srgbClr val="3F4A69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Performance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Feedback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7835D8C-D949-704F-827C-BB56D32EEBA2}"/>
                </a:ext>
              </a:extLst>
            </p:cNvPr>
            <p:cNvSpPr txBox="1"/>
            <p:nvPr/>
          </p:nvSpPr>
          <p:spPr>
            <a:xfrm>
              <a:off x="7772400" y="254240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summative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708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build="allAtOnce"/>
      <p:bldP spid="65" grpId="0" animBg="1"/>
      <p:bldP spid="86" grpId="0" animBg="1"/>
      <p:bldP spid="88" grpId="0" animBg="1"/>
      <p:bldP spid="89" grpId="0" animBg="1"/>
      <p:bldP spid="6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152400"/>
            <a:ext cx="9143999" cy="29718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0" y="152400"/>
            <a:ext cx="9143999" cy="461665"/>
          </a:xfrm>
          <a:prstGeom prst="rect">
            <a:avLst/>
          </a:prstGeom>
          <a:solidFill>
            <a:schemeClr val="bg1">
              <a:lumMod val="50000"/>
              <a:lumOff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Program Assessment 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(Education Major)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0" y="614065"/>
            <a:ext cx="9144000" cy="830997"/>
          </a:xfrm>
          <a:prstGeom prst="rect">
            <a:avLst/>
          </a:prstGeom>
          <a:solidFill>
            <a:schemeClr val="bg1">
              <a:lumMod val="50000"/>
              <a:lumOff val="5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marL="457200"/>
            <a:r>
              <a:rPr lang="en-US" sz="16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(Academic) Program Goals: 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Graduates have</a:t>
            </a:r>
          </a:p>
          <a:p>
            <a:pPr marL="731520"/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1. Knowledge of educational concepts, student development, &amp; teaching techniques; and,</a:t>
            </a:r>
          </a:p>
          <a:p>
            <a:pPr marL="731520"/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2. Knowledge and skills sufficient to enter the K-12 education profession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" y="1478340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/>
            <a:r>
              <a:rPr lang="en-US" sz="1600" dirty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Student Learning Outcomes: 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Students can</a:t>
            </a:r>
          </a:p>
          <a:p>
            <a:pPr marL="731520"/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1. </a:t>
            </a:r>
            <a:r>
              <a:rPr lang="en-US" sz="16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Describe 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fundamental educational concepts and purposes.</a:t>
            </a:r>
          </a:p>
          <a:p>
            <a:pPr marL="731520"/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2. </a:t>
            </a:r>
            <a:r>
              <a:rPr lang="en-US" sz="16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Explain 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student cognitive, social, linguistic, cultural, and physical development;</a:t>
            </a:r>
          </a:p>
          <a:p>
            <a:pPr marL="731520"/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3. </a:t>
            </a:r>
            <a:r>
              <a:rPr lang="en-US" sz="16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Create 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quality lessons, units, and sequences that align across ID components;</a:t>
            </a:r>
          </a:p>
          <a:p>
            <a:pPr marL="731520"/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4. </a:t>
            </a:r>
            <a:r>
              <a:rPr lang="en-US" sz="16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Implement 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strategies designed to foster learning across a diversity of students; and, </a:t>
            </a:r>
          </a:p>
          <a:p>
            <a:pPr marL="731520"/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5. </a:t>
            </a:r>
            <a:r>
              <a:rPr lang="en-US" sz="16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Demonstrate </a:t>
            </a:r>
            <a:r>
              <a:rPr lang="en-US" sz="1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exceptional professional, legal, and ethical conduct.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54199" y="3124200"/>
            <a:ext cx="7754111" cy="46166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Curriculum Map</a:t>
            </a:r>
          </a:p>
        </p:txBody>
      </p:sp>
      <p:graphicFrame>
        <p:nvGraphicFramePr>
          <p:cNvPr id="66" name="Table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231228"/>
              </p:ext>
            </p:extLst>
          </p:nvPr>
        </p:nvGraphicFramePr>
        <p:xfrm>
          <a:off x="754200" y="3581400"/>
          <a:ext cx="7754112" cy="1828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2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2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23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23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2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1001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2010/Field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3305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M&amp;A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3405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4501/Field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M&amp;A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M&amp;A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22B6989D-03F7-2D49-9855-E2DA723C0E91}"/>
              </a:ext>
            </a:extLst>
          </p:cNvPr>
          <p:cNvGrpSpPr/>
          <p:nvPr/>
        </p:nvGrpSpPr>
        <p:grpSpPr>
          <a:xfrm>
            <a:off x="2667000" y="4514850"/>
            <a:ext cx="4169569" cy="917416"/>
            <a:chOff x="2667000" y="4514850"/>
            <a:chExt cx="4169569" cy="917416"/>
          </a:xfrm>
        </p:grpSpPr>
        <p:sp>
          <p:nvSpPr>
            <p:cNvPr id="86" name="Oval 85"/>
            <p:cNvSpPr/>
            <p:nvPr/>
          </p:nvSpPr>
          <p:spPr>
            <a:xfrm>
              <a:off x="2667000" y="4514850"/>
              <a:ext cx="304800" cy="304800"/>
            </a:xfrm>
            <a:prstGeom prst="ellipse">
              <a:avLst/>
            </a:prstGeom>
            <a:noFill/>
            <a:ln w="381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5243513" y="5111923"/>
              <a:ext cx="304800" cy="304800"/>
            </a:xfrm>
            <a:prstGeom prst="ellipse">
              <a:avLst/>
            </a:prstGeom>
            <a:noFill/>
            <a:ln w="381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6531769" y="5127466"/>
              <a:ext cx="304800" cy="304800"/>
            </a:xfrm>
            <a:prstGeom prst="ellipse">
              <a:avLst/>
            </a:prstGeom>
            <a:noFill/>
            <a:ln w="381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6095" y="6469485"/>
            <a:ext cx="8087360" cy="4900214"/>
            <a:chOff x="548640" y="1729186"/>
            <a:chExt cx="8087360" cy="4900214"/>
          </a:xfrm>
        </p:grpSpPr>
        <p:sp>
          <p:nvSpPr>
            <p:cNvPr id="37" name="TextBox 36"/>
            <p:cNvSpPr txBox="1"/>
            <p:nvPr/>
          </p:nvSpPr>
          <p:spPr>
            <a:xfrm>
              <a:off x="568960" y="5921514"/>
              <a:ext cx="1717040" cy="707886"/>
            </a:xfrm>
            <a:prstGeom prst="rect">
              <a:avLst/>
            </a:prstGeom>
            <a:solidFill>
              <a:srgbClr val="3F4A69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Purpose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Need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09700" y="5071145"/>
              <a:ext cx="0" cy="838200"/>
            </a:xfrm>
            <a:prstGeom prst="line">
              <a:avLst/>
            </a:prstGeom>
            <a:ln w="28575" cmpd="sng">
              <a:solidFill>
                <a:srgbClr val="FFFFFF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48640" y="4297900"/>
              <a:ext cx="1717040" cy="70788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Goals &amp;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Outcomes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918960" y="4297900"/>
              <a:ext cx="1717040" cy="707886"/>
            </a:xfrm>
            <a:prstGeom prst="rect">
              <a:avLst/>
            </a:prstGeom>
            <a:solidFill>
              <a:srgbClr val="3F4A69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Student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Learning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2057400" y="5569740"/>
              <a:ext cx="5717540" cy="28194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7777480" y="5029200"/>
              <a:ext cx="0" cy="554066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4795520" y="3102114"/>
              <a:ext cx="1717040" cy="707886"/>
            </a:xfrm>
            <a:prstGeom prst="rect">
              <a:avLst/>
            </a:prstGeom>
            <a:solidFill>
              <a:srgbClr val="004000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C, B, S, &amp; A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Processing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486425" y="1729186"/>
              <a:ext cx="2072640" cy="3428999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672080" y="4297900"/>
              <a:ext cx="1717040" cy="707886"/>
            </a:xfrm>
            <a:prstGeom prst="rect">
              <a:avLst/>
            </a:prstGeom>
            <a:solidFill>
              <a:srgbClr val="004000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Learning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Environment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2265680" y="4621066"/>
              <a:ext cx="406400" cy="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2672080" y="3099868"/>
              <a:ext cx="1717040" cy="707886"/>
            </a:xfrm>
            <a:prstGeom prst="rect">
              <a:avLst/>
            </a:prstGeom>
            <a:solidFill>
              <a:srgbClr val="004000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Learning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Artifact</a:t>
              </a:r>
            </a:p>
          </p:txBody>
        </p:sp>
        <p:cxnSp>
          <p:nvCxnSpPr>
            <p:cNvPr id="72" name="Straight Arrow Connector 71"/>
            <p:cNvCxnSpPr>
              <a:endCxn id="71" idx="2"/>
            </p:cNvCxnSpPr>
            <p:nvPr/>
          </p:nvCxnSpPr>
          <p:spPr>
            <a:xfrm flipH="1" flipV="1">
              <a:off x="3530600" y="3807754"/>
              <a:ext cx="3666" cy="477452"/>
            </a:xfrm>
            <a:prstGeom prst="straightConnector1">
              <a:avLst/>
            </a:prstGeom>
            <a:ln w="28575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2673328" y="1886806"/>
              <a:ext cx="1717040" cy="707886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Learning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Assessment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239987" y="5124432"/>
              <a:ext cx="2582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CAE28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Course Embedded Assessment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2362200" y="3454416"/>
              <a:ext cx="301087" cy="2488"/>
            </a:xfrm>
            <a:prstGeom prst="straightConnector1">
              <a:avLst/>
            </a:prstGeom>
            <a:ln w="28575" cmpd="sng">
              <a:solidFill>
                <a:srgbClr val="FFFFFF">
                  <a:alpha val="0"/>
                </a:srgb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4793465" y="1886937"/>
              <a:ext cx="1717040" cy="707886"/>
            </a:xfrm>
            <a:prstGeom prst="rect">
              <a:avLst/>
            </a:prstGeom>
            <a:solidFill>
              <a:srgbClr val="004000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Developmntl</a:t>
              </a:r>
              <a:endPara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endParaRP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Feedback</a:t>
              </a:r>
            </a:p>
          </p:txBody>
        </p:sp>
        <p:cxnSp>
          <p:nvCxnSpPr>
            <p:cNvPr id="83" name="Straight Connector 82"/>
            <p:cNvCxnSpPr/>
            <p:nvPr/>
          </p:nvCxnSpPr>
          <p:spPr>
            <a:xfrm flipV="1">
              <a:off x="2057400" y="5029200"/>
              <a:ext cx="0" cy="56623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3878339" y="2567940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direct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585145" y="2542401"/>
              <a:ext cx="8575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formative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848030" y="2209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summative</a:t>
              </a:r>
              <a:endParaRPr lang="en-US" sz="1200" dirty="0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923E54A-3659-5A48-A309-8F6E0D641A1B}"/>
              </a:ext>
            </a:extLst>
          </p:cNvPr>
          <p:cNvGrpSpPr/>
          <p:nvPr/>
        </p:nvGrpSpPr>
        <p:grpSpPr>
          <a:xfrm>
            <a:off x="6934200" y="6629400"/>
            <a:ext cx="1828800" cy="914400"/>
            <a:chOff x="6934200" y="1905000"/>
            <a:chExt cx="1828800" cy="914400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B1FB4A0-0EBF-7443-A3DB-1F16B3F8ECCD}"/>
                </a:ext>
              </a:extLst>
            </p:cNvPr>
            <p:cNvSpPr txBox="1"/>
            <p:nvPr/>
          </p:nvSpPr>
          <p:spPr>
            <a:xfrm>
              <a:off x="6934200" y="1905000"/>
              <a:ext cx="1717040" cy="707886"/>
            </a:xfrm>
            <a:prstGeom prst="rect">
              <a:avLst/>
            </a:prstGeom>
            <a:solidFill>
              <a:srgbClr val="3F4A69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Performance</a:t>
              </a:r>
            </a:p>
            <a:p>
              <a:pPr algn="ctr"/>
              <a:r>
                <a:rPr lang="en-US" sz="2000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Trebuchet MS"/>
                  <a:cs typeface="Trebuchet MS"/>
                </a:rPr>
                <a:t>Feedback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849E712-BA86-8A43-9A63-83E70AC9A2EF}"/>
                </a:ext>
              </a:extLst>
            </p:cNvPr>
            <p:cNvSpPr txBox="1"/>
            <p:nvPr/>
          </p:nvSpPr>
          <p:spPr>
            <a:xfrm>
              <a:off x="7772400" y="254240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summative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0" y="0"/>
            <a:ext cx="9144000" cy="1323439"/>
            <a:chOff x="0" y="0"/>
            <a:chExt cx="9144000" cy="1323439"/>
          </a:xfrm>
        </p:grpSpPr>
        <p:sp>
          <p:nvSpPr>
            <p:cNvPr id="62" name="TextBox 61"/>
            <p:cNvSpPr txBox="1"/>
            <p:nvPr/>
          </p:nvSpPr>
          <p:spPr>
            <a:xfrm>
              <a:off x="0" y="0"/>
              <a:ext cx="9144000" cy="132343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+mn-lt"/>
                </a:rPr>
                <a:t>                                                                                                       Course to Program Translation</a:t>
              </a:r>
            </a:p>
            <a:p>
              <a:endParaRPr lang="en-US" sz="1600" dirty="0">
                <a:latin typeface="+mn-lt"/>
              </a:endParaRPr>
            </a:p>
            <a:p>
              <a:r>
                <a:rPr lang="en-US" sz="1600" dirty="0">
                  <a:latin typeface="+mn-lt"/>
                </a:rPr>
                <a:t>    						     90-100	            Exceeds	     3</a:t>
              </a:r>
            </a:p>
            <a:p>
              <a:r>
                <a:rPr lang="en-US" sz="1600" dirty="0">
                  <a:latin typeface="+mn-lt"/>
                </a:rPr>
                <a:t>						     70-89	            Meets	     2</a:t>
              </a:r>
            </a:p>
            <a:p>
              <a:r>
                <a:rPr lang="en-US" sz="1600" dirty="0">
                  <a:latin typeface="+mn-lt"/>
                </a:rPr>
                <a:t>						       0-69	            Below	     1</a:t>
              </a: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>
              <a:off x="6567981" y="649704"/>
              <a:ext cx="5186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6567981" y="878304"/>
              <a:ext cx="5186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6567981" y="1106904"/>
              <a:ext cx="5186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B87AB7C0-B1BF-9C45-BC1B-D53E72781B43}"/>
              </a:ext>
            </a:extLst>
          </p:cNvPr>
          <p:cNvCxnSpPr/>
          <p:nvPr/>
        </p:nvCxnSpPr>
        <p:spPr>
          <a:xfrm>
            <a:off x="4374124" y="5043340"/>
            <a:ext cx="406400" cy="0"/>
          </a:xfrm>
          <a:prstGeom prst="straightConnector1">
            <a:avLst/>
          </a:prstGeom>
          <a:ln w="28575" cmpd="sng">
            <a:solidFill>
              <a:srgbClr val="FCAE2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9F177BE8-5F07-3643-BB27-BEA5985CC16B}"/>
              </a:ext>
            </a:extLst>
          </p:cNvPr>
          <p:cNvSpPr txBox="1"/>
          <p:nvPr/>
        </p:nvSpPr>
        <p:spPr>
          <a:xfrm>
            <a:off x="2652730" y="4709448"/>
            <a:ext cx="171704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25-Word</a:t>
            </a: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Summary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FF3502D2-7EE8-2444-A794-8BDDF1C839F4}"/>
              </a:ext>
            </a:extLst>
          </p:cNvPr>
          <p:cNvCxnSpPr/>
          <p:nvPr/>
        </p:nvCxnSpPr>
        <p:spPr>
          <a:xfrm>
            <a:off x="4373764" y="3856297"/>
            <a:ext cx="406400" cy="0"/>
          </a:xfrm>
          <a:prstGeom prst="straightConnector1">
            <a:avLst/>
          </a:prstGeom>
          <a:ln w="28575" cmpd="sng">
            <a:solidFill>
              <a:srgbClr val="FCAE2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9F177BE8-5F07-3643-BB27-BEA5985CC16B}"/>
              </a:ext>
            </a:extLst>
          </p:cNvPr>
          <p:cNvSpPr txBox="1"/>
          <p:nvPr/>
        </p:nvSpPr>
        <p:spPr>
          <a:xfrm>
            <a:off x="2650857" y="3499258"/>
            <a:ext cx="1717040" cy="707886"/>
          </a:xfrm>
          <a:prstGeom prst="rect">
            <a:avLst/>
          </a:prstGeom>
          <a:solidFill>
            <a:schemeClr val="tx1">
              <a:lumMod val="85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alpha val="26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/>
            <a:r>
              <a:rPr lang="en-US" sz="2000" dirty="0">
                <a:solidFill>
                  <a:schemeClr val="bg1">
                    <a:alpha val="26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Assessment</a:t>
            </a: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 flipH="1" flipV="1">
            <a:off x="7754935" y="1600200"/>
            <a:ext cx="3177" cy="2348506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2971801" y="1600200"/>
            <a:ext cx="4796000" cy="0"/>
          </a:xfrm>
          <a:prstGeom prst="straightConnector1">
            <a:avLst/>
          </a:prstGeom>
          <a:ln w="38100" cmpd="sng">
            <a:solidFill>
              <a:srgbClr val="FFAF0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</p:cNvCxnSpPr>
          <p:nvPr/>
        </p:nvCxnSpPr>
        <p:spPr>
          <a:xfrm>
            <a:off x="5626100" y="4215980"/>
            <a:ext cx="0" cy="49234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3512518" y="4215980"/>
            <a:ext cx="6770" cy="489449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DBABDBDE-F1D6-7D47-98FD-4BD1DBFEC773}"/>
              </a:ext>
            </a:extLst>
          </p:cNvPr>
          <p:cNvSpPr txBox="1"/>
          <p:nvPr/>
        </p:nvSpPr>
        <p:spPr>
          <a:xfrm>
            <a:off x="7848600" y="44913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CAE28"/>
                </a:solidFill>
              </a:rPr>
              <a:t>100 </a:t>
            </a:r>
            <a:r>
              <a:rPr lang="en-US" dirty="0" err="1">
                <a:solidFill>
                  <a:srgbClr val="FCAE28"/>
                </a:solidFill>
              </a:rPr>
              <a:t>pts</a:t>
            </a:r>
            <a:endParaRPr lang="en-US" dirty="0">
              <a:solidFill>
                <a:srgbClr val="FCAE28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FBD748D-D05A-AC43-A4AA-FE4C2A6688B4}"/>
              </a:ext>
            </a:extLst>
          </p:cNvPr>
          <p:cNvSpPr txBox="1"/>
          <p:nvPr/>
        </p:nvSpPr>
        <p:spPr>
          <a:xfrm>
            <a:off x="8188514" y="2743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CAE28"/>
                </a:solidFill>
              </a:rPr>
              <a:t>3 </a:t>
            </a:r>
            <a:r>
              <a:rPr lang="en-US" dirty="0" err="1">
                <a:solidFill>
                  <a:srgbClr val="FCAE28"/>
                </a:solidFill>
              </a:rPr>
              <a:t>pts</a:t>
            </a:r>
            <a:endParaRPr lang="en-US" dirty="0">
              <a:solidFill>
                <a:srgbClr val="FCAE28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8D5B2B9-7EAA-534B-95D7-1A7079A63CC3}"/>
              </a:ext>
            </a:extLst>
          </p:cNvPr>
          <p:cNvSpPr txBox="1"/>
          <p:nvPr/>
        </p:nvSpPr>
        <p:spPr>
          <a:xfrm>
            <a:off x="4779168" y="4710112"/>
            <a:ext cx="171704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C, B, S, &amp; A</a:t>
            </a: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Processing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CFDA56C7-EF2E-3D44-A68F-4BCD8BF5627B}"/>
              </a:ext>
            </a:extLst>
          </p:cNvPr>
          <p:cNvCxnSpPr/>
          <p:nvPr/>
        </p:nvCxnSpPr>
        <p:spPr>
          <a:xfrm>
            <a:off x="4379912" y="5043340"/>
            <a:ext cx="406400" cy="0"/>
          </a:xfrm>
          <a:prstGeom prst="straightConnector1">
            <a:avLst/>
          </a:prstGeom>
          <a:ln w="28575" cmpd="sng">
            <a:solidFill>
              <a:srgbClr val="FCAE2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A5335853-8CC4-5247-A1CA-B8AB22BDA01C}"/>
              </a:ext>
            </a:extLst>
          </p:cNvPr>
          <p:cNvSpPr txBox="1"/>
          <p:nvPr/>
        </p:nvSpPr>
        <p:spPr>
          <a:xfrm>
            <a:off x="4771663" y="3495400"/>
            <a:ext cx="171704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Written</a:t>
            </a: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Comments</a:t>
            </a: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A43B77F-20BB-8C4D-9C00-AC78EFC00ED2}"/>
              </a:ext>
            </a:extLst>
          </p:cNvPr>
          <p:cNvCxnSpPr>
            <a:cxnSpLocks/>
          </p:cNvCxnSpPr>
          <p:nvPr/>
        </p:nvCxnSpPr>
        <p:spPr>
          <a:xfrm>
            <a:off x="6494992" y="3868648"/>
            <a:ext cx="444661" cy="2894"/>
          </a:xfrm>
          <a:prstGeom prst="straightConnector1">
            <a:avLst/>
          </a:prstGeom>
          <a:ln w="28575" cmpd="sng">
            <a:solidFill>
              <a:srgbClr val="FCAE2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9C036D4-0543-5B4B-BDF1-60311767F044}"/>
              </a:ext>
            </a:extLst>
          </p:cNvPr>
          <p:cNvCxnSpPr>
            <a:cxnSpLocks/>
          </p:cNvCxnSpPr>
          <p:nvPr/>
        </p:nvCxnSpPr>
        <p:spPr>
          <a:xfrm>
            <a:off x="7747330" y="4189146"/>
            <a:ext cx="0" cy="1699966"/>
          </a:xfrm>
          <a:prstGeom prst="straightConnector1">
            <a:avLst/>
          </a:prstGeom>
          <a:ln w="38100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A2DF7761-19E3-2E4D-A05D-180ADC1E070B}"/>
              </a:ext>
            </a:extLst>
          </p:cNvPr>
          <p:cNvSpPr txBox="1"/>
          <p:nvPr/>
        </p:nvSpPr>
        <p:spPr>
          <a:xfrm>
            <a:off x="6947505" y="3501187"/>
            <a:ext cx="171704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Performance</a:t>
            </a: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4355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6143E-6 -9.39163E-7 L 4.46143E-6 -0.4441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20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6143E-6 -4.22623E-6 L 4.46143E-6 -0.4441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20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04E-7 L 0.00035 -0.45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227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00052 -0.456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84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0.00173 -0.4439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 animBg="1"/>
      <p:bldP spid="46" grpId="0"/>
      <p:bldP spid="65" grpId="0" animBg="1"/>
      <p:bldP spid="103" grpId="0" animBg="1"/>
      <p:bldP spid="105" grpId="0" animBg="1"/>
      <p:bldP spid="99" grpId="0"/>
      <p:bldP spid="102" grpId="0"/>
      <p:bldP spid="104" grpId="0" animBg="1"/>
      <p:bldP spid="108" grpId="0" animBg="1"/>
      <p:bldP spid="111" grpId="0" animBg="1"/>
      <p:bldP spid="11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2706"/>
            <a:ext cx="9143999" cy="865094"/>
          </a:xfrm>
        </p:spPr>
        <p:txBody>
          <a:bodyPr>
            <a:normAutofit/>
          </a:bodyPr>
          <a:lstStyle/>
          <a:p>
            <a:r>
              <a:rPr lang="en-US" dirty="0"/>
              <a:t>Integrating Gen Ed &amp; Courses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0292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tx1">
                    <a:alpha val="23000"/>
                  </a:schemeClr>
                </a:solidFill>
                <a:latin typeface="Trebuchet MS"/>
                <a:cs typeface="Trebuchet MS"/>
              </a:rPr>
              <a:t>alignment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3E30E4-51D0-5349-96CD-F7FEF51BF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6" y="2514600"/>
            <a:ext cx="5422844" cy="1864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75A043-F3F5-2C4A-83A6-6F4FE0E85FBA}"/>
              </a:ext>
            </a:extLst>
          </p:cNvPr>
          <p:cNvSpPr txBox="1"/>
          <p:nvPr/>
        </p:nvSpPr>
        <p:spPr>
          <a:xfrm>
            <a:off x="6324600" y="6405615"/>
            <a:ext cx="2759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moving parts ☞</a:t>
            </a:r>
          </a:p>
        </p:txBody>
      </p:sp>
    </p:spTree>
    <p:extLst>
      <p:ext uri="{BB962C8B-B14F-4D97-AF65-F5344CB8AC3E}">
        <p14:creationId xmlns:p14="http://schemas.microsoft.com/office/powerpoint/2010/main" val="35612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304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rebuchet MS"/>
                <a:cs typeface="Trebuchet MS"/>
              </a:rPr>
              <a:t>Managing Moving Parts</a:t>
            </a:r>
          </a:p>
        </p:txBody>
      </p:sp>
      <p:sp>
        <p:nvSpPr>
          <p:cNvPr id="2" name="Rectangle 1"/>
          <p:cNvSpPr/>
          <p:nvPr/>
        </p:nvSpPr>
        <p:spPr>
          <a:xfrm>
            <a:off x="1846218" y="1280162"/>
            <a:ext cx="5451565" cy="4145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at-Herding.mov">
            <a:hlinkClick r:id="" action="ppaction://media"/>
            <a:extLst>
              <a:ext uri="{FF2B5EF4-FFF2-40B4-BE49-F238E27FC236}">
                <a16:creationId xmlns:a16="http://schemas.microsoft.com/office/drawing/2014/main" id="{008AD5EE-300A-BA46-8544-5EADCC955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492673"/>
            <a:ext cx="5105400" cy="346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1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D86F73D-9CC1-5248-AE36-0D74DAB1BB2A}"/>
              </a:ext>
            </a:extLst>
          </p:cNvPr>
          <p:cNvSpPr/>
          <p:nvPr/>
        </p:nvSpPr>
        <p:spPr>
          <a:xfrm>
            <a:off x="0" y="7620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DA03E9-DC40-A540-9CA6-98761A2A4732}"/>
              </a:ext>
            </a:extLst>
          </p:cNvPr>
          <p:cNvSpPr txBox="1"/>
          <p:nvPr/>
        </p:nvSpPr>
        <p:spPr>
          <a:xfrm>
            <a:off x="0" y="76200"/>
            <a:ext cx="9144000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General Education Goals &amp; Outcomes 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  <a:latin typeface="Helvetica" pitchFamily="2" charset="0"/>
              </a:rPr>
              <a:t>(@ VT)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875ED7-3299-A547-807A-FB7D451DE826}"/>
              </a:ext>
            </a:extLst>
          </p:cNvPr>
          <p:cNvSpPr txBox="1"/>
          <p:nvPr/>
        </p:nvSpPr>
        <p:spPr>
          <a:xfrm>
            <a:off x="0" y="533400"/>
            <a:ext cx="1524000" cy="646331"/>
          </a:xfrm>
          <a:prstGeom prst="rect">
            <a:avLst/>
          </a:prstGeom>
          <a:solidFill>
            <a:schemeClr val="tx1">
              <a:lumMod val="50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Helvetica" pitchFamily="2" charset="0"/>
              </a:rPr>
              <a:t>Discourse</a:t>
            </a:r>
          </a:p>
          <a:p>
            <a:pPr algn="ctr"/>
            <a:endParaRPr lang="en-US" sz="1800" dirty="0"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1862C1-2EAF-1E48-A9B6-0BDD7C0566E7}"/>
              </a:ext>
            </a:extLst>
          </p:cNvPr>
          <p:cNvSpPr txBox="1"/>
          <p:nvPr/>
        </p:nvSpPr>
        <p:spPr>
          <a:xfrm>
            <a:off x="1524000" y="533400"/>
            <a:ext cx="1524000" cy="646331"/>
          </a:xfrm>
          <a:prstGeom prst="rect">
            <a:avLst/>
          </a:prstGeom>
          <a:solidFill>
            <a:schemeClr val="tx1">
              <a:lumMod val="50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Helvetica" pitchFamily="2" charset="0"/>
              </a:rPr>
              <a:t>Comp/Quant</a:t>
            </a:r>
          </a:p>
          <a:p>
            <a:pPr algn="ctr"/>
            <a:r>
              <a:rPr lang="en-US" sz="1800" dirty="0">
                <a:latin typeface="Helvetica" pitchFamily="2" charset="0"/>
              </a:rPr>
              <a:t>Thinking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5DE7F5-BF4A-4141-86E2-D069EDD3C021}"/>
              </a:ext>
            </a:extLst>
          </p:cNvPr>
          <p:cNvSpPr txBox="1"/>
          <p:nvPr/>
        </p:nvSpPr>
        <p:spPr>
          <a:xfrm>
            <a:off x="4572000" y="533400"/>
            <a:ext cx="1524000" cy="646331"/>
          </a:xfrm>
          <a:prstGeom prst="rect">
            <a:avLst/>
          </a:prstGeom>
          <a:solidFill>
            <a:schemeClr val="tx1">
              <a:lumMod val="50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Helvetica" pitchFamily="2" charset="0"/>
              </a:rPr>
              <a:t>Reasoning</a:t>
            </a:r>
          </a:p>
          <a:p>
            <a:pPr algn="ctr"/>
            <a:r>
              <a:rPr lang="en-US" sz="1800" dirty="0">
                <a:latin typeface="Helvetica" pitchFamily="2" charset="0"/>
              </a:rPr>
              <a:t>Nat Sci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6CAA81-8D93-8744-9D21-2983A61DB98D}"/>
              </a:ext>
            </a:extLst>
          </p:cNvPr>
          <p:cNvSpPr txBox="1"/>
          <p:nvPr/>
        </p:nvSpPr>
        <p:spPr>
          <a:xfrm>
            <a:off x="6096000" y="533400"/>
            <a:ext cx="1524000" cy="646331"/>
          </a:xfrm>
          <a:prstGeom prst="rect">
            <a:avLst/>
          </a:prstGeom>
          <a:solidFill>
            <a:schemeClr val="tx1">
              <a:lumMod val="50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Helvetica" pitchFamily="2" charset="0"/>
              </a:rPr>
              <a:t>Practice in</a:t>
            </a:r>
          </a:p>
          <a:p>
            <a:pPr algn="ctr"/>
            <a:r>
              <a:rPr lang="en-US" sz="1800" dirty="0">
                <a:latin typeface="Helvetica" pitchFamily="2" charset="0"/>
              </a:rPr>
              <a:t>Design/Arts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48B494-B580-D540-8104-BBDBB8CF8954}"/>
              </a:ext>
            </a:extLst>
          </p:cNvPr>
          <p:cNvSpPr txBox="1"/>
          <p:nvPr/>
        </p:nvSpPr>
        <p:spPr>
          <a:xfrm>
            <a:off x="7620000" y="533400"/>
            <a:ext cx="1524000" cy="646331"/>
          </a:xfrm>
          <a:prstGeom prst="rect">
            <a:avLst/>
          </a:prstGeom>
          <a:solidFill>
            <a:schemeClr val="tx1">
              <a:lumMod val="50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Helvetica" pitchFamily="2" charset="0"/>
              </a:rPr>
              <a:t>Identity &amp;</a:t>
            </a:r>
          </a:p>
          <a:p>
            <a:pPr algn="ctr"/>
            <a:r>
              <a:rPr lang="en-US" sz="1800" dirty="0">
                <a:latin typeface="Helvetica" pitchFamily="2" charset="0"/>
              </a:rPr>
              <a:t>Equity in 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97FA6B-1976-7245-91D6-A292A9EAD9E6}"/>
              </a:ext>
            </a:extLst>
          </p:cNvPr>
          <p:cNvSpPr txBox="1"/>
          <p:nvPr/>
        </p:nvSpPr>
        <p:spPr>
          <a:xfrm>
            <a:off x="3048000" y="533400"/>
            <a:ext cx="1524000" cy="646331"/>
          </a:xfrm>
          <a:prstGeom prst="rect">
            <a:avLst/>
          </a:prstGeom>
          <a:solidFill>
            <a:schemeClr val="tx1">
              <a:lumMod val="50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Helvetica" pitchFamily="2" charset="0"/>
              </a:rPr>
              <a:t>Reasoning</a:t>
            </a:r>
          </a:p>
          <a:p>
            <a:pPr algn="ctr"/>
            <a:r>
              <a:rPr lang="en-US" sz="1800" dirty="0" err="1">
                <a:latin typeface="Helvetica" pitchFamily="2" charset="0"/>
              </a:rPr>
              <a:t>Soc</a:t>
            </a:r>
            <a:r>
              <a:rPr lang="en-US" sz="1800" dirty="0">
                <a:latin typeface="Helvetica" pitchFamily="2" charset="0"/>
              </a:rPr>
              <a:t> Sci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C31643-ED34-4743-AB1A-A14E6260B1FD}"/>
              </a:ext>
            </a:extLst>
          </p:cNvPr>
          <p:cNvSpPr txBox="1"/>
          <p:nvPr/>
        </p:nvSpPr>
        <p:spPr>
          <a:xfrm>
            <a:off x="0" y="1182469"/>
            <a:ext cx="1524000" cy="1200329"/>
          </a:xfrm>
          <a:prstGeom prst="rect">
            <a:avLst/>
          </a:prstGeom>
          <a:solidFill>
            <a:schemeClr val="tx1">
              <a:lumMod val="95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Et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harum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rerum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Nam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libero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nobii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Quo minus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ideo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Autem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lev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aut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et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Voluptates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est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3600A5-C7FE-B742-8688-2A649BD9ED4D}"/>
              </a:ext>
            </a:extLst>
          </p:cNvPr>
          <p:cNvSpPr txBox="1"/>
          <p:nvPr/>
        </p:nvSpPr>
        <p:spPr>
          <a:xfrm>
            <a:off x="1524000" y="1182469"/>
            <a:ext cx="1524000" cy="1200329"/>
          </a:xfrm>
          <a:prstGeom prst="rect">
            <a:avLst/>
          </a:prstGeom>
          <a:solidFill>
            <a:schemeClr val="tx1">
              <a:lumMod val="95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natus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Sit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laudantium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Totam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rem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ipsa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Quae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ab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illo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et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Quasi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beatae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su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Ipsam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quia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odit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EEE86F-0517-E54C-9365-F64353D45E83}"/>
              </a:ext>
            </a:extLst>
          </p:cNvPr>
          <p:cNvSpPr txBox="1"/>
          <p:nvPr/>
        </p:nvSpPr>
        <p:spPr>
          <a:xfrm>
            <a:off x="4572000" y="1182469"/>
            <a:ext cx="1524000" cy="1200329"/>
          </a:xfrm>
          <a:prstGeom prst="rect">
            <a:avLst/>
          </a:prstGeom>
          <a:solidFill>
            <a:schemeClr val="tx1">
              <a:lumMod val="95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Et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harum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rerum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Nam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libero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nobii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Quo minus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ideo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Autem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aut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et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536EB5-0864-CD48-8F57-E708078C5732}"/>
              </a:ext>
            </a:extLst>
          </p:cNvPr>
          <p:cNvSpPr txBox="1"/>
          <p:nvPr/>
        </p:nvSpPr>
        <p:spPr>
          <a:xfrm>
            <a:off x="6096000" y="1182469"/>
            <a:ext cx="1524000" cy="1200329"/>
          </a:xfrm>
          <a:prstGeom prst="rect">
            <a:avLst/>
          </a:prstGeom>
          <a:solidFill>
            <a:schemeClr val="tx1">
              <a:lumMod val="95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natus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Sit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laudantium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Totam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rem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ipsa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Quae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ab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illo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et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Quasi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beatae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su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Quaerat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aliqua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463CF5-3FAA-9949-BC81-A6AF5CBC0414}"/>
              </a:ext>
            </a:extLst>
          </p:cNvPr>
          <p:cNvSpPr txBox="1"/>
          <p:nvPr/>
        </p:nvSpPr>
        <p:spPr>
          <a:xfrm>
            <a:off x="7620000" y="1182469"/>
            <a:ext cx="1524000" cy="1200329"/>
          </a:xfrm>
          <a:prstGeom prst="rect">
            <a:avLst/>
          </a:prstGeom>
          <a:solidFill>
            <a:schemeClr val="tx1">
              <a:lumMod val="95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Dolere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magnam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ad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quis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Nostrum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ullam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nisi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ut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Velit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esse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quam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9531E9-979F-5048-9869-36F285099744}"/>
              </a:ext>
            </a:extLst>
          </p:cNvPr>
          <p:cNvSpPr txBox="1"/>
          <p:nvPr/>
        </p:nvSpPr>
        <p:spPr>
          <a:xfrm>
            <a:off x="3048000" y="1182469"/>
            <a:ext cx="1524000" cy="1200329"/>
          </a:xfrm>
          <a:prstGeom prst="rect">
            <a:avLst/>
          </a:prstGeom>
          <a:solidFill>
            <a:schemeClr val="tx1">
              <a:lumMod val="95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Dolere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magnam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ad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quis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Nostrum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ullam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nisi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ut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5B9232-6D1B-4042-B0C7-D244E8188FE3}"/>
              </a:ext>
            </a:extLst>
          </p:cNvPr>
          <p:cNvSpPr/>
          <p:nvPr/>
        </p:nvSpPr>
        <p:spPr>
          <a:xfrm>
            <a:off x="3048000" y="533400"/>
            <a:ext cx="1524000" cy="1849398"/>
          </a:xfrm>
          <a:prstGeom prst="rect">
            <a:avLst/>
          </a:prstGeom>
          <a:noFill/>
          <a:ln w="381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23BD896-20A3-D545-B8F5-57C7C0FAF9FC}"/>
              </a:ext>
            </a:extLst>
          </p:cNvPr>
          <p:cNvGrpSpPr/>
          <p:nvPr/>
        </p:nvGrpSpPr>
        <p:grpSpPr>
          <a:xfrm>
            <a:off x="0" y="2814935"/>
            <a:ext cx="9144000" cy="1349752"/>
            <a:chOff x="0" y="2814935"/>
            <a:chExt cx="9144000" cy="134975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F9DE892-CAC6-6546-8762-41F264C54573}"/>
                </a:ext>
              </a:extLst>
            </p:cNvPr>
            <p:cNvSpPr txBox="1"/>
            <p:nvPr/>
          </p:nvSpPr>
          <p:spPr>
            <a:xfrm>
              <a:off x="0" y="2814935"/>
              <a:ext cx="9144000" cy="461665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Reasoning in the Social Sciences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15E95A2-0CC5-0E40-9B71-3B795204C76D}"/>
                </a:ext>
              </a:extLst>
            </p:cNvPr>
            <p:cNvSpPr txBox="1"/>
            <p:nvPr/>
          </p:nvSpPr>
          <p:spPr>
            <a:xfrm>
              <a:off x="0" y="3272135"/>
              <a:ext cx="9144000" cy="892552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1300" dirty="0">
                  <a:solidFill>
                    <a:schemeClr val="bg1"/>
                  </a:solidFill>
                  <a:latin typeface="Helvetica" pitchFamily="2" charset="0"/>
                </a:rPr>
                <a:t>Identify fundamental concepts of the social sciences. </a:t>
              </a:r>
            </a:p>
            <a:p>
              <a:pPr marL="342900" indent="-342900">
                <a:buAutoNum type="arabicPeriod"/>
              </a:pPr>
              <a:r>
                <a:rPr lang="en-US" sz="1300" dirty="0">
                  <a:solidFill>
                    <a:schemeClr val="bg1"/>
                  </a:solidFill>
                  <a:latin typeface="Helvetica" pitchFamily="2" charset="0"/>
                </a:rPr>
                <a:t>Analyze human behavior, social institutions, and/or patterns of culture using theories and methods of social science.</a:t>
              </a:r>
            </a:p>
            <a:p>
              <a:pPr marL="342900" indent="-342900">
                <a:buAutoNum type="arabicPeriod"/>
              </a:pPr>
              <a:r>
                <a:rPr lang="en-US" sz="1300" dirty="0">
                  <a:solidFill>
                    <a:schemeClr val="bg1"/>
                  </a:solidFill>
                  <a:latin typeface="Helvetica" pitchFamily="2" charset="0"/>
                </a:rPr>
                <a:t>Identify interconnections among and differences between social institutions, groups, and individuals.</a:t>
              </a:r>
            </a:p>
            <a:p>
              <a:pPr marL="342900" indent="-342900">
                <a:buAutoNum type="arabicPeriod"/>
              </a:pPr>
              <a:r>
                <a:rPr lang="en-US" sz="1300" dirty="0">
                  <a:solidFill>
                    <a:schemeClr val="bg1"/>
                  </a:solidFill>
                  <a:latin typeface="Helvetica" pitchFamily="2" charset="0"/>
                </a:rPr>
                <a:t>Analyze the ways in which values and beliefs relate to human behavior and social relationships. </a:t>
              </a: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BBE1100-3EFC-054D-A063-7390D6EB79C2}"/>
              </a:ext>
            </a:extLst>
          </p:cNvPr>
          <p:cNvCxnSpPr>
            <a:stCxn id="32" idx="2"/>
          </p:cNvCxnSpPr>
          <p:nvPr/>
        </p:nvCxnSpPr>
        <p:spPr>
          <a:xfrm>
            <a:off x="3810000" y="2382798"/>
            <a:ext cx="0" cy="432137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6010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-0.3976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6" grpId="0" animBg="1"/>
      <p:bldP spid="18" grpId="0" animBg="1"/>
      <p:bldP spid="19" grpId="0" animBg="1"/>
      <p:bldP spid="20" grpId="0" animBg="1"/>
      <p:bldP spid="17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3" grpId="0" animBg="1"/>
      <p:bldP spid="32" grpId="0" animBg="1"/>
      <p:bldP spid="3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DFF1CEF2-AE5A-E343-BEAE-096AC911E29E}"/>
              </a:ext>
            </a:extLst>
          </p:cNvPr>
          <p:cNvSpPr txBox="1"/>
          <p:nvPr/>
        </p:nvSpPr>
        <p:spPr>
          <a:xfrm>
            <a:off x="0" y="76200"/>
            <a:ext cx="9144000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Reasoning in the Social Sciences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92D8C4-1DD7-BE4C-A0A1-0BACAF4845AF}"/>
              </a:ext>
            </a:extLst>
          </p:cNvPr>
          <p:cNvSpPr txBox="1"/>
          <p:nvPr/>
        </p:nvSpPr>
        <p:spPr>
          <a:xfrm>
            <a:off x="0" y="537865"/>
            <a:ext cx="9144000" cy="89255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300" dirty="0">
                <a:solidFill>
                  <a:schemeClr val="bg1"/>
                </a:solidFill>
                <a:latin typeface="Helvetica" pitchFamily="2" charset="0"/>
              </a:rPr>
              <a:t>Identify fundamental concepts of the social sciences. </a:t>
            </a:r>
          </a:p>
          <a:p>
            <a:pPr marL="342900" indent="-342900">
              <a:buAutoNum type="arabicPeriod"/>
            </a:pPr>
            <a:r>
              <a:rPr lang="en-US" sz="1300" dirty="0">
                <a:solidFill>
                  <a:schemeClr val="bg1"/>
                </a:solidFill>
                <a:latin typeface="Helvetica" pitchFamily="2" charset="0"/>
              </a:rPr>
              <a:t>Analyze human behavior, social institutions, and/or patters of culture  using theories and methods of social science.</a:t>
            </a:r>
          </a:p>
          <a:p>
            <a:pPr marL="342900" indent="-342900">
              <a:buAutoNum type="arabicPeriod"/>
            </a:pPr>
            <a:r>
              <a:rPr lang="en-US" sz="1300" dirty="0">
                <a:solidFill>
                  <a:schemeClr val="bg1"/>
                </a:solidFill>
                <a:latin typeface="Helvetica" pitchFamily="2" charset="0"/>
              </a:rPr>
              <a:t>Identify interconnections among and differences between social institutions, groups, and individuals.</a:t>
            </a:r>
          </a:p>
          <a:p>
            <a:pPr marL="342900" indent="-342900">
              <a:buAutoNum type="arabicPeriod"/>
            </a:pPr>
            <a:r>
              <a:rPr lang="en-US" sz="1300" dirty="0">
                <a:solidFill>
                  <a:schemeClr val="bg1"/>
                </a:solidFill>
                <a:latin typeface="Helvetica" pitchFamily="2" charset="0"/>
              </a:rPr>
              <a:t>Analyze the ways in which values and beliefs relate to human behavior and social relationships.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7EFAE8-DA84-CA48-922C-082D25505DB7}"/>
              </a:ext>
            </a:extLst>
          </p:cNvPr>
          <p:cNvSpPr txBox="1"/>
          <p:nvPr/>
        </p:nvSpPr>
        <p:spPr>
          <a:xfrm>
            <a:off x="754199" y="1447800"/>
            <a:ext cx="7754111" cy="46166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Curriculum Map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912B17-294A-964D-94CD-F647BAC7F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4035"/>
              </p:ext>
            </p:extLst>
          </p:nvPr>
        </p:nvGraphicFramePr>
        <p:xfrm>
          <a:off x="750094" y="1905000"/>
          <a:ext cx="7758215" cy="1767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37B353F-00C1-264C-B357-72D77E4343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872312"/>
              </p:ext>
            </p:extLst>
          </p:nvPr>
        </p:nvGraphicFramePr>
        <p:xfrm>
          <a:off x="776185" y="1905000"/>
          <a:ext cx="7758215" cy="1767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endParaRPr lang="en-US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PSY202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PHL301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SOC311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EDU292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C29580B-1CC8-D74C-B889-22D9E501E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172003"/>
              </p:ext>
            </p:extLst>
          </p:nvPr>
        </p:nvGraphicFramePr>
        <p:xfrm>
          <a:off x="762000" y="1905000"/>
          <a:ext cx="7758215" cy="1767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endParaRPr lang="en-US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PSY202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PHL301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SOC311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EDU292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C29580B-1CC8-D74C-B889-22D9E501E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948188"/>
              </p:ext>
            </p:extLst>
          </p:nvPr>
        </p:nvGraphicFramePr>
        <p:xfrm>
          <a:off x="762000" y="1905000"/>
          <a:ext cx="7758215" cy="1767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endParaRPr lang="en-US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PSY202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I,</a:t>
                      </a:r>
                      <a:r>
                        <a:rPr lang="en-US" sz="1800" kern="1200" baseline="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 R, M, &amp; A</a:t>
                      </a: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I,</a:t>
                      </a:r>
                      <a:r>
                        <a:rPr lang="en-US" sz="1800" kern="1200" baseline="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 R, M, &amp; A</a:t>
                      </a: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I,</a:t>
                      </a:r>
                      <a:r>
                        <a:rPr lang="en-US" sz="1800" kern="1200" baseline="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 R, M, &amp; A</a:t>
                      </a: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PHL301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I,</a:t>
                      </a:r>
                      <a:r>
                        <a:rPr lang="en-US" sz="1800" kern="1200" baseline="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 R, M, &amp; A</a:t>
                      </a: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I,</a:t>
                      </a:r>
                      <a:r>
                        <a:rPr lang="en-US" sz="1800" kern="1200" baseline="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 R, M, &amp; A</a:t>
                      </a: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I,</a:t>
                      </a:r>
                      <a:r>
                        <a:rPr lang="en-US" sz="1800" kern="1200" baseline="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 R, M, &amp; A</a:t>
                      </a: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SOC311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I,</a:t>
                      </a:r>
                      <a:r>
                        <a:rPr lang="en-US" sz="1800" kern="1200" baseline="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 R, M, &amp; A</a:t>
                      </a: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I,</a:t>
                      </a:r>
                      <a:r>
                        <a:rPr lang="en-US" sz="1800" kern="1200" baseline="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 R, M, &amp; A</a:t>
                      </a: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I,</a:t>
                      </a:r>
                      <a:r>
                        <a:rPr lang="en-US" sz="1800" kern="1200" baseline="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 R, M, &amp; A</a:t>
                      </a: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EDU292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I,</a:t>
                      </a:r>
                      <a:r>
                        <a:rPr lang="en-US" sz="1800" kern="1200" baseline="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 R, M, &amp; A</a:t>
                      </a: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I,</a:t>
                      </a:r>
                      <a:r>
                        <a:rPr lang="en-US" sz="1800" kern="1200" baseline="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 R, M, &amp; A</a:t>
                      </a: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I,</a:t>
                      </a:r>
                      <a:r>
                        <a:rPr lang="en-US" sz="1800" kern="1200" baseline="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 R, M, &amp; A</a:t>
                      </a: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9BCA17F-5B0A-3E4E-80C0-8F2BCB631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708917"/>
              </p:ext>
            </p:extLst>
          </p:nvPr>
        </p:nvGraphicFramePr>
        <p:xfrm>
          <a:off x="762000" y="4632960"/>
          <a:ext cx="7758215" cy="1767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endParaRPr lang="en-US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Pedagogy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Scoring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Translation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PSY202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8F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8F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8F00"/>
                          </a:solidFill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100 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8F00"/>
                        </a:solidFill>
                        <a:latin typeface="+mn-lt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PHL301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8F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Readings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8F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8F00"/>
                          </a:solidFill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50 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8F00"/>
                        </a:solidFill>
                        <a:latin typeface="+mn-lt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SOC311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8F00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8F00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8F00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8F00"/>
                        </a:solidFill>
                        <a:latin typeface="+mn-lt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EDU292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8F00"/>
                          </a:solidFill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Online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rgbClr val="008F00"/>
                          </a:solidFill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ePortfolio</a:t>
                      </a:r>
                      <a:endParaRPr lang="en-US" sz="1400" dirty="0">
                        <a:solidFill>
                          <a:srgbClr val="008F00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8F00"/>
                          </a:solidFill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100 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8F00"/>
                        </a:solidFill>
                        <a:latin typeface="+mn-lt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761B385-812F-C544-9AB7-77D9E36D47DE}"/>
              </a:ext>
            </a:extLst>
          </p:cNvPr>
          <p:cNvSpPr txBox="1"/>
          <p:nvPr/>
        </p:nvSpPr>
        <p:spPr>
          <a:xfrm>
            <a:off x="762000" y="4166063"/>
            <a:ext cx="7754111" cy="46166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SLO 1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AB1AEC-89F0-6643-8E82-975721D51CC4}"/>
              </a:ext>
            </a:extLst>
          </p:cNvPr>
          <p:cNvCxnSpPr/>
          <p:nvPr/>
        </p:nvCxnSpPr>
        <p:spPr>
          <a:xfrm>
            <a:off x="3048000" y="3672840"/>
            <a:ext cx="0" cy="493223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A28F0438-1E3C-404D-8A68-1CFB870FFCAA}"/>
              </a:ext>
            </a:extLst>
          </p:cNvPr>
          <p:cNvSpPr/>
          <p:nvPr/>
        </p:nvSpPr>
        <p:spPr>
          <a:xfrm>
            <a:off x="7239000" y="4419600"/>
            <a:ext cx="1066800" cy="213360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5715000" y="4876800"/>
            <a:ext cx="990600" cy="457200"/>
          </a:xfrm>
          <a:prstGeom prst="ellipse">
            <a:avLst/>
          </a:prstGeom>
          <a:noFill/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715000" y="5257800"/>
            <a:ext cx="990600" cy="457200"/>
          </a:xfrm>
          <a:prstGeom prst="ellipse">
            <a:avLst/>
          </a:prstGeom>
          <a:noFill/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715000" y="5943600"/>
            <a:ext cx="990600" cy="457200"/>
          </a:xfrm>
          <a:prstGeom prst="ellipse">
            <a:avLst/>
          </a:prstGeom>
          <a:noFill/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352800" y="2133600"/>
            <a:ext cx="533400" cy="457200"/>
          </a:xfrm>
          <a:prstGeom prst="ellipse">
            <a:avLst/>
          </a:prstGeom>
          <a:noFill/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352800" y="2514600"/>
            <a:ext cx="533400" cy="457200"/>
          </a:xfrm>
          <a:prstGeom prst="ellipse">
            <a:avLst/>
          </a:prstGeom>
          <a:noFill/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352800" y="3276600"/>
            <a:ext cx="533400" cy="457200"/>
          </a:xfrm>
          <a:prstGeom prst="ellipse">
            <a:avLst/>
          </a:prstGeom>
          <a:noFill/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2" idx="2"/>
            <a:endCxn id="3" idx="6"/>
          </p:cNvCxnSpPr>
          <p:nvPr/>
        </p:nvCxnSpPr>
        <p:spPr>
          <a:xfrm flipH="1" flipV="1">
            <a:off x="3886200" y="2362200"/>
            <a:ext cx="1828800" cy="2743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3886200" y="2743200"/>
            <a:ext cx="1828800" cy="2743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886200" y="3429000"/>
            <a:ext cx="1828800" cy="2743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7395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2" grpId="0" animBg="1"/>
      <p:bldP spid="15" grpId="0" animBg="1"/>
      <p:bldP spid="16" grpId="0" animBg="1"/>
      <p:bldP spid="3" grpId="0" animBg="1"/>
      <p:bldP spid="18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9BCA17F-5B0A-3E4E-80C0-8F2BCB631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06237"/>
              </p:ext>
            </p:extLst>
          </p:nvPr>
        </p:nvGraphicFramePr>
        <p:xfrm>
          <a:off x="762000" y="695497"/>
          <a:ext cx="7758215" cy="4084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1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endParaRPr lang="en-US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Pedagogy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Scoring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Translation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PSY202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8F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8F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8F00"/>
                          </a:solidFill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100 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90 -100 pts = 3</a:t>
                      </a:r>
                    </a:p>
                    <a:p>
                      <a:pPr algn="l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60 -  89 pts = 2</a:t>
                      </a:r>
                    </a:p>
                    <a:p>
                      <a:pPr algn="l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  0 -  59 pts = 1</a:t>
                      </a:r>
                    </a:p>
                    <a:p>
                      <a:pPr algn="l"/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PHL301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8F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Reading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8F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8F00"/>
                          </a:solidFill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50 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45 -  50 pts = 3</a:t>
                      </a:r>
                    </a:p>
                    <a:p>
                      <a:pPr algn="l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35 -  44 pts = 2</a:t>
                      </a:r>
                    </a:p>
                    <a:p>
                      <a:pPr algn="l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  0 -  34 pts = 1</a:t>
                      </a:r>
                    </a:p>
                    <a:p>
                      <a:pPr algn="l"/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SOC311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8F00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8F00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8F00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400" dirty="0">
                        <a:solidFill>
                          <a:srgbClr val="008F00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400" dirty="0">
                        <a:solidFill>
                          <a:srgbClr val="008F00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400" dirty="0">
                        <a:solidFill>
                          <a:srgbClr val="008F00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EDU292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8F00"/>
                          </a:solidFill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Online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rgbClr val="008F00"/>
                          </a:solidFill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ePortfolio</a:t>
                      </a:r>
                      <a:endParaRPr lang="en-US" sz="1400" dirty="0">
                        <a:solidFill>
                          <a:srgbClr val="008F00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8F00"/>
                          </a:solidFill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100 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80 -100 pts = 3</a:t>
                      </a:r>
                    </a:p>
                    <a:p>
                      <a:pPr algn="l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60 -  79 pts = 2</a:t>
                      </a:r>
                    </a:p>
                    <a:p>
                      <a:pPr algn="l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  0 -  59 pts = 1</a:t>
                      </a:r>
                    </a:p>
                    <a:p>
                      <a:pPr algn="l"/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761B385-812F-C544-9AB7-77D9E36D47DE}"/>
              </a:ext>
            </a:extLst>
          </p:cNvPr>
          <p:cNvSpPr txBox="1"/>
          <p:nvPr/>
        </p:nvSpPr>
        <p:spPr>
          <a:xfrm>
            <a:off x="762000" y="228600"/>
            <a:ext cx="7754111" cy="46166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SLO 1</a:t>
            </a:r>
          </a:p>
        </p:txBody>
      </p:sp>
    </p:spTree>
    <p:extLst>
      <p:ext uri="{BB962C8B-B14F-4D97-AF65-F5344CB8AC3E}">
        <p14:creationId xmlns:p14="http://schemas.microsoft.com/office/powerpoint/2010/main" val="475168097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1B57561-5AC2-AC44-BFCE-A9D3D6E0509F}"/>
              </a:ext>
            </a:extLst>
          </p:cNvPr>
          <p:cNvCxnSpPr/>
          <p:nvPr/>
        </p:nvCxnSpPr>
        <p:spPr>
          <a:xfrm>
            <a:off x="4876800" y="3657600"/>
            <a:ext cx="0" cy="166116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FF1CEF2-AE5A-E343-BEAE-096AC911E29E}"/>
              </a:ext>
            </a:extLst>
          </p:cNvPr>
          <p:cNvSpPr txBox="1"/>
          <p:nvPr/>
        </p:nvSpPr>
        <p:spPr>
          <a:xfrm>
            <a:off x="0" y="76200"/>
            <a:ext cx="9144000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Reasoning in the Social Sciences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92D8C4-1DD7-BE4C-A0A1-0BACAF4845AF}"/>
              </a:ext>
            </a:extLst>
          </p:cNvPr>
          <p:cNvSpPr txBox="1"/>
          <p:nvPr/>
        </p:nvSpPr>
        <p:spPr>
          <a:xfrm>
            <a:off x="0" y="537865"/>
            <a:ext cx="9144000" cy="89255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300" dirty="0">
                <a:solidFill>
                  <a:schemeClr val="bg1"/>
                </a:solidFill>
                <a:latin typeface="Helvetica" pitchFamily="2" charset="0"/>
              </a:rPr>
              <a:t>Identify fundamental concepts of the social sciences. </a:t>
            </a:r>
          </a:p>
          <a:p>
            <a:pPr marL="342900" indent="-342900">
              <a:buAutoNum type="arabicPeriod"/>
            </a:pPr>
            <a:r>
              <a:rPr lang="en-US" sz="1300" dirty="0">
                <a:solidFill>
                  <a:schemeClr val="bg1"/>
                </a:solidFill>
                <a:latin typeface="Helvetica" pitchFamily="2" charset="0"/>
              </a:rPr>
              <a:t>Analyze human behavior, social institutions, and/or patterns of culture using theories and methods of social science.</a:t>
            </a:r>
          </a:p>
          <a:p>
            <a:pPr marL="342900" indent="-342900">
              <a:buAutoNum type="arabicPeriod"/>
            </a:pPr>
            <a:r>
              <a:rPr lang="en-US" sz="1300" dirty="0">
                <a:solidFill>
                  <a:schemeClr val="bg1"/>
                </a:solidFill>
                <a:latin typeface="Helvetica" pitchFamily="2" charset="0"/>
              </a:rPr>
              <a:t>Identify interconnections among and differences between social institutions, groups, and individuals.</a:t>
            </a:r>
          </a:p>
          <a:p>
            <a:pPr marL="342900" indent="-342900">
              <a:buAutoNum type="arabicPeriod"/>
            </a:pPr>
            <a:r>
              <a:rPr lang="en-US" sz="1300" dirty="0">
                <a:solidFill>
                  <a:schemeClr val="bg1"/>
                </a:solidFill>
                <a:latin typeface="Helvetica" pitchFamily="2" charset="0"/>
              </a:rPr>
              <a:t>Analyze the ways in which values and beliefs relate to human behavior and social relationships.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7EFAE8-DA84-CA48-922C-082D25505DB7}"/>
              </a:ext>
            </a:extLst>
          </p:cNvPr>
          <p:cNvSpPr txBox="1"/>
          <p:nvPr/>
        </p:nvSpPr>
        <p:spPr>
          <a:xfrm>
            <a:off x="754199" y="1447800"/>
            <a:ext cx="7754111" cy="46166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Curriculum Map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C29580B-1CC8-D74C-B889-22D9E501E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921447"/>
              </p:ext>
            </p:extLst>
          </p:nvPr>
        </p:nvGraphicFramePr>
        <p:xfrm>
          <a:off x="762001" y="1905000"/>
          <a:ext cx="7747380" cy="1767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9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94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9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94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endParaRPr lang="en-US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PSY202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PHL301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SOC311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EDU292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1D2A14B-21C1-5043-8FDA-271D0D150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925081"/>
              </p:ext>
            </p:extLst>
          </p:nvPr>
        </p:nvGraphicFramePr>
        <p:xfrm>
          <a:off x="762000" y="1905000"/>
          <a:ext cx="7747380" cy="1767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9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94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9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94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endParaRPr lang="en-US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PSY202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PHL301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SOC311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EDU292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FA21B00-2569-1049-8DFD-46C1365E74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039661"/>
              </p:ext>
            </p:extLst>
          </p:nvPr>
        </p:nvGraphicFramePr>
        <p:xfrm>
          <a:off x="762000" y="1905000"/>
          <a:ext cx="7747380" cy="1767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9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94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9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94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endParaRPr lang="en-US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PSY202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PHL301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SOC311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EDU292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9A99ED24-58C4-0D42-A79E-CF0E0CA65BDA}"/>
              </a:ext>
            </a:extLst>
          </p:cNvPr>
          <p:cNvSpPr txBox="1"/>
          <p:nvPr/>
        </p:nvSpPr>
        <p:spPr>
          <a:xfrm>
            <a:off x="762000" y="4105870"/>
            <a:ext cx="7754110" cy="9233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Translations should be determined by faculty, or faculty teams, and should involve </a:t>
            </a:r>
            <a:r>
              <a:rPr lang="en-US" sz="1800" dirty="0">
                <a:solidFill>
                  <a:schemeClr val="accent1"/>
                </a:solidFill>
                <a:latin typeface="Helvetica" pitchFamily="2" charset="0"/>
              </a:rPr>
              <a:t>norming</a:t>
            </a:r>
            <a:r>
              <a:rPr lang="en-US" sz="1800" dirty="0">
                <a:latin typeface="Helvetica" pitchFamily="2" charset="0"/>
              </a:rPr>
              <a:t> of assessments across faculty and departments to increase scoring consistency (reliability).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FAE58EA7-BBF7-E143-BC72-A3B1A3157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401454"/>
              </p:ext>
            </p:extLst>
          </p:nvPr>
        </p:nvGraphicFramePr>
        <p:xfrm>
          <a:off x="762000" y="1905000"/>
          <a:ext cx="7747380" cy="1767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9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94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9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94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endParaRPr lang="en-US" sz="14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charset="0"/>
                          <a:ea typeface="Arial" charset="0"/>
                          <a:cs typeface="Arial" charset="0"/>
                        </a:rPr>
                        <a:t>SLO4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PSY202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PHL301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SOC311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EDU292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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FF43491-9F8E-8047-9FA5-90CBE0DF9591}"/>
              </a:ext>
            </a:extLst>
          </p:cNvPr>
          <p:cNvSpPr txBox="1"/>
          <p:nvPr/>
        </p:nvSpPr>
        <p:spPr>
          <a:xfrm>
            <a:off x="787019" y="5334000"/>
            <a:ext cx="7729091" cy="9233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While the particulars may be different across departments, the categories may be the same: theories, theorists, methodologies, analyses, core knowledge, and common terms.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1A3689-A272-8846-8D9A-C48DB7B13EA9}"/>
              </a:ext>
            </a:extLst>
          </p:cNvPr>
          <p:cNvCxnSpPr/>
          <p:nvPr/>
        </p:nvCxnSpPr>
        <p:spPr>
          <a:xfrm>
            <a:off x="4343400" y="3672840"/>
            <a:ext cx="0" cy="384631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571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EndofPublishin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04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/>
                <a:cs typeface="Century Gothic"/>
              </a:rPr>
              <a:t>Changing Perspective</a:t>
            </a:r>
          </a:p>
        </p:txBody>
      </p:sp>
    </p:spTree>
    <p:extLst>
      <p:ext uri="{BB962C8B-B14F-4D97-AF65-F5344CB8AC3E}">
        <p14:creationId xmlns:p14="http://schemas.microsoft.com/office/powerpoint/2010/main" val="39489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2744F-4BF1-A941-A80A-B75C8F869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Epiloge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A7DC7-DBCF-AC49-8034-C28EA5F43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27910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00600" y="4953000"/>
            <a:ext cx="4343400" cy="1905000"/>
          </a:xfrm>
        </p:spPr>
        <p:txBody>
          <a:bodyPr>
            <a:normAutofit/>
          </a:bodyPr>
          <a:lstStyle/>
          <a:p>
            <a:pPr algn="r" eaLnBrk="1" hangingPunct="1">
              <a:spcBef>
                <a:spcPts val="200"/>
              </a:spcBef>
              <a:buFont typeface="Wingdings" charset="2"/>
              <a:buNone/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 panose="020B0403020202020204" pitchFamily="34" charset="0"/>
                <a:cs typeface="Trebuchet MS"/>
              </a:rPr>
              <a:t>Peter E. Doolittle</a:t>
            </a:r>
          </a:p>
          <a:p>
            <a:pPr algn="r" eaLnBrk="1" hangingPunct="1">
              <a:spcBef>
                <a:spcPts val="200"/>
              </a:spcBef>
              <a:buFont typeface="Wingdings" charset="2"/>
              <a:buNone/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 panose="020B0403020202020204" pitchFamily="34" charset="0"/>
                <a:cs typeface="Trebuchet MS"/>
              </a:rPr>
              <a:t>Director, School of Education</a:t>
            </a:r>
          </a:p>
          <a:p>
            <a:pPr algn="r" eaLnBrk="1" hangingPunct="1">
              <a:spcBef>
                <a:spcPts val="200"/>
              </a:spcBef>
              <a:buFont typeface="Wingdings" charset="2"/>
              <a:buNone/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 panose="020B0403020202020204" pitchFamily="34" charset="0"/>
                <a:cs typeface="Trebuchet MS"/>
              </a:rPr>
              <a:t>Professor, Educational Psychology</a:t>
            </a:r>
          </a:p>
          <a:p>
            <a:pPr algn="r" eaLnBrk="1" hangingPunct="1">
              <a:spcBef>
                <a:spcPts val="200"/>
              </a:spcBef>
              <a:buFont typeface="Wingdings" charset="2"/>
              <a:buNone/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 panose="020B0403020202020204" pitchFamily="34" charset="0"/>
                <a:cs typeface="Trebuchet MS"/>
              </a:rPr>
              <a:t>Virginia Tech • Blacksburg • Virginia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79355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ea typeface="Arial" charset="0"/>
                <a:cs typeface="Arial" charset="0"/>
              </a:rPr>
              <a:t>Fully Integrating Learning and Assessment Practices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42E8302-DA7B-4546-A21C-C6157DA5505D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07757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ts val="10800"/>
              </a:lnSpc>
              <a:spcBef>
                <a:spcPct val="0"/>
              </a:spcBef>
              <a:buNone/>
              <a:defRPr sz="10000" b="1" kern="1200" spc="-2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800" b="0" spc="0" dirty="0">
                <a:solidFill>
                  <a:schemeClr val="tx1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cs typeface="Trebuchet MS"/>
              </a:rPr>
              <a:t>Top Down and Bottom 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1EAF45-CA00-7443-8E8D-DF5403343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7000"/>
            <a:ext cx="381000" cy="381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F4110-6405-0349-A67D-CDA385FBD288}"/>
              </a:ext>
            </a:extLst>
          </p:cNvPr>
          <p:cNvSpPr txBox="1"/>
          <p:nvPr/>
        </p:nvSpPr>
        <p:spPr>
          <a:xfrm>
            <a:off x="304800" y="6611779"/>
            <a:ext cx="3429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Institute on General Education and Assessment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990CF4-60DA-874D-BD58-0D5108417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92680"/>
            <a:ext cx="9144000" cy="2560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7892F4-8037-1E40-8550-737BC305B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434" y="177038"/>
            <a:ext cx="865766" cy="3578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B7666A2-EF6A-904E-8018-0232A5C447E4}"/>
              </a:ext>
            </a:extLst>
          </p:cNvPr>
          <p:cNvSpPr/>
          <p:nvPr/>
        </p:nvSpPr>
        <p:spPr>
          <a:xfrm>
            <a:off x="0" y="2392680"/>
            <a:ext cx="914400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8A14FE-5584-7045-9D0F-815BAB51EA5F}"/>
              </a:ext>
            </a:extLst>
          </p:cNvPr>
          <p:cNvSpPr txBox="1"/>
          <p:nvPr/>
        </p:nvSpPr>
        <p:spPr>
          <a:xfrm>
            <a:off x="0" y="3429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www.ResearchNotRhetoric.com</a:t>
            </a:r>
            <a:r>
              <a:rPr lang="en-US" sz="2800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2800" dirty="0" err="1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rnr-talks.php</a:t>
            </a:r>
            <a:endParaRPr lang="en-US" sz="2800" dirty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38" name="Picture 14" descr="page1image1664384">
            <a:extLst>
              <a:ext uri="{FF2B5EF4-FFF2-40B4-BE49-F238E27FC236}">
                <a16:creationId xmlns:a16="http://schemas.microsoft.com/office/drawing/2014/main" id="{A9D92132-E9B2-4249-A301-727C6DC8B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page1image1664592">
            <a:extLst>
              <a:ext uri="{FF2B5EF4-FFF2-40B4-BE49-F238E27FC236}">
                <a16:creationId xmlns:a16="http://schemas.microsoft.com/office/drawing/2014/main" id="{FB865CB5-35DA-9547-9E2B-A0EF59021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2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E012E4-526C-8846-AE50-7E30A9DD4AE6}"/>
              </a:ext>
            </a:extLst>
          </p:cNvPr>
          <p:cNvSpPr txBox="1"/>
          <p:nvPr/>
        </p:nvSpPr>
        <p:spPr>
          <a:xfrm>
            <a:off x="2766648" y="2217003"/>
            <a:ext cx="3710352" cy="830997"/>
          </a:xfrm>
          <a:prstGeom prst="rect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Learning</a:t>
            </a:r>
          </a:p>
          <a:p>
            <a:pPr algn="ctr"/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First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3D9B52-9D90-2441-BD16-5E28B173D8D8}"/>
              </a:ext>
            </a:extLst>
          </p:cNvPr>
          <p:cNvSpPr txBox="1"/>
          <p:nvPr/>
        </p:nvSpPr>
        <p:spPr>
          <a:xfrm>
            <a:off x="2743200" y="3436203"/>
            <a:ext cx="3710352" cy="830997"/>
          </a:xfrm>
          <a:prstGeom prst="rect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Integrating</a:t>
            </a:r>
          </a:p>
          <a:p>
            <a:pPr algn="ctr"/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Programs &amp; Courses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84764A-3B72-4347-8C02-434CB4B014EB}"/>
              </a:ext>
            </a:extLst>
          </p:cNvPr>
          <p:cNvSpPr txBox="1"/>
          <p:nvPr/>
        </p:nvSpPr>
        <p:spPr>
          <a:xfrm>
            <a:off x="2743200" y="4655403"/>
            <a:ext cx="3710352" cy="830997"/>
          </a:xfrm>
          <a:prstGeom prst="rect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Integrating</a:t>
            </a:r>
          </a:p>
          <a:p>
            <a:pPr algn="ctr"/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</a:rPr>
              <a:t>Gen Ed &amp; Courses</a:t>
            </a:r>
          </a:p>
        </p:txBody>
      </p:sp>
    </p:spTree>
    <p:extLst>
      <p:ext uri="{BB962C8B-B14F-4D97-AF65-F5344CB8AC3E}">
        <p14:creationId xmlns:p14="http://schemas.microsoft.com/office/powerpoint/2010/main" val="142011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7766 " pathEditMode="relative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2706"/>
            <a:ext cx="9143999" cy="865094"/>
          </a:xfrm>
        </p:spPr>
        <p:txBody>
          <a:bodyPr>
            <a:normAutofit/>
          </a:bodyPr>
          <a:lstStyle/>
          <a:p>
            <a:r>
              <a:rPr lang="en-US" dirty="0"/>
              <a:t>Learning First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953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tx1">
                    <a:alpha val="23000"/>
                  </a:schemeClr>
                </a:solidFill>
                <a:latin typeface="Helvetica" pitchFamily="2" charset="0"/>
                <a:cs typeface="Trebuchet MS"/>
              </a:rPr>
              <a:t>processing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26FCA-35DF-014F-986C-786314300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850" y="2184400"/>
            <a:ext cx="44323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Learning</a:t>
            </a:r>
          </a:p>
        </p:txBody>
      </p:sp>
      <p:sp>
        <p:nvSpPr>
          <p:cNvPr id="89093" name="Line 3"/>
          <p:cNvSpPr>
            <a:spLocks noChangeShapeType="1"/>
          </p:cNvSpPr>
          <p:nvPr/>
        </p:nvSpPr>
        <p:spPr bwMode="auto">
          <a:xfrm>
            <a:off x="3048000" y="19050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4" name="Line 4"/>
          <p:cNvSpPr>
            <a:spLocks noChangeShapeType="1"/>
          </p:cNvSpPr>
          <p:nvPr/>
        </p:nvSpPr>
        <p:spPr bwMode="auto">
          <a:xfrm>
            <a:off x="3048000" y="41910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5" name="Text Box 5"/>
          <p:cNvSpPr txBox="1">
            <a:spLocks noChangeArrowheads="1"/>
          </p:cNvSpPr>
          <p:nvPr/>
        </p:nvSpPr>
        <p:spPr bwMode="auto">
          <a:xfrm>
            <a:off x="3498850" y="4343400"/>
            <a:ext cx="26766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 panose="020B0403020202020204" pitchFamily="34" charset="0"/>
              </a:rPr>
              <a:t>1-10             11-20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657600" y="3505200"/>
            <a:ext cx="5334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410200" y="2514600"/>
            <a:ext cx="533400" cy="167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438400" y="2060575"/>
            <a:ext cx="52770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chemeClr val="bg1"/>
                  </a:outerShdw>
                </a:effectLst>
                <a:latin typeface="Helvetica Light" panose="020B0403020202020204" pitchFamily="34" charset="0"/>
              </a:rPr>
              <a:t>10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chemeClr val="bg1"/>
                  </a:outerShdw>
                </a:effectLst>
                <a:latin typeface="Helvetica Light" panose="020B0403020202020204" pitchFamily="34" charset="0"/>
              </a:rPr>
              <a:t>  8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chemeClr val="bg1"/>
                  </a:outerShdw>
                </a:effectLst>
                <a:latin typeface="Helvetica Light" panose="020B0403020202020204" pitchFamily="34" charset="0"/>
              </a:rPr>
              <a:t>  6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chemeClr val="bg1"/>
                  </a:outerShdw>
                </a:effectLst>
                <a:latin typeface="Helvetica Light" panose="020B0403020202020204" pitchFamily="34" charset="0"/>
              </a:rPr>
              <a:t>  4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chemeClr val="bg1"/>
                  </a:outerShdw>
                </a:effectLst>
                <a:latin typeface="Helvetica Light" panose="020B0403020202020204" pitchFamily="34" charset="0"/>
              </a:rPr>
              <a:t>  2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chemeClr val="bg1"/>
                  </a:outerShdw>
                </a:effectLst>
                <a:latin typeface="Helvetica Light" panose="020B0403020202020204" pitchFamily="34" charset="0"/>
              </a:rPr>
              <a:t>  0</a:t>
            </a:r>
          </a:p>
        </p:txBody>
      </p:sp>
    </p:spTree>
    <p:extLst>
      <p:ext uri="{BB962C8B-B14F-4D97-AF65-F5344CB8AC3E}">
        <p14:creationId xmlns:p14="http://schemas.microsoft.com/office/powerpoint/2010/main" val="231532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3" grpId="0" animBg="1"/>
      <p:bldP spid="89094" grpId="0" animBg="1"/>
      <p:bldP spid="89095" grpId="0"/>
      <p:bldP spid="8" grpId="0" animBg="1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1524000"/>
            <a:ext cx="4345642" cy="53340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/>
                <a:cs typeface="Helvetica Light"/>
              </a:rPr>
              <a:t>Meaningful Learning</a:t>
            </a:r>
          </a:p>
          <a:p>
            <a:pPr>
              <a:buFont typeface="Wingdings" charset="2"/>
              <a:buChar char="§"/>
            </a:pPr>
            <a:r>
              <a:rPr lang="en-US" sz="2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/>
                <a:cs typeface="Helvetica Light"/>
              </a:rPr>
              <a:t>Elaborative Learning</a:t>
            </a:r>
          </a:p>
          <a:p>
            <a:pPr>
              <a:buFont typeface="Wingdings" charset="2"/>
              <a:buChar char="§"/>
            </a:pPr>
            <a:r>
              <a:rPr lang="en-US" sz="2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/>
                <a:cs typeface="Helvetica Light"/>
              </a:rPr>
              <a:t>Imagery</a:t>
            </a:r>
          </a:p>
          <a:p>
            <a:pPr>
              <a:buFont typeface="Wingdings" charset="2"/>
              <a:buChar char="§"/>
            </a:pPr>
            <a:r>
              <a:rPr lang="en-US" sz="2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/>
                <a:cs typeface="Helvetica Light"/>
              </a:rPr>
              <a:t>Self-Generation</a:t>
            </a:r>
          </a:p>
          <a:p>
            <a:pPr>
              <a:buFont typeface="Wingdings" charset="2"/>
              <a:buChar char="§"/>
            </a:pPr>
            <a:r>
              <a:rPr lang="en-US" sz="2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/>
                <a:cs typeface="Helvetica Light"/>
              </a:rPr>
              <a:t>Self-Reference Effect</a:t>
            </a:r>
          </a:p>
          <a:p>
            <a:pPr>
              <a:buFont typeface="Wingdings" charset="2"/>
              <a:buChar char="§"/>
            </a:pPr>
            <a:r>
              <a:rPr lang="en-US" sz="2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/>
                <a:cs typeface="Helvetica Light"/>
              </a:rPr>
              <a:t>Encoding Specificity</a:t>
            </a:r>
          </a:p>
          <a:p>
            <a:pPr lvl="1">
              <a:buFont typeface="Wingdings" charset="2"/>
              <a:buChar char="§"/>
            </a:pPr>
            <a:r>
              <a:rPr lang="en-US" sz="1800" dirty="0">
                <a:solidFill>
                  <a:schemeClr val="tx1">
                    <a:lumMod val="6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/>
                <a:cs typeface="Helvetica Light"/>
              </a:rPr>
              <a:t>State-dependent</a:t>
            </a:r>
          </a:p>
          <a:p>
            <a:pPr lvl="1">
              <a:buFont typeface="Wingdings" charset="2"/>
              <a:buChar char="§"/>
            </a:pPr>
            <a:r>
              <a:rPr lang="en-US" sz="1800" dirty="0">
                <a:solidFill>
                  <a:schemeClr val="tx1">
                    <a:lumMod val="6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/>
                <a:cs typeface="Helvetica Light"/>
              </a:rPr>
              <a:t>Context-dependent</a:t>
            </a:r>
          </a:p>
          <a:p>
            <a:pPr lvl="1">
              <a:buFont typeface="Wingdings" charset="2"/>
              <a:buChar char="§"/>
            </a:pPr>
            <a:r>
              <a:rPr lang="en-US" sz="1800" dirty="0">
                <a:solidFill>
                  <a:schemeClr val="tx1">
                    <a:lumMod val="6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/>
                <a:cs typeface="Helvetica Light"/>
              </a:rPr>
              <a:t>Transfer-Appropriate Processing</a:t>
            </a:r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Helvetica Light"/>
              <a:cs typeface="Helvetica Light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5181600" y="1600200"/>
            <a:ext cx="838200" cy="45720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72200" y="36576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panose="020B0403020202020204" pitchFamily="34" charset="0"/>
                <a:cs typeface="Trebuchet MS"/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275032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2743200" y="1638300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743200" y="1638300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743200" y="1638300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743200" y="1638300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086100" y="1943100"/>
            <a:ext cx="2971800" cy="29718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2227422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  <a:cs typeface="Trebuchet MS"/>
              </a:rPr>
              <a:t>Processing</a:t>
            </a:r>
          </a:p>
          <a:p>
            <a:pPr algn="ctr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  <a:cs typeface="Trebuchet MS"/>
              </a:rPr>
              <a:t>Engagement</a:t>
            </a:r>
          </a:p>
          <a:p>
            <a:pPr algn="ctr"/>
            <a:endParaRPr lang="en-US" sz="1800" dirty="0">
              <a:solidFill>
                <a:schemeClr val="tx1">
                  <a:lumMod val="50000"/>
                </a:schemeClr>
              </a:solidFill>
              <a:latin typeface="Helvetica Light" panose="020B0403020202020204" pitchFamily="34" charset="0"/>
              <a:cs typeface="Trebuchet MS"/>
            </a:endParaRPr>
          </a:p>
          <a:p>
            <a:pPr algn="ctr"/>
            <a:endParaRPr lang="en-US" sz="1800" dirty="0">
              <a:solidFill>
                <a:schemeClr val="tx1">
                  <a:lumMod val="50000"/>
                </a:schemeClr>
              </a:solidFill>
              <a:latin typeface="Helvetica Light" panose="020B0403020202020204" pitchFamily="34" charset="0"/>
              <a:cs typeface="Trebuchet MS"/>
            </a:endParaRPr>
          </a:p>
          <a:p>
            <a:pPr algn="ctr"/>
            <a:endParaRPr lang="en-US" sz="1800" dirty="0">
              <a:solidFill>
                <a:schemeClr val="tx1">
                  <a:lumMod val="50000"/>
                </a:schemeClr>
              </a:solidFill>
              <a:latin typeface="Helvetica Light" panose="020B0403020202020204" pitchFamily="34" charset="0"/>
              <a:cs typeface="Trebuchet MS"/>
            </a:endParaRPr>
          </a:p>
          <a:p>
            <a:pPr algn="ctr"/>
            <a:endParaRPr lang="en-US" sz="1800" dirty="0">
              <a:solidFill>
                <a:schemeClr val="tx1">
                  <a:lumMod val="50000"/>
                </a:schemeClr>
              </a:solidFill>
              <a:latin typeface="Helvetica Light" panose="020B0403020202020204" pitchFamily="34" charset="0"/>
              <a:cs typeface="Trebuchet MS"/>
            </a:endParaRPr>
          </a:p>
          <a:p>
            <a:pPr algn="ctr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  <a:cs typeface="Trebuchet MS"/>
              </a:rPr>
              <a:t>Active Learning</a:t>
            </a:r>
          </a:p>
          <a:p>
            <a:pPr algn="ctr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  <a:cs typeface="Trebuchet MS"/>
              </a:rPr>
              <a:t>Hands On, Minds 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00200" y="1295400"/>
            <a:ext cx="274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CAE2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Cognitively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00600" y="4993957"/>
            <a:ext cx="274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CAE2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Socially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00600" y="1336357"/>
            <a:ext cx="274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CAE2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Behaviorally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00200" y="5029200"/>
            <a:ext cx="274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CAE2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Affectively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24200" y="2979003"/>
            <a:ext cx="289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CAE28"/>
                </a:solidFill>
                <a:effectLst>
                  <a:outerShdw blurRad="50800" dist="38100" dir="2700000" algn="tl" rotWithShape="0">
                    <a:prstClr val="black">
                      <a:alpha val="45000"/>
                    </a:prst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What we process</a:t>
            </a:r>
          </a:p>
          <a:p>
            <a:pPr algn="ctr"/>
            <a:r>
              <a:rPr lang="en-US" sz="2600" dirty="0">
                <a:solidFill>
                  <a:srgbClr val="FCAE28"/>
                </a:solidFill>
                <a:effectLst>
                  <a:outerShdw blurRad="50800" dist="38100" dir="2700000" algn="tl" rotWithShape="0">
                    <a:prstClr val="black">
                      <a:alpha val="45000"/>
                    </a:prst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we learn.</a:t>
            </a:r>
          </a:p>
        </p:txBody>
      </p:sp>
    </p:spTree>
    <p:extLst>
      <p:ext uri="{BB962C8B-B14F-4D97-AF65-F5344CB8AC3E}">
        <p14:creationId xmlns:p14="http://schemas.microsoft.com/office/powerpoint/2010/main" val="115912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208 -0.20278 " pathEditMode="relative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208 -0.20278 " pathEditMode="relative" ptsTypes="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208 0.20278 " pathEditMode="relative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208 0.20278 " pathEditMode="relative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7" grpId="0" animBg="1"/>
      <p:bldP spid="18" grpId="0" animBg="1"/>
      <p:bldP spid="19" grpId="0"/>
      <p:bldP spid="19" grpId="1"/>
      <p:bldP spid="14" grpId="0"/>
      <p:bldP spid="15" grpId="0"/>
      <p:bldP spid="16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43000" y="304800"/>
            <a:ext cx="6858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  <a:cs typeface="Trebuchet MS"/>
              </a:rPr>
              <a:t>Processing…</a:t>
            </a:r>
          </a:p>
        </p:txBody>
      </p:sp>
      <p:pic>
        <p:nvPicPr>
          <p:cNvPr id="4" name="3 MISC_Math converted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9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21296</TotalTime>
  <Words>1825</Words>
  <Application>Microsoft Macintosh PowerPoint</Application>
  <PresentationFormat>On-screen Show (4:3)</PresentationFormat>
  <Paragraphs>603</Paragraphs>
  <Slides>31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ＭＳ Ｐゴシック</vt:lpstr>
      <vt:lpstr>Arial</vt:lpstr>
      <vt:lpstr>Century Gothic</vt:lpstr>
      <vt:lpstr>Helvetica</vt:lpstr>
      <vt:lpstr>Helvetica Light</vt:lpstr>
      <vt:lpstr>Trebuchet MS</vt:lpstr>
      <vt:lpstr>Verdana</vt:lpstr>
      <vt:lpstr>Wingdings</vt:lpstr>
      <vt:lpstr>Wingdings 2</vt:lpstr>
      <vt:lpstr>Twilight</vt:lpstr>
      <vt:lpstr>PowerPoint Presentation</vt:lpstr>
      <vt:lpstr>Anticipation Guide</vt:lpstr>
      <vt:lpstr>PowerPoint Presentation</vt:lpstr>
      <vt:lpstr>Overview</vt:lpstr>
      <vt:lpstr>Learning First</vt:lpstr>
      <vt:lpstr>Learning</vt:lpstr>
      <vt:lpstr>Learning</vt:lpstr>
      <vt:lpstr>PowerPoint Presentation</vt:lpstr>
      <vt:lpstr>PowerPoint Presentation</vt:lpstr>
      <vt:lpstr>Strategies for Learning &amp; Assessment</vt:lpstr>
      <vt:lpstr>25-Word Summaries Fostering Deep &amp; Flexible Knowledge</vt:lpstr>
      <vt:lpstr>25-Word Summaries Fostering Deep &amp; Flexible Knowledge</vt:lpstr>
      <vt:lpstr>25-Word Summaries</vt:lpstr>
      <vt:lpstr>Oral Explanations</vt:lpstr>
      <vt:lpstr>PowerPoint Presentation</vt:lpstr>
      <vt:lpstr>Oral Explanations</vt:lpstr>
      <vt:lpstr>Integrating Programs &amp; Courses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Integrating Gen Ed &amp; Courses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Epiloge</vt:lpstr>
      <vt:lpstr>PowerPoint Presentation</vt:lpstr>
    </vt:vector>
  </TitlesOfParts>
  <Company>Peter Doolittle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The iPodification of Education  iPod + iTunesU + iPodagogy</dc:title>
  <cp:keywords/>
  <cp:lastModifiedBy>Peter Doolittle</cp:lastModifiedBy>
  <cp:revision>1825</cp:revision>
  <cp:lastPrinted>2017-01-10T19:42:43Z</cp:lastPrinted>
  <dcterms:created xsi:type="dcterms:W3CDTF">2013-10-23T10:21:45Z</dcterms:created>
  <dcterms:modified xsi:type="dcterms:W3CDTF">2018-06-10T15:11:22Z</dcterms:modified>
</cp:coreProperties>
</file>