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0"/>
  </p:notesMasterIdLst>
  <p:sldIdLst>
    <p:sldId id="258" r:id="rId3"/>
    <p:sldId id="505" r:id="rId4"/>
    <p:sldId id="489" r:id="rId5"/>
    <p:sldId id="483" r:id="rId6"/>
    <p:sldId id="485" r:id="rId7"/>
    <p:sldId id="486" r:id="rId8"/>
    <p:sldId id="487" r:id="rId9"/>
    <p:sldId id="804" r:id="rId10"/>
    <p:sldId id="488" r:id="rId11"/>
    <p:sldId id="523" r:id="rId12"/>
    <p:sldId id="529" r:id="rId13"/>
    <p:sldId id="771" r:id="rId14"/>
    <p:sldId id="528" r:id="rId15"/>
    <p:sldId id="530" r:id="rId16"/>
    <p:sldId id="772" r:id="rId17"/>
    <p:sldId id="669" r:id="rId18"/>
    <p:sldId id="670" r:id="rId19"/>
    <p:sldId id="806" r:id="rId20"/>
    <p:sldId id="793" r:id="rId21"/>
    <p:sldId id="492" r:id="rId22"/>
    <p:sldId id="791" r:id="rId23"/>
    <p:sldId id="792" r:id="rId24"/>
    <p:sldId id="794" r:id="rId25"/>
    <p:sldId id="802" r:id="rId26"/>
    <p:sldId id="801" r:id="rId27"/>
    <p:sldId id="805" r:id="rId28"/>
    <p:sldId id="8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83"/>
    <p:restoredTop sz="94679"/>
  </p:normalViewPr>
  <p:slideViewPr>
    <p:cSldViewPr snapToGrid="0" snapToObjects="1">
      <p:cViewPr varScale="1">
        <p:scale>
          <a:sx n="199" d="100"/>
          <a:sy n="199" d="100"/>
        </p:scale>
        <p:origin x="184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7A253-B9FA-F14B-8A7E-9D4A7F909089}" type="datetimeFigureOut">
              <a:rPr lang="en-US" smtClean="0"/>
              <a:t>3/3/19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48856-8197-6B41-83B3-163029D9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4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6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Metacognition: plan, monitor, evaluation, &amp; remediate (comprehension monitoring</a:t>
            </a:r>
            <a:r>
              <a:rPr lang="en-US" baseline="0" dirty="0"/>
              <a:t> &amp; remediation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8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0318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4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8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4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2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0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518" y="739590"/>
            <a:ext cx="11351684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518" y="3505200"/>
            <a:ext cx="6244068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75296"/>
            <a:ext cx="21336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46400" y="6275296"/>
            <a:ext cx="75184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0" y="6275296"/>
            <a:ext cx="8128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FCE0FD-72AD-CF45-A3FD-57A422556E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570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6807200"/>
            <a:ext cx="12192000" cy="50800"/>
          </a:xfrm>
          <a:prstGeom prst="rect">
            <a:avLst/>
          </a:prstGeom>
          <a:solidFill>
            <a:srgbClr val="FCAE28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0065272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C5645-2117-6143-A16D-EF06E387C5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7490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70" y="4822208"/>
            <a:ext cx="1134931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3525980"/>
            <a:ext cx="11140953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95553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70" y="4822208"/>
            <a:ext cx="1134931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3525980"/>
            <a:ext cx="5904569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6974826" y="261017"/>
            <a:ext cx="4578213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729735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2684" y="2057402"/>
            <a:ext cx="5151717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29" y="2057402"/>
            <a:ext cx="5157216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5FA8E-0623-4E46-BAC7-43BE53A084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6840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34" y="582706"/>
            <a:ext cx="10557935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393" y="1546413"/>
            <a:ext cx="5157216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248" y="2147887"/>
            <a:ext cx="5157216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51" y="1545018"/>
            <a:ext cx="5157216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51" y="2147887"/>
            <a:ext cx="5157216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05553-3EC1-794B-9074-EE5CF15C7D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6098988" y="1694516"/>
            <a:ext cx="24384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 flipH="1">
            <a:off x="6098988" y="1694516"/>
            <a:ext cx="24384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3" name="Rectangle 12"/>
          <p:cNvSpPr/>
          <p:nvPr/>
        </p:nvSpPr>
        <p:spPr>
          <a:xfrm flipH="1">
            <a:off x="6098988" y="1694516"/>
            <a:ext cx="24384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4" name="Rectangle 13"/>
          <p:cNvSpPr/>
          <p:nvPr/>
        </p:nvSpPr>
        <p:spPr>
          <a:xfrm flipH="1">
            <a:off x="6098988" y="1694516"/>
            <a:ext cx="24384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6612383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CD62B-DE5F-B143-B15B-92F17D3A8F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817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B4B94-951E-FE4F-B6B2-4701161C0C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341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433" y="1720103"/>
            <a:ext cx="48768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866" y="658907"/>
            <a:ext cx="5092452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433" y="2877672"/>
            <a:ext cx="48768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9F7F7-B936-A943-9FC2-724C89F15A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097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431" y="1227427"/>
            <a:ext cx="48768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6460471" y="975803"/>
            <a:ext cx="4662095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431" y="1799793"/>
            <a:ext cx="48768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1C16F-0680-CF4B-95F6-F930F0A6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7103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685" y="4329955"/>
            <a:ext cx="10542868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45597" y="5257800"/>
            <a:ext cx="10539935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767958" y="741009"/>
            <a:ext cx="6552484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067362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581383" y="494284"/>
            <a:ext cx="621792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685" y="4329955"/>
            <a:ext cx="10542868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45597" y="5257800"/>
            <a:ext cx="10539935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5491436" y="735555"/>
            <a:ext cx="621792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77966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54B68-0376-6A41-9308-67812999A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1642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2" y="685801"/>
            <a:ext cx="1010025" cy="5440680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2435" y="685801"/>
            <a:ext cx="8748183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F3097-2D1E-CF4E-B247-070045040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49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4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6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1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7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2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8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09822-8F19-0A4F-9A9E-60CD4742420C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68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034" y="582706"/>
            <a:ext cx="10557935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7812" y="2044702"/>
            <a:ext cx="9556379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2752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0424" y="6275296"/>
            <a:ext cx="7524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9600" y="6275296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50800"/>
          </a:xfrm>
          <a:prstGeom prst="rect">
            <a:avLst/>
          </a:prstGeom>
          <a:solidFill>
            <a:srgbClr val="8F2020"/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7200"/>
            <a:ext cx="12192000" cy="50800"/>
          </a:xfrm>
          <a:prstGeom prst="rect">
            <a:avLst/>
          </a:prstGeom>
          <a:solidFill>
            <a:srgbClr val="FCAE28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0013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D0CDC-7AB4-B645-9C3A-F332B73D81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6717" y="-648183"/>
            <a:ext cx="12216757" cy="8148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387" y="1803400"/>
            <a:ext cx="12195387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025440"/>
            <a:ext cx="12191999" cy="2470149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Integrating Learning, Memory, &amp; Experience</a:t>
            </a:r>
            <a:br>
              <a:rPr lang="en-US" cap="none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</a:br>
            <a:br>
              <a:rPr lang="en-US" sz="1867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Fostering Deep and Flexible Learning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0685" y="5099620"/>
            <a:ext cx="7779140" cy="17340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Peter E. Doolittle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Director, School of Education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Professor, Educational Psychology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Virginia Tech • Blacksburg • Virginia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" y="-4129"/>
            <a:ext cx="12191999" cy="666786"/>
          </a:xfrm>
          <a:prstGeom prst="rect">
            <a:avLst/>
          </a:prstGeom>
          <a:solidFill>
            <a:srgbClr val="B9621B"/>
          </a:solidFill>
        </p:spPr>
        <p:txBody>
          <a:bodyPr wrap="square" rtlCol="0">
            <a:spAutoFit/>
          </a:bodyPr>
          <a:lstStyle/>
          <a:p>
            <a:r>
              <a:rPr lang="en-US" sz="2133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GPMinchoE" panose="02020900000000000000" pitchFamily="18" charset="-128"/>
                <a:cs typeface="Helvetica" charset="0"/>
              </a:rPr>
              <a:t>2019 Teaching and Learning Summit</a:t>
            </a:r>
          </a:p>
          <a:p>
            <a:r>
              <a:rPr lang="en-US" sz="16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GPMinchoE" panose="02020900000000000000" pitchFamily="18" charset="-128"/>
                <a:cs typeface="Helvetica" charset="0"/>
              </a:rPr>
              <a:t>Wiley Publishing</a:t>
            </a:r>
          </a:p>
        </p:txBody>
      </p:sp>
    </p:spTree>
    <p:extLst>
      <p:ext uri="{BB962C8B-B14F-4D97-AF65-F5344CB8AC3E}">
        <p14:creationId xmlns:p14="http://schemas.microsoft.com/office/powerpoint/2010/main" val="14066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A99BA-7D51-4741-9A7D-B22DFA92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59" y="142756"/>
            <a:ext cx="12244918" cy="8167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D5670-F7D4-2E4E-B157-16341128E05A}"/>
              </a:ext>
            </a:extLst>
          </p:cNvPr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CA111-4FAC-074A-9B1C-DFF93782957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Instructional Strategies I</a:t>
            </a:r>
          </a:p>
        </p:txBody>
      </p:sp>
    </p:spTree>
    <p:extLst>
      <p:ext uri="{BB962C8B-B14F-4D97-AF65-F5344CB8AC3E}">
        <p14:creationId xmlns:p14="http://schemas.microsoft.com/office/powerpoint/2010/main" val="41613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1200" y="1828800"/>
            <a:ext cx="10871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325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195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Environment:</a:t>
            </a:r>
            <a:r>
              <a:rPr lang="en-US" sz="32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Students create clear and coherently organized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25-word summaries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that reflects the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essential meaning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of the current reading, lecture, video, movie, activity, or experience.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endParaRPr lang="en-US" sz="3200" kern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Artifact: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Students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analyze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interpret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a reading, lecture, video, movie, activity, or experience in order to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extract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the essential meaning and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compose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 25-word summary. 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endParaRPr lang="en-US" sz="3200" kern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kern="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217A-B5BE-E645-AEA3-78B35CA18AF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Summaries</a:t>
            </a:r>
          </a:p>
        </p:txBody>
      </p:sp>
    </p:spTree>
    <p:extLst>
      <p:ext uri="{BB962C8B-B14F-4D97-AF65-F5344CB8AC3E}">
        <p14:creationId xmlns:p14="http://schemas.microsoft.com/office/powerpoint/2010/main" val="17592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1199" y="1828799"/>
            <a:ext cx="6508307" cy="489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325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195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67" kern="0" dirty="0">
                <a:solidFill>
                  <a:schemeClr val="accent2"/>
                </a:solidFill>
                <a:latin typeface="Helvetica Light" charset="0"/>
                <a:ea typeface="Helvetica Light" charset="0"/>
                <a:cs typeface="Helvetica Light" charset="0"/>
              </a:rPr>
              <a:t>A Sample (after reading an article): 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667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67" kern="0" dirty="0">
                <a:latin typeface="Helvetica Light" charset="0"/>
                <a:ea typeface="Helvetica Light" charset="0"/>
                <a:cs typeface="Helvetica Light" charset="0"/>
              </a:rPr>
              <a:t>Through developing, implementing, and assessing model-eliciting activities, engineering faculty members’ beliefs and decisions about teaching, learning, and assessment shift from teacher-centered toward student-centered. 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67" kern="0" dirty="0">
                <a:solidFill>
                  <a:schemeClr val="tx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[23 Words]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1C2A1-223B-2C44-97F9-90DD01E8228F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Summaries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5F5EBF1-DC81-8A48-B437-698185535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0192" y="209867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5192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7881"/>
            <a:ext cx="9144000" cy="3834721"/>
          </a:xfrm>
          <a:prstGeom prst="rect">
            <a:avLst/>
          </a:prstGeom>
        </p:spPr>
      </p:pic>
      <p:pic>
        <p:nvPicPr>
          <p:cNvPr id="6" name="Picture 5" descr="pic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16" y="5562600"/>
            <a:ext cx="1358217" cy="129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4363" y="5715001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CAE28"/>
                </a:solidFill>
                <a:latin typeface="Helvetica Light" panose="020B0403020202020204" pitchFamily="34" charset="0"/>
                <a:ea typeface="ＭＳ Ｐゴシック" charset="-128"/>
                <a:cs typeface="ＭＳ Ｐゴシック" charset="-128"/>
              </a:rPr>
              <a:t>Plus Developmental Feedback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4732" y="6320135"/>
            <a:ext cx="297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latin typeface="Helvetica Light" panose="020B0403020202020204" pitchFamily="34" charset="0"/>
                <a:ea typeface="ＭＳ Ｐゴシック" charset="-128"/>
                <a:cs typeface="ＭＳ Ｐゴシック" charset="-128"/>
              </a:rPr>
              <a:t>with Dragon Dictate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D76551-B4D2-FC4E-B856-361D0C0A517A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Summaries</a:t>
            </a:r>
          </a:p>
        </p:txBody>
      </p:sp>
    </p:spTree>
    <p:extLst>
      <p:ext uri="{BB962C8B-B14F-4D97-AF65-F5344CB8AC3E}">
        <p14:creationId xmlns:p14="http://schemas.microsoft.com/office/powerpoint/2010/main" val="37533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251019" cy="4351338"/>
          </a:xfrm>
        </p:spPr>
        <p:txBody>
          <a:bodyPr>
            <a:noAutofit/>
          </a:bodyPr>
          <a:lstStyle/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practice at retrieval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varied tasks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purposes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at the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principle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level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awareness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control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(metacognition)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in response to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developmental feedback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embedded in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prior knowledge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experience</a:t>
            </a:r>
          </a:p>
          <a:p>
            <a:pPr marL="0" indent="0" defTabSz="121914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CD191-DDC6-3544-B664-2064849B16A2}"/>
              </a:ext>
            </a:extLst>
          </p:cNvPr>
          <p:cNvSpPr txBox="1"/>
          <p:nvPr/>
        </p:nvSpPr>
        <p:spPr>
          <a:xfrm>
            <a:off x="450516" y="1865154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2023C-78B6-924E-B639-8E296374DEA6}"/>
              </a:ext>
            </a:extLst>
          </p:cNvPr>
          <p:cNvSpPr txBox="1"/>
          <p:nvPr/>
        </p:nvSpPr>
        <p:spPr>
          <a:xfrm>
            <a:off x="450516" y="2474407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7549D4-25AC-8548-ABAB-A9E2E7E99215}"/>
              </a:ext>
            </a:extLst>
          </p:cNvPr>
          <p:cNvSpPr txBox="1"/>
          <p:nvPr/>
        </p:nvSpPr>
        <p:spPr>
          <a:xfrm>
            <a:off x="450516" y="3117420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C1F32-FAFF-4A45-8E57-8CE40831C33B}"/>
              </a:ext>
            </a:extLst>
          </p:cNvPr>
          <p:cNvSpPr txBox="1"/>
          <p:nvPr/>
        </p:nvSpPr>
        <p:spPr>
          <a:xfrm>
            <a:off x="450516" y="3776122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649F8-8440-F543-B034-23B4472913C1}"/>
              </a:ext>
            </a:extLst>
          </p:cNvPr>
          <p:cNvSpPr txBox="1"/>
          <p:nvPr/>
        </p:nvSpPr>
        <p:spPr>
          <a:xfrm>
            <a:off x="450516" y="4410760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E6D13-FB43-9C4F-966E-5BD219416FE1}"/>
              </a:ext>
            </a:extLst>
          </p:cNvPr>
          <p:cNvSpPr txBox="1"/>
          <p:nvPr/>
        </p:nvSpPr>
        <p:spPr>
          <a:xfrm>
            <a:off x="450516" y="5079905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32E2EC-06DF-5942-AEC2-B5EC1BA8A81B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Summaries</a:t>
            </a:r>
          </a:p>
        </p:txBody>
      </p:sp>
    </p:spTree>
    <p:extLst>
      <p:ext uri="{BB962C8B-B14F-4D97-AF65-F5344CB8AC3E}">
        <p14:creationId xmlns:p14="http://schemas.microsoft.com/office/powerpoint/2010/main" val="30037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E3BE4-E837-C846-BEEF-4A3B5A43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14"/>
            <a:ext cx="12234467" cy="81604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D5670-F7D4-2E4E-B157-16341128E05A}"/>
              </a:ext>
            </a:extLst>
          </p:cNvPr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CA111-4FAC-074A-9B1C-DFF93782957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Instructional Design w/Embedded Assessment</a:t>
            </a:r>
          </a:p>
        </p:txBody>
      </p:sp>
    </p:spTree>
    <p:extLst>
      <p:ext uri="{BB962C8B-B14F-4D97-AF65-F5344CB8AC3E}">
        <p14:creationId xmlns:p14="http://schemas.microsoft.com/office/powerpoint/2010/main" val="10600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C2814AA-7491-994F-BC7F-D84524EEF0DD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024685" y="4647885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9299222" y="3815671"/>
            <a:ext cx="2258" cy="490147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933700" y="5029201"/>
            <a:ext cx="0" cy="899937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930880" y="3800805"/>
            <a:ext cx="2258" cy="490147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77805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92960" y="5921514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2640" y="4297900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Goals 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296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81400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3014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1952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01245" y="462502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9608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072640" y="3100786"/>
            <a:ext cx="808736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(as an add-on)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585357" y="5013368"/>
            <a:ext cx="4948" cy="5957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1524000" y="0"/>
            <a:ext cx="9144000" cy="1524000"/>
          </a:xfrm>
          <a:prstGeom prst="actionButtonBlank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Action Button: Custom 2">
            <a:hlinkClick r:id="" action="ppaction://noaction" highlightClick="1"/>
          </p:cNvPr>
          <p:cNvSpPr/>
          <p:nvPr/>
        </p:nvSpPr>
        <p:spPr>
          <a:xfrm>
            <a:off x="1524000" y="5410200"/>
            <a:ext cx="9144000" cy="1447800"/>
          </a:xfrm>
          <a:prstGeom prst="actionButtonBlank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E81F3-7266-094C-A6CC-DA4EC0C98E5E}"/>
              </a:ext>
            </a:extLst>
          </p:cNvPr>
          <p:cNvSpPr txBox="1"/>
          <p:nvPr/>
        </p:nvSpPr>
        <p:spPr>
          <a:xfrm>
            <a:off x="1524000" y="3200400"/>
            <a:ext cx="9144000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600" dirty="0">
                <a:solidFill>
                  <a:srgbClr val="FFAF03">
                    <a:lumMod val="40000"/>
                    <a:lumOff val="60000"/>
                    <a:alpha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ＭＳ Ｐゴシック" charset="-128"/>
              </a:rPr>
              <a:t>learning alignment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427238" y="39551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808FAB-027B-764E-B804-D7FE49482721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B0F803-22CF-2840-89DC-0BBF874D081D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Instructional Design w/Embedded Assessment</a:t>
            </a:r>
          </a:p>
        </p:txBody>
      </p:sp>
    </p:spTree>
    <p:extLst>
      <p:ext uri="{BB962C8B-B14F-4D97-AF65-F5344CB8AC3E}">
        <p14:creationId xmlns:p14="http://schemas.microsoft.com/office/powerpoint/2010/main" val="28672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 animBg="1"/>
      <p:bldP spid="4" grpId="0" animBg="1"/>
      <p:bldP spid="5" grpId="0" animBg="1"/>
      <p:bldP spid="6" grpId="0" animBg="1"/>
      <p:bldP spid="81" grpId="0" animBg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BBD8397-AD53-9D40-8842-0C8AA2153F4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AB1197-C7D8-944C-912F-9C96FFF1F969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2960" y="5921514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Need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2933700" y="5029201"/>
            <a:ext cx="0" cy="880145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2640" y="4297900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Goals 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296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81400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3014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19520" y="4297900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0425" y="1729187"/>
            <a:ext cx="2072640" cy="3428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6080" y="4297900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cxnSp>
        <p:nvCxnSpPr>
          <p:cNvPr id="15" name="Straight Arrow Connector 14"/>
          <p:cNvCxnSpPr>
            <a:stCxn id="5" idx="3"/>
            <a:endCxn id="4" idx="1"/>
          </p:cNvCxnSpPr>
          <p:nvPr/>
        </p:nvCxnSpPr>
        <p:spPr>
          <a:xfrm>
            <a:off x="8036560" y="4651843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8968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96080" y="3099868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Artifact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5410" y="165408"/>
            <a:ext cx="2360790" cy="3970318"/>
          </a:xfrm>
          <a:prstGeom prst="rect">
            <a:avLst/>
          </a:prstGeom>
          <a:solidFill>
            <a:schemeClr val="accent2"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Design Projects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Posters (Session)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Writing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Problem Solving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Case/Mini-Case Studies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Peer Review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Reading Responses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Video Creation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Reflections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25-Word Summaries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Design Critique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Problem Sets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Blog/Vlog Posts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Multiple-Choice Questions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MC Item Create/Evaluate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Oral Explanations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Presentation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Self-Created Artifact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63987" y="5124433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Course Embedded Assessment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9300683" y="3439001"/>
            <a:ext cx="0" cy="842635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3886201" y="3454416"/>
            <a:ext cx="301087" cy="2488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5054600" y="2260855"/>
            <a:ext cx="4259746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25C4D3-6E1D-CE4A-8E85-83975A0EAADD}"/>
              </a:ext>
            </a:extLst>
          </p:cNvPr>
          <p:cNvCxnSpPr/>
          <p:nvPr/>
        </p:nvCxnSpPr>
        <p:spPr>
          <a:xfrm flipV="1">
            <a:off x="5052238" y="2253034"/>
            <a:ext cx="0" cy="839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97328" y="1886806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9300461" y="2262586"/>
            <a:ext cx="0" cy="121920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169450" y="2603961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050266" y="3454416"/>
            <a:ext cx="1241652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17465" y="1886937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Developmntl</a:t>
            </a:r>
            <a:endParaRPr 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581400" y="5029201"/>
            <a:ext cx="0" cy="5662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91312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7" idx="2"/>
          </p:cNvCxnSpPr>
          <p:nvPr/>
        </p:nvCxnSpPr>
        <p:spPr>
          <a:xfrm flipH="1" flipV="1">
            <a:off x="5054600" y="3807754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V="1">
            <a:off x="5059674" y="2594692"/>
            <a:ext cx="0" cy="494874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02339" y="256794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Arial" charset="0"/>
                <a:ea typeface="ＭＳ Ｐゴシック" charset="-128"/>
              </a:rPr>
              <a:t>direct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19682" y="2542402"/>
            <a:ext cx="857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Arial" charset="0"/>
                <a:ea typeface="ＭＳ Ｐゴシック" charset="-128"/>
              </a:rPr>
              <a:t>formative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0037A2-CD57-874C-A334-B065BD54E275}"/>
              </a:ext>
            </a:extLst>
          </p:cNvPr>
          <p:cNvSpPr txBox="1"/>
          <p:nvPr/>
        </p:nvSpPr>
        <p:spPr>
          <a:xfrm>
            <a:off x="8458200" y="19050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96400" y="2542402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Arial" charset="0"/>
                <a:ea typeface="ＭＳ Ｐゴシック" charset="-128"/>
              </a:rPr>
              <a:t>summative</a:t>
            </a:r>
          </a:p>
        </p:txBody>
      </p:sp>
    </p:spTree>
    <p:extLst>
      <p:ext uri="{BB962C8B-B14F-4D97-AF65-F5344CB8AC3E}">
        <p14:creationId xmlns:p14="http://schemas.microsoft.com/office/powerpoint/2010/main" val="34597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-0.17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3.05556E-6 -0.1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-0.1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27" grpId="0" animBg="1"/>
      <p:bldP spid="27" grpId="1" animBg="1"/>
      <p:bldP spid="9" grpId="0" animBg="1"/>
      <p:bldP spid="39" grpId="0"/>
      <p:bldP spid="29" grpId="0" animBg="1"/>
      <p:bldP spid="42" grpId="0" animBg="1"/>
      <p:bldP spid="2" grpId="0"/>
      <p:bldP spid="30" grpId="0"/>
      <p:bldP spid="35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01703" y="1542092"/>
            <a:ext cx="6157732" cy="46192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F736D-48F5-5C43-BB2A-610FC911215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Use Instructional Strategies to Herd Your Cats</a:t>
            </a:r>
          </a:p>
        </p:txBody>
      </p:sp>
      <p:pic>
        <p:nvPicPr>
          <p:cNvPr id="2" name="Cat-Herding.mov">
            <a:hlinkClick r:id="" action="ppaction://media"/>
            <a:extLst>
              <a:ext uri="{FF2B5EF4-FFF2-40B4-BE49-F238E27FC236}">
                <a16:creationId xmlns:a16="http://schemas.microsoft.com/office/drawing/2014/main" id="{7FF0086E-4A4B-AB49-8618-FDDEEED93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9999" y="1750000"/>
            <a:ext cx="5597705" cy="3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D42DA-3A6F-DD41-8977-7A33BB5C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627"/>
            <a:ext cx="12239529" cy="83878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D5670-F7D4-2E4E-B157-16341128E05A}"/>
              </a:ext>
            </a:extLst>
          </p:cNvPr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CA111-4FAC-074A-9B1C-DFF93782957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Instructional Strategies II</a:t>
            </a:r>
          </a:p>
        </p:txBody>
      </p:sp>
    </p:spTree>
    <p:extLst>
      <p:ext uri="{BB962C8B-B14F-4D97-AF65-F5344CB8AC3E}">
        <p14:creationId xmlns:p14="http://schemas.microsoft.com/office/powerpoint/2010/main" val="34608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001703" y="1571135"/>
            <a:ext cx="6157732" cy="46192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" name="We-Are-Sink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68" y="1776924"/>
            <a:ext cx="5418667" cy="406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0" y="1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6438F-C3DC-DE46-8CC2-7DED531182DB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Clarity</a:t>
            </a:r>
          </a:p>
        </p:txBody>
      </p:sp>
    </p:spTree>
    <p:extLst>
      <p:ext uri="{BB962C8B-B14F-4D97-AF65-F5344CB8AC3E}">
        <p14:creationId xmlns:p14="http://schemas.microsoft.com/office/powerpoint/2010/main" val="24420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828800"/>
            <a:ext cx="10871200" cy="5029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Environment: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Students create clear and coherently organized </a:t>
            </a:r>
            <a:r>
              <a:rPr lang="en-US" sz="320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10-15 minute videos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that reflect the student’s </a:t>
            </a:r>
            <a:r>
              <a:rPr lang="en-US" sz="320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understanding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of the current topic under discussion, plus an </a:t>
            </a:r>
            <a:r>
              <a:rPr lang="en-US" sz="320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application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to their lives.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Artifact: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Students </a:t>
            </a:r>
            <a:r>
              <a:rPr lang="en-US" sz="320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analyze</a:t>
            </a:r>
            <a:r>
              <a:rPr lang="en-US" sz="3200" dirty="0">
                <a:solidFill>
                  <a:srgbClr val="5B7C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interpret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readings, notes, and discussions; </a:t>
            </a:r>
            <a:r>
              <a:rPr lang="en-US" sz="320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organize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concepts and ideas; </a:t>
            </a:r>
            <a:r>
              <a:rPr lang="en-US" sz="320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apply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to a life issue; </a:t>
            </a:r>
            <a:r>
              <a:rPr lang="en-US" sz="320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create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 oral explanation.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defTabSz="1219140">
              <a:spcBef>
                <a:spcPts val="0"/>
              </a:spcBef>
              <a:buClrTx/>
              <a:buSzTx/>
              <a:buNone/>
              <a:defRPr/>
            </a:pP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A770F-03C7-7B4E-8AB3-D747457AC8F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Oral Explanations</a:t>
            </a:r>
          </a:p>
        </p:txBody>
      </p:sp>
    </p:spTree>
    <p:extLst>
      <p:ext uri="{BB962C8B-B14F-4D97-AF65-F5344CB8AC3E}">
        <p14:creationId xmlns:p14="http://schemas.microsoft.com/office/powerpoint/2010/main" val="36695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9CFAF7-5E17-B14A-9EC2-0C6CBEC60FBD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6824" y="1752600"/>
            <a:ext cx="4979831" cy="38947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3" name="Oral Exp 3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1448" y="1904999"/>
            <a:ext cx="4551967" cy="3413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CAA902-577A-8F45-A620-507FF03FC31A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Oral Explanation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096D81-BEBF-B944-B4EB-A275AA44B9A9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91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3A8849-6252-5E43-BBED-1A179BA9051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 descr="oral explan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89402"/>
            <a:ext cx="9144000" cy="4853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956C7-F2B7-CC4C-A67F-8D8E056974C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Oral Explanation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AEB826-AC1F-DF48-8CBA-DFA42D0D9285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43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251019" cy="4351338"/>
          </a:xfrm>
        </p:spPr>
        <p:txBody>
          <a:bodyPr>
            <a:noAutofit/>
          </a:bodyPr>
          <a:lstStyle/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practice at retrieval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varied tasks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purposes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at the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principle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level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awareness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control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(metacognition)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in response to developmental feedback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embedded in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prior knowledge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experience</a:t>
            </a:r>
          </a:p>
          <a:p>
            <a:pPr marL="0" indent="0" defTabSz="121914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CD191-DDC6-3544-B664-2064849B16A2}"/>
              </a:ext>
            </a:extLst>
          </p:cNvPr>
          <p:cNvSpPr txBox="1"/>
          <p:nvPr/>
        </p:nvSpPr>
        <p:spPr>
          <a:xfrm>
            <a:off x="450516" y="1865154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2023C-78B6-924E-B639-8E296374DEA6}"/>
              </a:ext>
            </a:extLst>
          </p:cNvPr>
          <p:cNvSpPr txBox="1"/>
          <p:nvPr/>
        </p:nvSpPr>
        <p:spPr>
          <a:xfrm>
            <a:off x="450516" y="2532007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7549D4-25AC-8548-ABAB-A9E2E7E99215}"/>
              </a:ext>
            </a:extLst>
          </p:cNvPr>
          <p:cNvSpPr txBox="1"/>
          <p:nvPr/>
        </p:nvSpPr>
        <p:spPr>
          <a:xfrm>
            <a:off x="450516" y="3239820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C1F32-FAFF-4A45-8E57-8CE40831C33B}"/>
              </a:ext>
            </a:extLst>
          </p:cNvPr>
          <p:cNvSpPr txBox="1"/>
          <p:nvPr/>
        </p:nvSpPr>
        <p:spPr>
          <a:xfrm>
            <a:off x="450516" y="3956122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649F8-8440-F543-B034-23B4472913C1}"/>
              </a:ext>
            </a:extLst>
          </p:cNvPr>
          <p:cNvSpPr txBox="1"/>
          <p:nvPr/>
        </p:nvSpPr>
        <p:spPr>
          <a:xfrm>
            <a:off x="450516" y="4633960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E6D13-FB43-9C4F-966E-5BD219416FE1}"/>
              </a:ext>
            </a:extLst>
          </p:cNvPr>
          <p:cNvSpPr txBox="1"/>
          <p:nvPr/>
        </p:nvSpPr>
        <p:spPr>
          <a:xfrm>
            <a:off x="450516" y="5360705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32E2EC-06DF-5942-AEC2-B5EC1BA8A81B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Oral Explanation</a:t>
            </a:r>
          </a:p>
        </p:txBody>
      </p:sp>
    </p:spTree>
    <p:extLst>
      <p:ext uri="{BB962C8B-B14F-4D97-AF65-F5344CB8AC3E}">
        <p14:creationId xmlns:p14="http://schemas.microsoft.com/office/powerpoint/2010/main" val="35175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E3BE4-E837-C846-BEEF-4A3B5A43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14"/>
            <a:ext cx="12234467" cy="81604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D5670-F7D4-2E4E-B157-16341128E05A}"/>
              </a:ext>
            </a:extLst>
          </p:cNvPr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CA111-4FAC-074A-9B1C-DFF93782957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The 7 C’s of (Internal) Motivation</a:t>
            </a:r>
          </a:p>
        </p:txBody>
      </p:sp>
    </p:spTree>
    <p:extLst>
      <p:ext uri="{BB962C8B-B14F-4D97-AF65-F5344CB8AC3E}">
        <p14:creationId xmlns:p14="http://schemas.microsoft.com/office/powerpoint/2010/main" val="5201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25416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-84061" y="10001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812" y="2044702"/>
            <a:ext cx="9556379" cy="4813298"/>
          </a:xfrm>
        </p:spPr>
        <p:txBody>
          <a:bodyPr>
            <a:noAutofit/>
          </a:bodyPr>
          <a:lstStyle/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Choice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Caring (interest/value)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Control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Challenge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Collaboration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Competence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Curiosity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729548" y="4020837"/>
            <a:ext cx="0" cy="328136"/>
          </a:xfrm>
          <a:prstGeom prst="straightConnector1">
            <a:avLst/>
          </a:prstGeom>
          <a:ln w="349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729548" y="5087637"/>
            <a:ext cx="0" cy="328136"/>
          </a:xfrm>
          <a:prstGeom prst="straightConnector1">
            <a:avLst/>
          </a:prstGeom>
          <a:ln w="349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729548" y="2954037"/>
            <a:ext cx="0" cy="328136"/>
          </a:xfrm>
          <a:prstGeom prst="straightConnector1">
            <a:avLst/>
          </a:prstGeom>
          <a:ln w="349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871028" y="5415775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1028" y="4348975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Increased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Motivation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71028" y="3282175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Increased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71028" y="2215373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Increased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-84061" y="-7714"/>
            <a:ext cx="12276061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14FA05-AB8C-5D40-852D-2935A8F3FC9E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The 7 C’s of (Internal) Motivation</a:t>
            </a:r>
          </a:p>
        </p:txBody>
      </p:sp>
    </p:spTree>
    <p:extLst>
      <p:ext uri="{BB962C8B-B14F-4D97-AF65-F5344CB8AC3E}">
        <p14:creationId xmlns:p14="http://schemas.microsoft.com/office/powerpoint/2010/main" val="28667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318E855-D49F-3845-840E-7F52EC02AC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1CC195-2E09-9646-BE3C-13092BF731C7}"/>
              </a:ext>
            </a:extLst>
          </p:cNvPr>
          <p:cNvSpPr txBox="1"/>
          <p:nvPr/>
        </p:nvSpPr>
        <p:spPr>
          <a:xfrm>
            <a:off x="591344" y="3212573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Practice at Retrieval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FAC8E7D1-FEA3-5248-B5A9-688D3282E140}"/>
              </a:ext>
            </a:extLst>
          </p:cNvPr>
          <p:cNvSpPr/>
          <p:nvPr/>
        </p:nvSpPr>
        <p:spPr>
          <a:xfrm>
            <a:off x="1324800" y="933421"/>
            <a:ext cx="9475200" cy="5178718"/>
          </a:xfrm>
          <a:prstGeom prst="triangl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339831-62C0-9F47-96F0-862FA5189F32}"/>
              </a:ext>
            </a:extLst>
          </p:cNvPr>
          <p:cNvSpPr txBox="1"/>
          <p:nvPr/>
        </p:nvSpPr>
        <p:spPr>
          <a:xfrm>
            <a:off x="2419814" y="3212573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Vary Tasks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Purposes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91DE2E-AADF-A545-97A0-C190FA7270E5}"/>
              </a:ext>
            </a:extLst>
          </p:cNvPr>
          <p:cNvSpPr txBox="1"/>
          <p:nvPr/>
        </p:nvSpPr>
        <p:spPr>
          <a:xfrm>
            <a:off x="4248614" y="3212572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Principle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DDA9F9-70E3-C449-8F08-169971FDFBF1}"/>
              </a:ext>
            </a:extLst>
          </p:cNvPr>
          <p:cNvSpPr txBox="1"/>
          <p:nvPr/>
        </p:nvSpPr>
        <p:spPr>
          <a:xfrm>
            <a:off x="6076770" y="3212571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Awareness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Control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8D53C2-63C2-474B-87FA-1FDD98CADC0D}"/>
              </a:ext>
            </a:extLst>
          </p:cNvPr>
          <p:cNvSpPr txBox="1"/>
          <p:nvPr/>
        </p:nvSpPr>
        <p:spPr>
          <a:xfrm>
            <a:off x="7904926" y="3212570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Developmental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Feedback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D39DF9-E8F3-354E-91E8-DC02CD3CEE11}"/>
              </a:ext>
            </a:extLst>
          </p:cNvPr>
          <p:cNvSpPr txBox="1"/>
          <p:nvPr/>
        </p:nvSpPr>
        <p:spPr>
          <a:xfrm>
            <a:off x="9733726" y="3212570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Prior Knowledge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&amp; Experience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C93B4D-ADC7-F34D-BB9F-9143D4C7F29B}"/>
              </a:ext>
            </a:extLst>
          </p:cNvPr>
          <p:cNvSpPr txBox="1"/>
          <p:nvPr/>
        </p:nvSpPr>
        <p:spPr>
          <a:xfrm>
            <a:off x="591344" y="1913504"/>
            <a:ext cx="27432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Cognitive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6F49B1-C7DB-8E40-8BFF-11C048C67EB7}"/>
              </a:ext>
            </a:extLst>
          </p:cNvPr>
          <p:cNvSpPr txBox="1"/>
          <p:nvPr/>
        </p:nvSpPr>
        <p:spPr>
          <a:xfrm>
            <a:off x="3334214" y="1913503"/>
            <a:ext cx="27432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Behavioral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FA87D3-F3B9-0F4E-855D-920276808FF4}"/>
              </a:ext>
            </a:extLst>
          </p:cNvPr>
          <p:cNvSpPr txBox="1"/>
          <p:nvPr/>
        </p:nvSpPr>
        <p:spPr>
          <a:xfrm>
            <a:off x="6076000" y="1913502"/>
            <a:ext cx="27432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Social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A594CC-4615-6246-8933-D4D1DA209763}"/>
              </a:ext>
            </a:extLst>
          </p:cNvPr>
          <p:cNvSpPr txBox="1"/>
          <p:nvPr/>
        </p:nvSpPr>
        <p:spPr>
          <a:xfrm>
            <a:off x="8819327" y="1913502"/>
            <a:ext cx="27432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Affective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EBDE83-ECF8-0F4C-B49C-551050F1BFD6}"/>
              </a:ext>
            </a:extLst>
          </p:cNvPr>
          <p:cNvSpPr txBox="1"/>
          <p:nvPr/>
        </p:nvSpPr>
        <p:spPr>
          <a:xfrm>
            <a:off x="582936" y="621865"/>
            <a:ext cx="10972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What we 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we learn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3F30CD-E73F-9545-81F6-1A56E3C35441}"/>
              </a:ext>
            </a:extLst>
          </p:cNvPr>
          <p:cNvSpPr txBox="1"/>
          <p:nvPr/>
        </p:nvSpPr>
        <p:spPr>
          <a:xfrm>
            <a:off x="591344" y="4504210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Purpose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Need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58982-6303-BF42-A6D5-582055A79057}"/>
              </a:ext>
            </a:extLst>
          </p:cNvPr>
          <p:cNvSpPr txBox="1"/>
          <p:nvPr/>
        </p:nvSpPr>
        <p:spPr>
          <a:xfrm>
            <a:off x="2419814" y="4504210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Goals 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Outcomes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2C553-FB9B-D349-A3E9-817F7B8AE796}"/>
              </a:ext>
            </a:extLst>
          </p:cNvPr>
          <p:cNvSpPr txBox="1"/>
          <p:nvPr/>
        </p:nvSpPr>
        <p:spPr>
          <a:xfrm>
            <a:off x="4248614" y="4504209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Learning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Artifacts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2FECC3-70A2-394E-B3F0-F24CD7AC54DD}"/>
              </a:ext>
            </a:extLst>
          </p:cNvPr>
          <p:cNvSpPr txBox="1"/>
          <p:nvPr/>
        </p:nvSpPr>
        <p:spPr>
          <a:xfrm>
            <a:off x="6076770" y="4504208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C, B, S, &amp; A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DB1B2C-1100-5C49-8CB6-A7A715487DC7}"/>
              </a:ext>
            </a:extLst>
          </p:cNvPr>
          <p:cNvSpPr txBox="1"/>
          <p:nvPr/>
        </p:nvSpPr>
        <p:spPr>
          <a:xfrm>
            <a:off x="7904926" y="4504207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Developmental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Feedback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DEDC-AF34-9748-9823-C4DF0EECB616}"/>
              </a:ext>
            </a:extLst>
          </p:cNvPr>
          <p:cNvSpPr txBox="1"/>
          <p:nvPr/>
        </p:nvSpPr>
        <p:spPr>
          <a:xfrm>
            <a:off x="9733726" y="4504207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Student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6BEC4F-9611-E448-8340-49D77DB4E96B}"/>
              </a:ext>
            </a:extLst>
          </p:cNvPr>
          <p:cNvSpPr txBox="1"/>
          <p:nvPr/>
        </p:nvSpPr>
        <p:spPr>
          <a:xfrm>
            <a:off x="591344" y="5796304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Choice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EED8DA-43F4-9548-AE2B-215AAA895416}"/>
              </a:ext>
            </a:extLst>
          </p:cNvPr>
          <p:cNvSpPr txBox="1"/>
          <p:nvPr/>
        </p:nvSpPr>
        <p:spPr>
          <a:xfrm>
            <a:off x="2154968" y="5796304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Caring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C26E4C-1F98-B24D-8119-019F959F007E}"/>
              </a:ext>
            </a:extLst>
          </p:cNvPr>
          <p:cNvSpPr txBox="1"/>
          <p:nvPr/>
        </p:nvSpPr>
        <p:spPr>
          <a:xfrm>
            <a:off x="3718592" y="5796304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Control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A48C95-4C53-9746-9359-DD95C7941ACF}"/>
              </a:ext>
            </a:extLst>
          </p:cNvPr>
          <p:cNvSpPr txBox="1"/>
          <p:nvPr/>
        </p:nvSpPr>
        <p:spPr>
          <a:xfrm>
            <a:off x="5287524" y="5796304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Challenge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AF4F53-AD3D-934B-8616-EEE959665E17}"/>
              </a:ext>
            </a:extLst>
          </p:cNvPr>
          <p:cNvSpPr txBox="1"/>
          <p:nvPr/>
        </p:nvSpPr>
        <p:spPr>
          <a:xfrm>
            <a:off x="6856456" y="5794856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Collaboration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05AB9B-5AF9-C040-A639-797E5C839043}"/>
              </a:ext>
            </a:extLst>
          </p:cNvPr>
          <p:cNvSpPr txBox="1"/>
          <p:nvPr/>
        </p:nvSpPr>
        <p:spPr>
          <a:xfrm>
            <a:off x="8420080" y="5794856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Competence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9E75F8-2D76-1141-9491-8377EAB6D2B1}"/>
              </a:ext>
            </a:extLst>
          </p:cNvPr>
          <p:cNvSpPr txBox="1"/>
          <p:nvPr/>
        </p:nvSpPr>
        <p:spPr>
          <a:xfrm>
            <a:off x="9984912" y="5794856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Curiosity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D0CDC-7AB4-B645-9C3A-F332B73D81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6717" y="-648183"/>
            <a:ext cx="12216757" cy="8148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387" y="1803400"/>
            <a:ext cx="12195387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025440"/>
            <a:ext cx="12191999" cy="2470149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Integrating Learning, Memory, &amp; Experience</a:t>
            </a:r>
            <a:br>
              <a:rPr lang="en-US" cap="none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</a:br>
            <a:br>
              <a:rPr lang="en-US" sz="1867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Fostering Deep and Flexible Learning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0685" y="5099620"/>
            <a:ext cx="7779140" cy="17340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Peter E. Doolittle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Director, School of Education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Professor, Educational Psychology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Virginia Tech • Blacksburg • Virginia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" y="-4129"/>
            <a:ext cx="12191999" cy="666786"/>
          </a:xfrm>
          <a:prstGeom prst="rect">
            <a:avLst/>
          </a:prstGeom>
          <a:solidFill>
            <a:srgbClr val="B9621B"/>
          </a:solidFill>
        </p:spPr>
        <p:txBody>
          <a:bodyPr wrap="square" rtlCol="0">
            <a:spAutoFit/>
          </a:bodyPr>
          <a:lstStyle/>
          <a:p>
            <a:r>
              <a:rPr lang="en-US" sz="2133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GPMinchoE" panose="02020900000000000000" pitchFamily="18" charset="-128"/>
                <a:cs typeface="Helvetica" charset="0"/>
              </a:rPr>
              <a:t>2019 Teaching and Learning Summit</a:t>
            </a:r>
          </a:p>
          <a:p>
            <a:r>
              <a:rPr lang="en-US" sz="16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GPMinchoE" panose="02020900000000000000" pitchFamily="18" charset="-128"/>
                <a:cs typeface="Helvetica" charset="0"/>
              </a:rPr>
              <a:t>Wiley Publishing</a:t>
            </a:r>
          </a:p>
        </p:txBody>
      </p:sp>
    </p:spTree>
    <p:extLst>
      <p:ext uri="{BB962C8B-B14F-4D97-AF65-F5344CB8AC3E}">
        <p14:creationId xmlns:p14="http://schemas.microsoft.com/office/powerpoint/2010/main" val="11871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4628EC-2FFC-6146-A7DC-042465C17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" y="0"/>
            <a:ext cx="848762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D2CC0D-9A71-8E41-BD80-A897A86F483E}"/>
              </a:ext>
            </a:extLst>
          </p:cNvPr>
          <p:cNvSpPr txBox="1"/>
          <p:nvPr/>
        </p:nvSpPr>
        <p:spPr>
          <a:xfrm>
            <a:off x="10486664" y="6488670"/>
            <a:ext cx="170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Words →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and Memory</a:t>
            </a:r>
          </a:p>
        </p:txBody>
      </p:sp>
    </p:spTree>
    <p:extLst>
      <p:ext uri="{BB962C8B-B14F-4D97-AF65-F5344CB8AC3E}">
        <p14:creationId xmlns:p14="http://schemas.microsoft.com/office/powerpoint/2010/main" val="13855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0" y="1571773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Rest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0" y="1571774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Tired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0" y="160193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Awake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0" y="160193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Dream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160193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Snore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Bed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Eat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Slumber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Sound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Comfort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Wake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Night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524000" y="23798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That’s all!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276600" y="1465409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Rest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Tired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Awake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Dream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257800" y="1465410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Snore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Bed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Eat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Slumber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239000" y="1465410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Sound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Comfort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Wake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Night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54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4" grpId="0" autoUpdateAnimBg="0"/>
      <p:bldP spid="14" grpId="1" autoUpdateAnimBg="0"/>
      <p:bldP spid="15" grpId="0" autoUpdateAnimBg="0"/>
      <p:bldP spid="15" grpId="1" autoUpdateAnimBg="0"/>
      <p:bldP spid="16" grpId="0" autoUpdateAnimBg="0"/>
      <p:bldP spid="16" grpId="1" autoUpdateAnimBg="0"/>
      <p:bldP spid="17" grpId="0" autoUpdateAnimBg="0"/>
      <p:bldP spid="17" grpId="1" autoUpdateAnimBg="0"/>
      <p:bldP spid="18" grpId="0" autoUpdateAnimBg="0"/>
      <p:bldP spid="18" grpId="1" autoUpdateAnimBg="0"/>
      <p:bldP spid="19" grpId="0" autoUpdateAnimBg="0"/>
      <p:bldP spid="20" grpId="0" autoUpdateAnimBg="0"/>
      <p:bldP spid="2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944" y="1828800"/>
            <a:ext cx="11374056" cy="4038600"/>
          </a:xfrm>
        </p:spPr>
        <p:txBody>
          <a:bodyPr>
            <a:normAutofit/>
          </a:bodyPr>
          <a:lstStyle/>
          <a:p>
            <a:pPr marL="609570" indent="-60957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Meaning is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constructed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during experience.</a:t>
            </a:r>
          </a:p>
          <a:p>
            <a:pPr marL="609570" indent="-60957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Construction results from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processing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.</a:t>
            </a:r>
          </a:p>
          <a:p>
            <a:pPr marL="609570" indent="-60957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Knowledge is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organized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.</a:t>
            </a:r>
          </a:p>
          <a:p>
            <a:pPr marL="609570" indent="-60957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When specifics are lost,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meaning remains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.</a:t>
            </a:r>
          </a:p>
          <a:p>
            <a:pPr marL="609570" indent="-60957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Strategies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are used to function more effectively.</a:t>
            </a:r>
          </a:p>
          <a:p>
            <a:pPr marL="609570" indent="-60957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We can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assess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the effectiveness of our thinking.</a:t>
            </a:r>
          </a:p>
          <a:p>
            <a:pPr marL="609570" indent="-60957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33A41-EF74-3A4D-94BF-FA19A98E25B2}"/>
              </a:ext>
            </a:extLst>
          </p:cNvPr>
          <p:cNvSpPr txBox="1"/>
          <p:nvPr/>
        </p:nvSpPr>
        <p:spPr>
          <a:xfrm>
            <a:off x="-42467" y="7727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Activity Debrief</a:t>
            </a:r>
          </a:p>
        </p:txBody>
      </p:sp>
    </p:spTree>
    <p:extLst>
      <p:ext uri="{BB962C8B-B14F-4D97-AF65-F5344CB8AC3E}">
        <p14:creationId xmlns:p14="http://schemas.microsoft.com/office/powerpoint/2010/main" val="26918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2286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Processing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Engagement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Active 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Hands On, Minds 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1295403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13363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(being)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4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4568E-6 L -0.11302 -0.2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10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34568E-6 L 0.11302 -0.202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102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11302 0.20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00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34568E-6 L -0.11302 0.2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828800"/>
            <a:ext cx="11261060" cy="4038600"/>
          </a:xfrm>
        </p:spPr>
        <p:txBody>
          <a:bodyPr>
            <a:noAutofit/>
          </a:bodyPr>
          <a:lstStyle/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practice at retrieval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varied tasks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purposes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at the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principle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level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awareness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control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(metacognition)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in response to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developmental feedback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embedded in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prior knowledge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experience</a:t>
            </a:r>
          </a:p>
          <a:p>
            <a:pPr marL="0" indent="0" defTabSz="121914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24603"/>
            <a:ext cx="12192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(Engle, 2006; Halpern &amp; </a:t>
            </a:r>
            <a:r>
              <a:rPr lang="en-US" sz="1867" dirty="0" err="1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Hakel</a:t>
            </a:r>
            <a:r>
              <a:rPr lang="en-US" sz="1867" dirty="0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, 2003; Mariano, Doolittle, &amp; Hicks, 2009; Wagner, 2006)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8A29B-D885-3C4F-8D73-4A9C64A987C8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6 Principles of Deep and Flexible Learning</a:t>
            </a:r>
          </a:p>
        </p:txBody>
      </p:sp>
    </p:spTree>
    <p:extLst>
      <p:ext uri="{BB962C8B-B14F-4D97-AF65-F5344CB8AC3E}">
        <p14:creationId xmlns:p14="http://schemas.microsoft.com/office/powerpoint/2010/main" val="20694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318E855-D49F-3845-840E-7F52EC02AC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059B4C-A366-8240-84E9-4DF08E93F73F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Learning and Memory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1CC195-2E09-9646-BE3C-13092BF731C7}"/>
              </a:ext>
            </a:extLst>
          </p:cNvPr>
          <p:cNvSpPr txBox="1"/>
          <p:nvPr/>
        </p:nvSpPr>
        <p:spPr>
          <a:xfrm>
            <a:off x="591344" y="4501373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Practice at Retrieval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339831-62C0-9F47-96F0-862FA5189F32}"/>
              </a:ext>
            </a:extLst>
          </p:cNvPr>
          <p:cNvSpPr txBox="1"/>
          <p:nvPr/>
        </p:nvSpPr>
        <p:spPr>
          <a:xfrm>
            <a:off x="2419814" y="4501373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Vary Tasks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Purposes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91DE2E-AADF-A545-97A0-C190FA7270E5}"/>
              </a:ext>
            </a:extLst>
          </p:cNvPr>
          <p:cNvSpPr txBox="1"/>
          <p:nvPr/>
        </p:nvSpPr>
        <p:spPr>
          <a:xfrm>
            <a:off x="4248614" y="4501372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Principle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DDA9F9-70E3-C449-8F08-169971FDFBF1}"/>
              </a:ext>
            </a:extLst>
          </p:cNvPr>
          <p:cNvSpPr txBox="1"/>
          <p:nvPr/>
        </p:nvSpPr>
        <p:spPr>
          <a:xfrm>
            <a:off x="6076770" y="4501371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Awareness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Control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8D53C2-63C2-474B-87FA-1FDD98CADC0D}"/>
              </a:ext>
            </a:extLst>
          </p:cNvPr>
          <p:cNvSpPr txBox="1"/>
          <p:nvPr/>
        </p:nvSpPr>
        <p:spPr>
          <a:xfrm>
            <a:off x="7904926" y="4501370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Developmental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Feedback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D39DF9-E8F3-354E-91E8-DC02CD3CEE11}"/>
              </a:ext>
            </a:extLst>
          </p:cNvPr>
          <p:cNvSpPr txBox="1"/>
          <p:nvPr/>
        </p:nvSpPr>
        <p:spPr>
          <a:xfrm>
            <a:off x="9733726" y="4501370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Prior Knowledge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&amp; Experience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C93B4D-ADC7-F34D-BB9F-9143D4C7F29B}"/>
              </a:ext>
            </a:extLst>
          </p:cNvPr>
          <p:cNvSpPr txBox="1"/>
          <p:nvPr/>
        </p:nvSpPr>
        <p:spPr>
          <a:xfrm>
            <a:off x="591344" y="3202304"/>
            <a:ext cx="27432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Cognitive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6F49B1-C7DB-8E40-8BFF-11C048C67EB7}"/>
              </a:ext>
            </a:extLst>
          </p:cNvPr>
          <p:cNvSpPr txBox="1"/>
          <p:nvPr/>
        </p:nvSpPr>
        <p:spPr>
          <a:xfrm>
            <a:off x="3334214" y="3202303"/>
            <a:ext cx="27432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Behavioral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FA87D3-F3B9-0F4E-855D-920276808FF4}"/>
              </a:ext>
            </a:extLst>
          </p:cNvPr>
          <p:cNvSpPr txBox="1"/>
          <p:nvPr/>
        </p:nvSpPr>
        <p:spPr>
          <a:xfrm>
            <a:off x="6076000" y="3202302"/>
            <a:ext cx="27432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Social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A594CC-4615-6246-8933-D4D1DA209763}"/>
              </a:ext>
            </a:extLst>
          </p:cNvPr>
          <p:cNvSpPr txBox="1"/>
          <p:nvPr/>
        </p:nvSpPr>
        <p:spPr>
          <a:xfrm>
            <a:off x="8819327" y="3202302"/>
            <a:ext cx="27432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Affective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EBDE83-ECF8-0F4C-B49C-551050F1BFD6}"/>
              </a:ext>
            </a:extLst>
          </p:cNvPr>
          <p:cNvSpPr txBox="1"/>
          <p:nvPr/>
        </p:nvSpPr>
        <p:spPr>
          <a:xfrm>
            <a:off x="582936" y="1910665"/>
            <a:ext cx="10972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What we 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we learn</a:t>
            </a:r>
          </a:p>
        </p:txBody>
      </p:sp>
    </p:spTree>
    <p:extLst>
      <p:ext uri="{BB962C8B-B14F-4D97-AF65-F5344CB8AC3E}">
        <p14:creationId xmlns:p14="http://schemas.microsoft.com/office/powerpoint/2010/main" val="39784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5-by-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000" y="1747881"/>
            <a:ext cx="5842000" cy="406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001703" y="1542092"/>
            <a:ext cx="6157732" cy="46192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12192000" cy="160036"/>
          </a:xfrm>
          <a:prstGeom prst="rect">
            <a:avLst/>
          </a:prstGeom>
          <a:solidFill>
            <a:srgbClr val="B962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F736D-48F5-5C43-BB2A-610FC911215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16327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</TotalTime>
  <Words>790</Words>
  <Application>Microsoft Macintosh PowerPoint</Application>
  <PresentationFormat>Widescreen</PresentationFormat>
  <Paragraphs>264</Paragraphs>
  <Slides>27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HGPMinchoE</vt:lpstr>
      <vt:lpstr>ＭＳ Ｐゴシック</vt:lpstr>
      <vt:lpstr>Arial</vt:lpstr>
      <vt:lpstr>Calibri</vt:lpstr>
      <vt:lpstr>Calibri Light</vt:lpstr>
      <vt:lpstr>Century Gothic</vt:lpstr>
      <vt:lpstr>Helvetica</vt:lpstr>
      <vt:lpstr>Helvetica Light</vt:lpstr>
      <vt:lpstr>Times</vt:lpstr>
      <vt:lpstr>Trebuchet MS</vt:lpstr>
      <vt:lpstr>Wingdings</vt:lpstr>
      <vt:lpstr>Wingdings 2</vt:lpstr>
      <vt:lpstr>Office Theme</vt:lpstr>
      <vt:lpstr>Twilight</vt:lpstr>
      <vt:lpstr>Integrating Learning, Memory, &amp; Experience  Fostering Deep and Flexible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Integrating Learning, Memory, &amp; Experience  Fostering Deep and Flexible Learning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Learning, Memory, &amp; Experience  Fostering Deep and Flexible Learning</dc:title>
  <dc:creator>Peter Doolittle</dc:creator>
  <cp:lastModifiedBy>Peter Doolittle</cp:lastModifiedBy>
  <cp:revision>70</cp:revision>
  <dcterms:created xsi:type="dcterms:W3CDTF">2019-02-13T02:04:05Z</dcterms:created>
  <dcterms:modified xsi:type="dcterms:W3CDTF">2019-03-04T00:39:24Z</dcterms:modified>
</cp:coreProperties>
</file>