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1"/>
  </p:notesMasterIdLst>
  <p:sldIdLst>
    <p:sldId id="258" r:id="rId2"/>
    <p:sldId id="872" r:id="rId3"/>
    <p:sldId id="842" r:id="rId4"/>
    <p:sldId id="877" r:id="rId5"/>
    <p:sldId id="483" r:id="rId6"/>
    <p:sldId id="863" r:id="rId7"/>
    <p:sldId id="876" r:id="rId8"/>
    <p:sldId id="848" r:id="rId9"/>
    <p:sldId id="878" r:id="rId10"/>
    <p:sldId id="860" r:id="rId11"/>
    <p:sldId id="879" r:id="rId12"/>
    <p:sldId id="864" r:id="rId13"/>
    <p:sldId id="840" r:id="rId14"/>
    <p:sldId id="813" r:id="rId15"/>
    <p:sldId id="861" r:id="rId16"/>
    <p:sldId id="874" r:id="rId17"/>
    <p:sldId id="885" r:id="rId18"/>
    <p:sldId id="882" r:id="rId19"/>
    <p:sldId id="883" r:id="rId20"/>
    <p:sldId id="884" r:id="rId21"/>
    <p:sldId id="880" r:id="rId22"/>
    <p:sldId id="523" r:id="rId23"/>
    <p:sldId id="529" r:id="rId24"/>
    <p:sldId id="870" r:id="rId25"/>
    <p:sldId id="871" r:id="rId26"/>
    <p:sldId id="868" r:id="rId27"/>
    <p:sldId id="530" r:id="rId28"/>
    <p:sldId id="886" r:id="rId29"/>
    <p:sldId id="88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33"/>
    <a:srgbClr val="FEF6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21"/>
    <p:restoredTop sz="94679"/>
  </p:normalViewPr>
  <p:slideViewPr>
    <p:cSldViewPr snapToGrid="0" snapToObjects="1">
      <p:cViewPr>
        <p:scale>
          <a:sx n="120" d="100"/>
          <a:sy n="120" d="100"/>
        </p:scale>
        <p:origin x="2488" y="18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Words Recalled</c:v>
                </c:pt>
              </c:strCache>
            </c:strRef>
          </c:tx>
          <c:spPr>
            <a:solidFill>
              <a:srgbClr val="336633"/>
            </a:solidFill>
            <a:ln>
              <a:noFill/>
            </a:ln>
            <a:effectLst/>
          </c:spPr>
          <c:invertIfNegative val="0"/>
          <c:cat>
            <c:numRef>
              <c:f>Sheet1!$A$2:$A$13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0</c:v>
                </c:pt>
                <c:pt idx="1">
                  <c:v>1</c:v>
                </c:pt>
                <c:pt idx="2">
                  <c:v>3</c:v>
                </c:pt>
                <c:pt idx="3">
                  <c:v>5</c:v>
                </c:pt>
                <c:pt idx="4">
                  <c:v>8</c:v>
                </c:pt>
                <c:pt idx="5">
                  <c:v>10</c:v>
                </c:pt>
                <c:pt idx="6">
                  <c:v>7</c:v>
                </c:pt>
                <c:pt idx="7">
                  <c:v>3</c:v>
                </c:pt>
                <c:pt idx="8">
                  <c:v>2</c:v>
                </c:pt>
                <c:pt idx="9">
                  <c:v>1</c:v>
                </c:pt>
                <c:pt idx="10">
                  <c:v>1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BA-B848-AC55-CA583FC4DA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35937839"/>
        <c:axId val="1835939519"/>
      </c:barChart>
      <c:catAx>
        <c:axId val="18359378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35939519"/>
        <c:crosses val="autoZero"/>
        <c:auto val="1"/>
        <c:lblAlgn val="ctr"/>
        <c:lblOffset val="100"/>
        <c:noMultiLvlLbl val="0"/>
      </c:catAx>
      <c:valAx>
        <c:axId val="1835939519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8359378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07A253-B9FA-F14B-8A7E-9D4A7F909089}" type="datetimeFigureOut">
              <a:rPr lang="en-US" smtClean="0"/>
              <a:t>7/22/20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548856-8197-6B41-83B3-163029D99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045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C7DBA-AB27-AD4D-84C5-9771C56A1BA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5675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C7DBA-AB27-AD4D-84C5-9771C56A1BA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8996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C7DBA-AB27-AD4D-84C5-9771C56A1BA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0318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C7DBA-AB27-AD4D-84C5-9771C56A1BA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8862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C7DBA-AB27-AD4D-84C5-9771C56A1BA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5234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C7DBA-AB27-AD4D-84C5-9771C56A1BA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7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C7DBA-AB27-AD4D-84C5-9771C56A1BA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328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C7DBA-AB27-AD4D-84C5-9771C56A1BA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2711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C7DBA-AB27-AD4D-84C5-9771C56A1BA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3902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C7DBA-AB27-AD4D-84C5-9771C56A1BA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8766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C7DBA-AB27-AD4D-84C5-9771C56A1BA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9429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C7DBA-AB27-AD4D-84C5-9771C56A1BA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5237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C7DBA-AB27-AD4D-84C5-9771C56A1BA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7876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C7DBA-AB27-AD4D-84C5-9771C56A1BA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462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09822-8F19-0A4F-9A9E-60CD4742420C}" type="datetimeFigureOut">
              <a:rPr lang="en-US" smtClean="0"/>
              <a:t>7/22/20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C1D1-36B7-C040-8801-D2E775966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144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09822-8F19-0A4F-9A9E-60CD4742420C}" type="datetimeFigureOut">
              <a:rPr lang="en-US" smtClean="0"/>
              <a:t>7/22/20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C1D1-36B7-C040-8801-D2E775966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921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09822-8F19-0A4F-9A9E-60CD4742420C}" type="datetimeFigureOut">
              <a:rPr lang="en-US" smtClean="0"/>
              <a:t>7/22/20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C1D1-36B7-C040-8801-D2E775966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309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09822-8F19-0A4F-9A9E-60CD4742420C}" type="datetimeFigureOut">
              <a:rPr lang="en-US" smtClean="0"/>
              <a:t>7/22/20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C1D1-36B7-C040-8801-D2E775966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46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09822-8F19-0A4F-9A9E-60CD4742420C}" type="datetimeFigureOut">
              <a:rPr lang="en-US" smtClean="0"/>
              <a:t>7/22/20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C1D1-36B7-C040-8801-D2E775966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345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09822-8F19-0A4F-9A9E-60CD4742420C}" type="datetimeFigureOut">
              <a:rPr lang="en-US" smtClean="0"/>
              <a:t>7/22/20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C1D1-36B7-C040-8801-D2E775966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15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09822-8F19-0A4F-9A9E-60CD4742420C}" type="datetimeFigureOut">
              <a:rPr lang="en-US" smtClean="0"/>
              <a:t>7/22/20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C1D1-36B7-C040-8801-D2E775966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364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09822-8F19-0A4F-9A9E-60CD4742420C}" type="datetimeFigureOut">
              <a:rPr lang="en-US" smtClean="0"/>
              <a:t>7/22/20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C1D1-36B7-C040-8801-D2E775966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14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09822-8F19-0A4F-9A9E-60CD4742420C}" type="datetimeFigureOut">
              <a:rPr lang="en-US" smtClean="0"/>
              <a:t>7/22/20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C1D1-36B7-C040-8801-D2E775966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77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09822-8F19-0A4F-9A9E-60CD4742420C}" type="datetimeFigureOut">
              <a:rPr lang="en-US" smtClean="0"/>
              <a:t>7/22/20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C1D1-36B7-C040-8801-D2E775966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222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09822-8F19-0A4F-9A9E-60CD4742420C}" type="datetimeFigureOut">
              <a:rPr lang="en-US" smtClean="0"/>
              <a:t>7/22/20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C1D1-36B7-C040-8801-D2E775966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985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09822-8F19-0A4F-9A9E-60CD4742420C}" type="datetimeFigureOut">
              <a:rPr lang="en-US" smtClean="0"/>
              <a:t>7/22/20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DC1D1-36B7-C040-8801-D2E775966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683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9D0CDC-7AB4-B645-9C3A-F332B73D818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-590288"/>
            <a:ext cx="12216757" cy="81485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3387" y="1803400"/>
            <a:ext cx="12195387" cy="199813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1803401"/>
            <a:ext cx="12191999" cy="130794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</a:rPr>
              <a:t>Teaching for Deep and Flexible Learning</a:t>
            </a:r>
            <a:endParaRPr lang="en-US" sz="3200" dirty="0">
              <a:solidFill>
                <a:schemeClr val="tx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elvetica Light" panose="020B0403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20685" y="5099620"/>
            <a:ext cx="7779140" cy="173406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2667" dirty="0">
                <a:latin typeface="Helvetica Light" panose="020B0403020202020204" pitchFamily="34" charset="0"/>
                <a:ea typeface="Helvetica" charset="0"/>
                <a:cs typeface="Helvetica" charset="0"/>
              </a:rPr>
              <a:t>Peter E. Doolittle</a:t>
            </a:r>
          </a:p>
          <a:p>
            <a:pPr algn="r"/>
            <a:r>
              <a:rPr lang="en-US" sz="2667" dirty="0">
                <a:latin typeface="Helvetica Light" panose="020B0403020202020204" pitchFamily="34" charset="0"/>
                <a:ea typeface="Helvetica" charset="0"/>
                <a:cs typeface="Helvetica" charset="0"/>
              </a:rPr>
              <a:t>Director, School of Education</a:t>
            </a:r>
          </a:p>
          <a:p>
            <a:pPr algn="r"/>
            <a:r>
              <a:rPr lang="en-US" sz="2667" dirty="0">
                <a:latin typeface="Helvetica Light" panose="020B0403020202020204" pitchFamily="34" charset="0"/>
                <a:ea typeface="Helvetica" charset="0"/>
                <a:cs typeface="Helvetica" charset="0"/>
              </a:rPr>
              <a:t>Professor, Educational Psychology</a:t>
            </a:r>
          </a:p>
          <a:p>
            <a:pPr algn="r"/>
            <a:r>
              <a:rPr lang="en-US" sz="2667" dirty="0">
                <a:latin typeface="Helvetica Light" panose="020B0403020202020204" pitchFamily="34" charset="0"/>
                <a:ea typeface="Helvetica" charset="0"/>
                <a:cs typeface="Helvetica" charset="0"/>
              </a:rPr>
              <a:t>Virginia Tech • Blacksburg • Virginia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" y="-4129"/>
            <a:ext cx="12191999" cy="707886"/>
          </a:xfrm>
          <a:prstGeom prst="rect">
            <a:avLst/>
          </a:prstGeom>
          <a:solidFill>
            <a:srgbClr val="336633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n w="0"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Fundación </a:t>
            </a:r>
            <a:r>
              <a:rPr lang="en-US" sz="2400" dirty="0" err="1">
                <a:ln w="0"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Educacional</a:t>
            </a:r>
            <a:r>
              <a:rPr lang="en-US" sz="2400" dirty="0">
                <a:ln w="0"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dirty="0" err="1">
                <a:ln w="0"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Seminarium</a:t>
            </a:r>
            <a:r>
              <a:rPr lang="en-US" sz="2400" dirty="0">
                <a:ln w="0"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133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HGPMinchoE" panose="02020900000000000000" pitchFamily="18" charset="-128"/>
                <a:cs typeface="Helvetica" charset="0"/>
              </a:rPr>
              <a:t>                                                                                   </a:t>
            </a:r>
            <a:r>
              <a:rPr lang="en-US" sz="2133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HGPMinchoE" panose="02020900000000000000" pitchFamily="18" charset="-128"/>
                <a:cs typeface="Helvetica" charset="0"/>
              </a:rPr>
              <a:t>peterdoolittle.org</a:t>
            </a:r>
            <a:endParaRPr lang="en-US" sz="2133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a typeface="HGPMinchoE" panose="02020900000000000000" pitchFamily="18" charset="-128"/>
              <a:cs typeface="Helvetica" charset="0"/>
            </a:endParaRPr>
          </a:p>
          <a:p>
            <a:r>
              <a:rPr lang="en-US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HGPMinchoE" panose="02020900000000000000" pitchFamily="18" charset="-128"/>
                <a:cs typeface="Helvetica" charset="0"/>
              </a:rPr>
              <a:t>Neuroscience, Cognition, and Technology Seminar							                                               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3387" y="5413608"/>
            <a:ext cx="6099387" cy="145167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Helvetica Light" panose="020B0403020202020204" pitchFamily="34" charset="0"/>
                <a:ea typeface="Helvetica" charset="0"/>
                <a:cs typeface="Helvetica" charset="0"/>
              </a:rPr>
              <a:t>Twitter: @</a:t>
            </a:r>
            <a:r>
              <a:rPr lang="en-US" sz="2000" dirty="0" err="1">
                <a:latin typeface="Helvetica Light" panose="020B0403020202020204" pitchFamily="34" charset="0"/>
                <a:ea typeface="Helvetica" charset="0"/>
                <a:cs typeface="Helvetica" charset="0"/>
              </a:rPr>
              <a:t>pdoopdoo</a:t>
            </a:r>
            <a:endParaRPr lang="en-US" sz="2000" dirty="0">
              <a:latin typeface="Helvetica Light" panose="020B0403020202020204" pitchFamily="34" charset="0"/>
              <a:ea typeface="Helvetica" charset="0"/>
              <a:cs typeface="Helvetica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latin typeface="Helvetica Light" panose="020B0403020202020204" pitchFamily="34" charset="0"/>
                <a:ea typeface="Helvetica" charset="0"/>
                <a:cs typeface="Helvetica" charset="0"/>
              </a:rPr>
              <a:t>Linked In: peter-</a:t>
            </a:r>
            <a:r>
              <a:rPr lang="en-US" sz="2000" dirty="0" err="1">
                <a:latin typeface="Helvetica Light" panose="020B0403020202020204" pitchFamily="34" charset="0"/>
                <a:ea typeface="Helvetica" charset="0"/>
                <a:cs typeface="Helvetica" charset="0"/>
              </a:rPr>
              <a:t>doolittle</a:t>
            </a:r>
            <a:endParaRPr lang="en-US" sz="2000" dirty="0">
              <a:latin typeface="Helvetica Light" panose="020B0403020202020204" pitchFamily="34" charset="0"/>
              <a:ea typeface="Helvetica" charset="0"/>
              <a:cs typeface="Helvetica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latin typeface="Helvetica Light" panose="020B0403020202020204" pitchFamily="34" charset="0"/>
                <a:ea typeface="Helvetica" charset="0"/>
                <a:cs typeface="Helvetica" charset="0"/>
              </a:rPr>
              <a:t>Web: </a:t>
            </a:r>
            <a:r>
              <a:rPr lang="en-US" sz="2000" dirty="0" err="1">
                <a:latin typeface="Helvetica Light" panose="020B0403020202020204" pitchFamily="34" charset="0"/>
                <a:ea typeface="Helvetica" charset="0"/>
                <a:cs typeface="Helvetica" charset="0"/>
              </a:rPr>
              <a:t>peterdoolittle.org</a:t>
            </a:r>
            <a:r>
              <a:rPr lang="en-US" sz="2000" dirty="0">
                <a:latin typeface="Helvetica Light" panose="020B0403020202020204" pitchFamily="34" charset="0"/>
                <a:ea typeface="Helvetica" charset="0"/>
                <a:cs typeface="Helvetica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40664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EA2A549-A15E-494D-831A-5C0C118EDC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504"/>
          <a:stretch/>
        </p:blipFill>
        <p:spPr>
          <a:xfrm>
            <a:off x="3251072" y="-1"/>
            <a:ext cx="5682615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45245"/>
            <a:ext cx="12192000" cy="199813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BA1F80E-9331-6D41-BE74-380313E5D61B}"/>
              </a:ext>
            </a:extLst>
          </p:cNvPr>
          <p:cNvSpPr/>
          <p:nvPr/>
        </p:nvSpPr>
        <p:spPr bwMode="auto">
          <a:xfrm>
            <a:off x="0" y="-7714"/>
            <a:ext cx="12192000" cy="160036"/>
          </a:xfrm>
          <a:prstGeom prst="rect">
            <a:avLst/>
          </a:prstGeom>
          <a:solidFill>
            <a:srgbClr val="3366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FCCDF0-64C9-2640-AA97-61DA3F91C1A9}"/>
              </a:ext>
            </a:extLst>
          </p:cNvPr>
          <p:cNvSpPr txBox="1"/>
          <p:nvPr/>
        </p:nvSpPr>
        <p:spPr>
          <a:xfrm>
            <a:off x="0" y="765536"/>
            <a:ext cx="121865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Learning Principles</a:t>
            </a:r>
          </a:p>
          <a:p>
            <a:pPr algn="ctr"/>
            <a:r>
              <a:rPr lang="en-US" sz="4000" dirty="0">
                <a:latin typeface="Helvetica Light" panose="020B0403020202020204" pitchFamily="34" charset="0"/>
              </a:rPr>
              <a:t>and the Brain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50AF77-63BC-AC4F-BD46-9025955F8B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9429" y="2674757"/>
            <a:ext cx="1853788" cy="167767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7D5047B-7E9C-C048-AECA-638740900F6E}"/>
              </a:ext>
            </a:extLst>
          </p:cNvPr>
          <p:cNvSpPr/>
          <p:nvPr/>
        </p:nvSpPr>
        <p:spPr>
          <a:xfrm>
            <a:off x="0" y="2143378"/>
            <a:ext cx="12184759" cy="471462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6E08223-A6AC-3147-8010-3E87EADAB7ED}"/>
              </a:ext>
            </a:extLst>
          </p:cNvPr>
          <p:cNvSpPr txBox="1">
            <a:spLocks/>
          </p:cNvSpPr>
          <p:nvPr/>
        </p:nvSpPr>
        <p:spPr>
          <a:xfrm>
            <a:off x="711200" y="2401170"/>
            <a:ext cx="11261060" cy="4038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472" indent="-457178" algn="l">
              <a:spcBef>
                <a:spcPts val="0"/>
              </a:spcBef>
              <a:spcAft>
                <a:spcPts val="1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320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Learning occurs through </a:t>
            </a:r>
            <a:r>
              <a:rPr lang="en-US" sz="3200" dirty="0">
                <a:solidFill>
                  <a:srgbClr val="FFC000"/>
                </a:solidFill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experience</a:t>
            </a:r>
          </a:p>
          <a:p>
            <a:pPr marL="571472" indent="-457178" algn="l">
              <a:spcBef>
                <a:spcPts val="0"/>
              </a:spcBef>
              <a:spcAft>
                <a:spcPts val="1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320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Experience creates functional neural </a:t>
            </a:r>
            <a:r>
              <a:rPr lang="en-US" sz="3200" dirty="0">
                <a:solidFill>
                  <a:srgbClr val="FFC000"/>
                </a:solidFill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pathways</a:t>
            </a:r>
          </a:p>
          <a:p>
            <a:pPr marL="571472" indent="-457178" algn="l">
              <a:spcBef>
                <a:spcPts val="0"/>
              </a:spcBef>
              <a:spcAft>
                <a:spcPts val="1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320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Pathways are created and activated through </a:t>
            </a:r>
            <a:r>
              <a:rPr lang="en-US" sz="3200" dirty="0">
                <a:solidFill>
                  <a:srgbClr val="FFC000"/>
                </a:solidFill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attention</a:t>
            </a:r>
          </a:p>
          <a:p>
            <a:pPr marL="571472" indent="-457178" algn="l">
              <a:spcBef>
                <a:spcPts val="0"/>
              </a:spcBef>
              <a:spcAft>
                <a:spcPts val="1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320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Attention is </a:t>
            </a:r>
            <a:r>
              <a:rPr lang="en-US" sz="3200" dirty="0">
                <a:solidFill>
                  <a:srgbClr val="FFC000"/>
                </a:solidFill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intentional</a:t>
            </a:r>
            <a:r>
              <a:rPr lang="en-US" sz="320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 and </a:t>
            </a:r>
            <a:r>
              <a:rPr lang="en-US" sz="3200" dirty="0">
                <a:solidFill>
                  <a:srgbClr val="FFC000"/>
                </a:solidFill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incidental</a:t>
            </a:r>
          </a:p>
          <a:p>
            <a:pPr marL="571472" indent="-457178" algn="l">
              <a:spcBef>
                <a:spcPts val="0"/>
              </a:spcBef>
              <a:spcAft>
                <a:spcPts val="1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320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Experience → Attention → Pathways is a </a:t>
            </a:r>
            <a:r>
              <a:rPr lang="en-US" sz="3200" dirty="0">
                <a:solidFill>
                  <a:srgbClr val="FFC000"/>
                </a:solidFill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feedback </a:t>
            </a:r>
            <a:r>
              <a:rPr lang="en-US" sz="320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loop</a:t>
            </a:r>
          </a:p>
          <a:p>
            <a:pPr marL="571472" indent="-457178" algn="l">
              <a:spcBef>
                <a:spcPts val="0"/>
              </a:spcBef>
              <a:spcAft>
                <a:spcPts val="1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320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Individual </a:t>
            </a:r>
            <a:r>
              <a:rPr lang="en-US" sz="3200" dirty="0">
                <a:solidFill>
                  <a:srgbClr val="FFC000"/>
                </a:solidFill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brains differ </a:t>
            </a:r>
            <a:r>
              <a:rPr lang="en-US" sz="320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based on experience</a:t>
            </a:r>
          </a:p>
          <a:p>
            <a:pPr algn="l" defTabSz="1219140">
              <a:spcBef>
                <a:spcPts val="0"/>
              </a:spcBef>
              <a:buClr>
                <a:schemeClr val="tx1"/>
              </a:buClr>
              <a:defRPr/>
            </a:pPr>
            <a:endParaRPr lang="en-US" sz="3200" dirty="0">
              <a:latin typeface="Helvetica Light" panose="020B0403020202020204" pitchFamily="34" charset="0"/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32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48148E-6 L -4.58333E-6 0.0627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45245"/>
            <a:ext cx="12192000" cy="199813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BA1F80E-9331-6D41-BE74-380313E5D61B}"/>
              </a:ext>
            </a:extLst>
          </p:cNvPr>
          <p:cNvSpPr/>
          <p:nvPr/>
        </p:nvSpPr>
        <p:spPr bwMode="auto">
          <a:xfrm>
            <a:off x="0" y="-7714"/>
            <a:ext cx="12192000" cy="160036"/>
          </a:xfrm>
          <a:prstGeom prst="rect">
            <a:avLst/>
          </a:prstGeom>
          <a:solidFill>
            <a:srgbClr val="3366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FCCDF0-64C9-2640-AA97-61DA3F91C1A9}"/>
              </a:ext>
            </a:extLst>
          </p:cNvPr>
          <p:cNvSpPr txBox="1"/>
          <p:nvPr/>
        </p:nvSpPr>
        <p:spPr>
          <a:xfrm>
            <a:off x="0" y="765536"/>
            <a:ext cx="121865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Learning Principles</a:t>
            </a:r>
          </a:p>
          <a:p>
            <a:pPr algn="ctr"/>
            <a:r>
              <a:rPr lang="en-US" sz="4000" dirty="0">
                <a:latin typeface="Helvetica Light" panose="020B0403020202020204" pitchFamily="34" charset="0"/>
              </a:rPr>
              <a:t>and the Brain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50AF77-63BC-AC4F-BD46-9025955F8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6677" y="2674756"/>
            <a:ext cx="3694221" cy="334327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7D5047B-7E9C-C048-AECA-638740900F6E}"/>
              </a:ext>
            </a:extLst>
          </p:cNvPr>
          <p:cNvSpPr/>
          <p:nvPr/>
        </p:nvSpPr>
        <p:spPr>
          <a:xfrm>
            <a:off x="-5430" y="2088975"/>
            <a:ext cx="12184759" cy="471462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1ED00E-6CC1-7941-90A5-A6A627292B9D}"/>
              </a:ext>
            </a:extLst>
          </p:cNvPr>
          <p:cNvSpPr txBox="1"/>
          <p:nvPr/>
        </p:nvSpPr>
        <p:spPr>
          <a:xfrm>
            <a:off x="0" y="3104707"/>
            <a:ext cx="121793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Helvetica Light" panose="020B0403020202020204" pitchFamily="34" charset="0"/>
              </a:rPr>
              <a:t>Processing</a:t>
            </a:r>
          </a:p>
        </p:txBody>
      </p:sp>
    </p:spTree>
    <p:extLst>
      <p:ext uri="{BB962C8B-B14F-4D97-AF65-F5344CB8AC3E}">
        <p14:creationId xmlns:p14="http://schemas.microsoft.com/office/powerpoint/2010/main" val="237531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" name="Oval 5"/>
          <p:cNvSpPr/>
          <p:nvPr/>
        </p:nvSpPr>
        <p:spPr>
          <a:xfrm>
            <a:off x="4267202" y="1638302"/>
            <a:ext cx="3619500" cy="3619500"/>
          </a:xfrm>
          <a:prstGeom prst="ellipse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267202" y="1638302"/>
            <a:ext cx="3619500" cy="3619500"/>
          </a:xfrm>
          <a:prstGeom prst="ellipse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267202" y="1638302"/>
            <a:ext cx="3619500" cy="3619500"/>
          </a:xfrm>
          <a:prstGeom prst="ellipse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67202" y="1638302"/>
            <a:ext cx="3619500" cy="3619500"/>
          </a:xfrm>
          <a:prstGeom prst="ellipse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4610100" y="1943100"/>
            <a:ext cx="2971800" cy="2971800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rgbClr val="FFFFFF"/>
              </a:gs>
            </a:gsLst>
            <a:lin ang="16200000" scaled="0"/>
            <a:tileRect/>
          </a:gradFill>
          <a:ln>
            <a:solidFill>
              <a:schemeClr val="tx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0" y="2286000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>
                    <a:lumMod val="50000"/>
                  </a:prstClr>
                </a:solidFill>
                <a:latin typeface="Helvetica Light" panose="020B0403020202020204" pitchFamily="34" charset="0"/>
                <a:ea typeface="ＭＳ Ｐゴシック" charset="-128"/>
                <a:cs typeface="Trebuchet MS"/>
              </a:rPr>
              <a:t>Processing</a:t>
            </a: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>
                    <a:lumMod val="50000"/>
                  </a:prstClr>
                </a:solidFill>
                <a:latin typeface="Helvetica Light" panose="020B0403020202020204" pitchFamily="34" charset="0"/>
                <a:ea typeface="ＭＳ Ｐゴシック" charset="-128"/>
                <a:cs typeface="Trebuchet MS"/>
              </a:rPr>
              <a:t>Engagement</a:t>
            </a: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>
                  <a:lumMod val="50000"/>
                </a:prstClr>
              </a:solidFill>
              <a:latin typeface="Helvetica Light" panose="020B0403020202020204" pitchFamily="34" charset="0"/>
              <a:ea typeface="ＭＳ Ｐゴシック" charset="-128"/>
              <a:cs typeface="Trebuchet MS"/>
            </a:endParaRP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>
                  <a:lumMod val="50000"/>
                </a:prstClr>
              </a:solidFill>
              <a:latin typeface="Helvetica Light" panose="020B0403020202020204" pitchFamily="34" charset="0"/>
              <a:ea typeface="ＭＳ Ｐゴシック" charset="-128"/>
              <a:cs typeface="Trebuchet MS"/>
            </a:endParaRP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>
                  <a:lumMod val="50000"/>
                </a:prstClr>
              </a:solidFill>
              <a:latin typeface="Helvetica Light" panose="020B0403020202020204" pitchFamily="34" charset="0"/>
              <a:ea typeface="ＭＳ Ｐゴシック" charset="-128"/>
              <a:cs typeface="Trebuchet MS"/>
            </a:endParaRP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>
                  <a:lumMod val="50000"/>
                </a:prstClr>
              </a:solidFill>
              <a:latin typeface="Helvetica Light" panose="020B0403020202020204" pitchFamily="34" charset="0"/>
              <a:ea typeface="ＭＳ Ｐゴシック" charset="-128"/>
              <a:cs typeface="Trebuchet MS"/>
            </a:endParaRP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>
                    <a:lumMod val="50000"/>
                  </a:prstClr>
                </a:solidFill>
                <a:latin typeface="Helvetica Light" panose="020B0403020202020204" pitchFamily="34" charset="0"/>
                <a:ea typeface="ＭＳ Ｐゴシック" charset="-128"/>
                <a:cs typeface="Trebuchet MS"/>
              </a:rPr>
              <a:t>Active Learning</a:t>
            </a: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>
                    <a:lumMod val="50000"/>
                  </a:prstClr>
                </a:solidFill>
                <a:latin typeface="Helvetica Light" panose="020B0403020202020204" pitchFamily="34" charset="0"/>
                <a:ea typeface="ＭＳ Ｐゴシック" charset="-128"/>
                <a:cs typeface="Trebuchet MS"/>
              </a:rPr>
              <a:t>Hands On Learning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24200" y="1295403"/>
            <a:ext cx="2743200" cy="89255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prstClr val="white"/>
                </a:solidFill>
                <a:latin typeface="Helvetica Light" panose="020B0403020202020204" pitchFamily="34" charset="0"/>
                <a:ea typeface="Trebuchet MS" charset="0"/>
                <a:cs typeface="Trebuchet MS" charset="0"/>
              </a:rPr>
              <a:t>Cognitively</a:t>
            </a: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latin typeface="Helvetica Light" panose="020B0403020202020204" pitchFamily="34" charset="0"/>
                <a:ea typeface="Trebuchet MS" charset="0"/>
                <a:cs typeface="Trebuchet MS" charset="0"/>
              </a:rPr>
              <a:t>(thinking)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24600" y="4993959"/>
            <a:ext cx="27432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prstClr val="white"/>
                </a:solidFill>
                <a:latin typeface="Helvetica Light" panose="020B0403020202020204" pitchFamily="34" charset="0"/>
                <a:ea typeface="Trebuchet MS" charset="0"/>
                <a:cs typeface="Trebuchet MS" charset="0"/>
              </a:rPr>
              <a:t>Socially</a:t>
            </a: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latin typeface="Helvetica Light" panose="020B0403020202020204" pitchFamily="34" charset="0"/>
                <a:ea typeface="Trebuchet MS" charset="0"/>
                <a:cs typeface="Trebuchet MS" charset="0"/>
              </a:rPr>
              <a:t>(interacting)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24600" y="1336359"/>
            <a:ext cx="27432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prstClr val="white"/>
                </a:solidFill>
                <a:latin typeface="Helvetica Light" panose="020B0403020202020204" pitchFamily="34" charset="0"/>
                <a:ea typeface="Trebuchet MS" charset="0"/>
                <a:cs typeface="Trebuchet MS" charset="0"/>
              </a:rPr>
              <a:t>Behaviorally</a:t>
            </a: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latin typeface="Helvetica Light" panose="020B0403020202020204" pitchFamily="34" charset="0"/>
                <a:ea typeface="Trebuchet MS" charset="0"/>
                <a:cs typeface="Trebuchet MS" charset="0"/>
              </a:rPr>
              <a:t>(doing)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24200" y="5029203"/>
            <a:ext cx="27432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prstClr val="white"/>
                </a:solidFill>
                <a:latin typeface="Helvetica Light" panose="020B0403020202020204" pitchFamily="34" charset="0"/>
                <a:ea typeface="Trebuchet MS" charset="0"/>
                <a:cs typeface="Trebuchet MS" charset="0"/>
              </a:rPr>
              <a:t>Affectively</a:t>
            </a: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latin typeface="Helvetica Light" panose="020B0403020202020204" pitchFamily="34" charset="0"/>
                <a:ea typeface="Trebuchet MS" charset="0"/>
                <a:cs typeface="Trebuchet MS" charset="0"/>
              </a:rPr>
              <a:t>(being)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48200" y="2979004"/>
            <a:ext cx="2895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00" dirty="0">
                <a:solidFill>
                  <a:schemeClr val="bg1"/>
                </a:solidFill>
                <a:latin typeface="Helvetica Light" panose="020B0403020202020204" pitchFamily="34" charset="0"/>
                <a:ea typeface="Trebuchet MS" charset="0"/>
                <a:cs typeface="Trebuchet MS" charset="0"/>
              </a:rPr>
              <a:t>What we process</a:t>
            </a: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00" dirty="0">
                <a:solidFill>
                  <a:schemeClr val="bg1"/>
                </a:solidFill>
                <a:latin typeface="Helvetica Light" panose="020B0403020202020204" pitchFamily="34" charset="0"/>
                <a:ea typeface="Trebuchet MS" charset="0"/>
                <a:cs typeface="Trebuchet MS" charset="0"/>
              </a:rPr>
              <a:t>we learn.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47A0169-86E2-AF4D-918D-8446D29AF517}"/>
              </a:ext>
            </a:extLst>
          </p:cNvPr>
          <p:cNvSpPr/>
          <p:nvPr/>
        </p:nvSpPr>
        <p:spPr bwMode="auto">
          <a:xfrm>
            <a:off x="0" y="-7714"/>
            <a:ext cx="12192000" cy="160036"/>
          </a:xfrm>
          <a:prstGeom prst="rect">
            <a:avLst/>
          </a:prstGeom>
          <a:solidFill>
            <a:srgbClr val="3366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5977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34568E-6 L -0.11302 -0.2027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4" y="-1021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34568E-6 L 0.11302 -0.2027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60" y="-1021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44444E-6 L 0.11302 0.2027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60" y="1000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34568E-6 L -0.11302 0.2027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8" y="100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/>
      <p:bldP spid="11" grpId="1"/>
      <p:bldP spid="12" grpId="0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E1AA973-0A07-E047-BC3B-BAC925891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8127999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4610100" y="1943100"/>
            <a:ext cx="2971800" cy="2971800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rgbClr val="FFFFFF"/>
              </a:gs>
            </a:gsLst>
            <a:lin ang="16200000" scaled="0"/>
            <a:tileRect/>
          </a:gradFill>
          <a:ln>
            <a:solidFill>
              <a:schemeClr val="tx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48200" y="2979004"/>
            <a:ext cx="2895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00" dirty="0">
                <a:solidFill>
                  <a:schemeClr val="bg1"/>
                </a:solidFill>
                <a:latin typeface="Helvetica Light" panose="020B0403020202020204" pitchFamily="34" charset="0"/>
                <a:ea typeface="Trebuchet MS" charset="0"/>
                <a:cs typeface="Trebuchet MS" charset="0"/>
              </a:rPr>
              <a:t>What we process</a:t>
            </a: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00" dirty="0">
                <a:solidFill>
                  <a:schemeClr val="bg1"/>
                </a:solidFill>
                <a:latin typeface="Helvetica Light" panose="020B0403020202020204" pitchFamily="34" charset="0"/>
                <a:ea typeface="Trebuchet MS" charset="0"/>
                <a:cs typeface="Trebuchet MS" charset="0"/>
              </a:rPr>
              <a:t>we learn.</a:t>
            </a:r>
          </a:p>
        </p:txBody>
      </p:sp>
      <p:sp>
        <p:nvSpPr>
          <p:cNvPr id="2" name="Rectangle 1"/>
          <p:cNvSpPr/>
          <p:nvPr/>
        </p:nvSpPr>
        <p:spPr>
          <a:xfrm>
            <a:off x="1" y="160039"/>
            <a:ext cx="12192000" cy="7967963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386438F-C3DC-DE46-8CC2-7DED531182DB}"/>
              </a:ext>
            </a:extLst>
          </p:cNvPr>
          <p:cNvSpPr txBox="1"/>
          <p:nvPr/>
        </p:nvSpPr>
        <p:spPr>
          <a:xfrm>
            <a:off x="-47896" y="1951858"/>
            <a:ext cx="12234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Shallow Learning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86438F-C3DC-DE46-8CC2-7DED531182DB}"/>
              </a:ext>
            </a:extLst>
          </p:cNvPr>
          <p:cNvSpPr txBox="1"/>
          <p:nvPr/>
        </p:nvSpPr>
        <p:spPr>
          <a:xfrm>
            <a:off x="-47896" y="4148147"/>
            <a:ext cx="12234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Deep Learning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16DED9-5B39-554F-822E-8E4E06FF713F}"/>
              </a:ext>
            </a:extLst>
          </p:cNvPr>
          <p:cNvSpPr/>
          <p:nvPr/>
        </p:nvSpPr>
        <p:spPr bwMode="auto">
          <a:xfrm>
            <a:off x="0" y="-7714"/>
            <a:ext cx="12192000" cy="160036"/>
          </a:xfrm>
          <a:prstGeom prst="rect">
            <a:avLst/>
          </a:prstGeom>
          <a:solidFill>
            <a:srgbClr val="3366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2137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 Operant Conditioning Example">
            <a:hlinkClick r:id="" action="ppaction://media"/>
            <a:extLst>
              <a:ext uri="{FF2B5EF4-FFF2-40B4-BE49-F238E27FC236}">
                <a16:creationId xmlns:a16="http://schemas.microsoft.com/office/drawing/2014/main" id="{0CFA1B30-713B-694D-AFCE-976EC4FF93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3175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856515-5C7E-3E47-8E06-694FF2953027}"/>
              </a:ext>
            </a:extLst>
          </p:cNvPr>
          <p:cNvSpPr txBox="1"/>
          <p:nvPr/>
        </p:nvSpPr>
        <p:spPr>
          <a:xfrm>
            <a:off x="7938" y="643467"/>
            <a:ext cx="12184062" cy="76944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Shallow Learning</a:t>
            </a:r>
          </a:p>
        </p:txBody>
      </p:sp>
    </p:spTree>
    <p:extLst>
      <p:ext uri="{BB962C8B-B14F-4D97-AF65-F5344CB8AC3E}">
        <p14:creationId xmlns:p14="http://schemas.microsoft.com/office/powerpoint/2010/main" val="403546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61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creen Recording 2020-07-22 at 8.26.36 AM">
            <a:hlinkClick r:id="" action="ppaction://media"/>
            <a:extLst>
              <a:ext uri="{FF2B5EF4-FFF2-40B4-BE49-F238E27FC236}">
                <a16:creationId xmlns:a16="http://schemas.microsoft.com/office/drawing/2014/main" id="{219B812B-1030-8E44-8BC5-5B6181AA21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15660" y="7561"/>
            <a:ext cx="5519994" cy="68504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856515-5C7E-3E47-8E06-694FF2953027}"/>
              </a:ext>
            </a:extLst>
          </p:cNvPr>
          <p:cNvSpPr txBox="1"/>
          <p:nvPr/>
        </p:nvSpPr>
        <p:spPr>
          <a:xfrm>
            <a:off x="7938" y="643467"/>
            <a:ext cx="12184062" cy="76944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Deep Learning</a:t>
            </a:r>
          </a:p>
        </p:txBody>
      </p:sp>
    </p:spTree>
    <p:extLst>
      <p:ext uri="{BB962C8B-B14F-4D97-AF65-F5344CB8AC3E}">
        <p14:creationId xmlns:p14="http://schemas.microsoft.com/office/powerpoint/2010/main" val="138277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88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3234C66-07C4-A94C-9796-E75DEA9C7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Helvetica Light" panose="020B0403020202020204" pitchFamily="34" charset="0"/>
              </a:rPr>
              <a:t>Shallow vs Deep Learning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910956-018A-7F4C-83E5-6EC5ABE359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b="0" dirty="0">
                <a:solidFill>
                  <a:srgbClr val="FFC000"/>
                </a:solidFill>
                <a:latin typeface="Helvetica Light" panose="020B0403020202020204" pitchFamily="34" charset="0"/>
              </a:rPr>
              <a:t>Shallow Learning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521157-6654-6B43-A27D-6671A0C6EEF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Helvetica Light" panose="020B0403020202020204" pitchFamily="34" charset="0"/>
              </a:rPr>
              <a:t>Abstract</a:t>
            </a:r>
          </a:p>
          <a:p>
            <a:r>
              <a:rPr lang="en-US" dirty="0">
                <a:latin typeface="Helvetica Light" panose="020B0403020202020204" pitchFamily="34" charset="0"/>
              </a:rPr>
              <a:t>Independent</a:t>
            </a:r>
          </a:p>
          <a:p>
            <a:r>
              <a:rPr lang="en-US" dirty="0">
                <a:latin typeface="Helvetica Light" panose="020B0403020202020204" pitchFamily="34" charset="0"/>
              </a:rPr>
              <a:t>Rigid</a:t>
            </a:r>
          </a:p>
          <a:p>
            <a:r>
              <a:rPr lang="en-US" dirty="0">
                <a:latin typeface="Helvetica Light" panose="020B0403020202020204" pitchFamily="34" charset="0"/>
              </a:rPr>
              <a:t>Specific Application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8A93D15-4909-4545-9D65-E18BF1C184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3200" b="0" dirty="0">
                <a:solidFill>
                  <a:srgbClr val="FFC000"/>
                </a:solidFill>
                <a:latin typeface="Helvetica Light" panose="020B0403020202020204" pitchFamily="34" charset="0"/>
              </a:rPr>
              <a:t>Deep Learning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F21B185-8658-7242-8386-655221E2DB5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Helvetica Light" panose="020B0403020202020204" pitchFamily="34" charset="0"/>
              </a:rPr>
              <a:t>Integrated</a:t>
            </a:r>
          </a:p>
          <a:p>
            <a:r>
              <a:rPr lang="en-US" dirty="0">
                <a:latin typeface="Helvetica Light" panose="020B0403020202020204" pitchFamily="34" charset="0"/>
              </a:rPr>
              <a:t>Relational</a:t>
            </a:r>
          </a:p>
          <a:p>
            <a:r>
              <a:rPr lang="en-US" dirty="0">
                <a:latin typeface="Helvetica Light" panose="020B0403020202020204" pitchFamily="34" charset="0"/>
              </a:rPr>
              <a:t>Flexible</a:t>
            </a:r>
          </a:p>
          <a:p>
            <a:r>
              <a:rPr lang="en-US" dirty="0">
                <a:latin typeface="Helvetica Light" panose="020B0403020202020204" pitchFamily="34" charset="0"/>
              </a:rPr>
              <a:t>Generalizable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C89673-4B0D-4947-9A03-EB27321AF28E}"/>
              </a:ext>
            </a:extLst>
          </p:cNvPr>
          <p:cNvSpPr/>
          <p:nvPr/>
        </p:nvSpPr>
        <p:spPr bwMode="auto">
          <a:xfrm>
            <a:off x="0" y="-7714"/>
            <a:ext cx="12192000" cy="160036"/>
          </a:xfrm>
          <a:prstGeom prst="rect">
            <a:avLst/>
          </a:prstGeom>
          <a:solidFill>
            <a:srgbClr val="3366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6589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45245"/>
            <a:ext cx="12192000" cy="199813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BA1F80E-9331-6D41-BE74-380313E5D61B}"/>
              </a:ext>
            </a:extLst>
          </p:cNvPr>
          <p:cNvSpPr/>
          <p:nvPr/>
        </p:nvSpPr>
        <p:spPr bwMode="auto">
          <a:xfrm>
            <a:off x="0" y="-7714"/>
            <a:ext cx="12192000" cy="160036"/>
          </a:xfrm>
          <a:prstGeom prst="rect">
            <a:avLst/>
          </a:prstGeom>
          <a:solidFill>
            <a:srgbClr val="3366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66E3BE-25D6-A948-8FA3-913FCDDB1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730" y="2260600"/>
            <a:ext cx="5080000" cy="45974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F3FA39D-627B-074F-931C-4DCB135BAE6B}"/>
              </a:ext>
            </a:extLst>
          </p:cNvPr>
          <p:cNvSpPr/>
          <p:nvPr/>
        </p:nvSpPr>
        <p:spPr>
          <a:xfrm>
            <a:off x="0" y="2143378"/>
            <a:ext cx="12184759" cy="471462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FCCDF0-64C9-2640-AA97-61DA3F91C1A9}"/>
              </a:ext>
            </a:extLst>
          </p:cNvPr>
          <p:cNvSpPr txBox="1"/>
          <p:nvPr/>
        </p:nvSpPr>
        <p:spPr>
          <a:xfrm>
            <a:off x="0" y="765536"/>
            <a:ext cx="121865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Learning Principles</a:t>
            </a:r>
          </a:p>
          <a:p>
            <a:pPr algn="ctr"/>
            <a:r>
              <a:rPr lang="en-US" sz="4000" dirty="0">
                <a:latin typeface="Helvetica Light" panose="020B0403020202020204" pitchFamily="34" charset="0"/>
              </a:rPr>
              <a:t>and the Brain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6E08223-A6AC-3147-8010-3E87EADAB7ED}"/>
              </a:ext>
            </a:extLst>
          </p:cNvPr>
          <p:cNvSpPr txBox="1">
            <a:spLocks/>
          </p:cNvSpPr>
          <p:nvPr/>
        </p:nvSpPr>
        <p:spPr>
          <a:xfrm>
            <a:off x="711200" y="2401170"/>
            <a:ext cx="11261060" cy="4038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472" indent="-457178" algn="l">
              <a:spcBef>
                <a:spcPts val="0"/>
              </a:spcBef>
              <a:spcAft>
                <a:spcPts val="1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320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Learning occurs through </a:t>
            </a:r>
            <a:r>
              <a:rPr lang="en-US" sz="3200" dirty="0">
                <a:solidFill>
                  <a:srgbClr val="FFC000"/>
                </a:solidFill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experience</a:t>
            </a:r>
          </a:p>
          <a:p>
            <a:pPr marL="571472" indent="-457178" algn="l">
              <a:spcBef>
                <a:spcPts val="0"/>
              </a:spcBef>
              <a:spcAft>
                <a:spcPts val="1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320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Experience creates functional neural </a:t>
            </a:r>
            <a:r>
              <a:rPr lang="en-US" sz="3200" dirty="0">
                <a:solidFill>
                  <a:srgbClr val="FFC000"/>
                </a:solidFill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pathways</a:t>
            </a:r>
          </a:p>
          <a:p>
            <a:pPr marL="571472" indent="-457178" algn="l">
              <a:spcBef>
                <a:spcPts val="0"/>
              </a:spcBef>
              <a:spcAft>
                <a:spcPts val="1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320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Pathways are created and activated through </a:t>
            </a:r>
            <a:r>
              <a:rPr lang="en-US" sz="3200" dirty="0">
                <a:solidFill>
                  <a:srgbClr val="FFC000"/>
                </a:solidFill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attention</a:t>
            </a:r>
          </a:p>
          <a:p>
            <a:pPr marL="571472" indent="-457178" algn="l">
              <a:spcBef>
                <a:spcPts val="0"/>
              </a:spcBef>
              <a:spcAft>
                <a:spcPts val="1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320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Attention is </a:t>
            </a:r>
            <a:r>
              <a:rPr lang="en-US" sz="3200" dirty="0">
                <a:solidFill>
                  <a:srgbClr val="FFC000"/>
                </a:solidFill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intentional</a:t>
            </a:r>
            <a:r>
              <a:rPr lang="en-US" sz="320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 and </a:t>
            </a:r>
            <a:r>
              <a:rPr lang="en-US" sz="3200" dirty="0">
                <a:solidFill>
                  <a:srgbClr val="FFC000"/>
                </a:solidFill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incidental</a:t>
            </a:r>
          </a:p>
          <a:p>
            <a:pPr marL="571472" indent="-457178" algn="l">
              <a:spcBef>
                <a:spcPts val="0"/>
              </a:spcBef>
              <a:spcAft>
                <a:spcPts val="1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320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Experience → Attention → Pathways is a </a:t>
            </a:r>
            <a:r>
              <a:rPr lang="en-US" sz="3200" dirty="0">
                <a:solidFill>
                  <a:srgbClr val="FFC000"/>
                </a:solidFill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feedback </a:t>
            </a:r>
            <a:r>
              <a:rPr lang="en-US" sz="320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loop</a:t>
            </a:r>
          </a:p>
          <a:p>
            <a:pPr marL="571472" indent="-457178" algn="l">
              <a:spcBef>
                <a:spcPts val="0"/>
              </a:spcBef>
              <a:spcAft>
                <a:spcPts val="1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320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Individual </a:t>
            </a:r>
            <a:r>
              <a:rPr lang="en-US" sz="3200" dirty="0">
                <a:solidFill>
                  <a:srgbClr val="FFC000"/>
                </a:solidFill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brains differ </a:t>
            </a:r>
            <a:r>
              <a:rPr lang="en-US" sz="320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based on experience</a:t>
            </a:r>
          </a:p>
          <a:p>
            <a:pPr algn="l" defTabSz="1219140">
              <a:spcBef>
                <a:spcPts val="0"/>
              </a:spcBef>
              <a:buClr>
                <a:schemeClr val="tx1"/>
              </a:buClr>
              <a:defRPr/>
            </a:pPr>
            <a:endParaRPr lang="en-US" sz="3200" dirty="0">
              <a:latin typeface="Helvetica Light" panose="020B0403020202020204" pitchFamily="34" charset="0"/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5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EA2A549-A15E-494D-831A-5C0C118EDC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504"/>
          <a:stretch/>
        </p:blipFill>
        <p:spPr>
          <a:xfrm>
            <a:off x="3251072" y="-1"/>
            <a:ext cx="5682615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45245"/>
            <a:ext cx="12192000" cy="199813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BA1F80E-9331-6D41-BE74-380313E5D61B}"/>
              </a:ext>
            </a:extLst>
          </p:cNvPr>
          <p:cNvSpPr/>
          <p:nvPr/>
        </p:nvSpPr>
        <p:spPr bwMode="auto">
          <a:xfrm>
            <a:off x="0" y="-7714"/>
            <a:ext cx="12192000" cy="160036"/>
          </a:xfrm>
          <a:prstGeom prst="rect">
            <a:avLst/>
          </a:prstGeom>
          <a:solidFill>
            <a:srgbClr val="3366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FCCDF0-64C9-2640-AA97-61DA3F91C1A9}"/>
              </a:ext>
            </a:extLst>
          </p:cNvPr>
          <p:cNvSpPr txBox="1"/>
          <p:nvPr/>
        </p:nvSpPr>
        <p:spPr>
          <a:xfrm>
            <a:off x="0" y="765536"/>
            <a:ext cx="121865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Learning Principles</a:t>
            </a:r>
          </a:p>
          <a:p>
            <a:pPr algn="ctr"/>
            <a:r>
              <a:rPr lang="en-US" sz="4000" dirty="0">
                <a:latin typeface="Helvetica Light" panose="020B0403020202020204" pitchFamily="34" charset="0"/>
              </a:rPr>
              <a:t>and the Brain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7D5047B-7E9C-C048-AECA-638740900F6E}"/>
              </a:ext>
            </a:extLst>
          </p:cNvPr>
          <p:cNvSpPr/>
          <p:nvPr/>
        </p:nvSpPr>
        <p:spPr>
          <a:xfrm>
            <a:off x="0" y="2143378"/>
            <a:ext cx="12184759" cy="471462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5A4A51-0F48-7740-AE89-1C925B75E721}"/>
              </a:ext>
            </a:extLst>
          </p:cNvPr>
          <p:cNvSpPr txBox="1"/>
          <p:nvPr/>
        </p:nvSpPr>
        <p:spPr>
          <a:xfrm>
            <a:off x="680484" y="2339167"/>
            <a:ext cx="494413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C000"/>
                </a:solidFill>
                <a:latin typeface="Helvetica Light" panose="020B0403020202020204" pitchFamily="34" charset="0"/>
              </a:rPr>
              <a:t>Principle</a:t>
            </a:r>
          </a:p>
          <a:p>
            <a:endParaRPr lang="en-US" sz="3200" dirty="0">
              <a:latin typeface="Helvetica Light" panose="020B0403020202020204" pitchFamily="34" charset="0"/>
            </a:endParaRPr>
          </a:p>
          <a:p>
            <a:r>
              <a:rPr lang="en-US" sz="3200" dirty="0">
                <a:latin typeface="Helvetica Light" panose="020B0403020202020204" pitchFamily="34" charset="0"/>
              </a:rPr>
              <a:t>1. Learning through experience</a:t>
            </a:r>
          </a:p>
          <a:p>
            <a:endParaRPr lang="en-US" sz="3200" dirty="0">
              <a:latin typeface="Helvetica Light" panose="020B0403020202020204" pitchFamily="34" charset="0"/>
            </a:endParaRPr>
          </a:p>
          <a:p>
            <a:r>
              <a:rPr lang="en-US" sz="3200" dirty="0">
                <a:latin typeface="Helvetica Light" panose="020B0403020202020204" pitchFamily="34" charset="0"/>
              </a:rPr>
              <a:t>2. Experience creates pathways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65374C-F96E-2742-B9A7-3593653F9DBF}"/>
              </a:ext>
            </a:extLst>
          </p:cNvPr>
          <p:cNvSpPr txBox="1"/>
          <p:nvPr/>
        </p:nvSpPr>
        <p:spPr>
          <a:xfrm>
            <a:off x="6645278" y="2312279"/>
            <a:ext cx="53035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C000"/>
                </a:solidFill>
                <a:latin typeface="Helvetica Light" panose="020B0403020202020204" pitchFamily="34" charset="0"/>
              </a:rPr>
              <a:t>Application</a:t>
            </a:r>
          </a:p>
          <a:p>
            <a:endParaRPr lang="en-US" sz="3200" dirty="0">
              <a:latin typeface="Helvetica Light" panose="020B0403020202020204" pitchFamily="34" charset="0"/>
            </a:endParaRPr>
          </a:p>
          <a:p>
            <a:r>
              <a:rPr lang="en-US" sz="3200" dirty="0">
                <a:latin typeface="Helvetica Light" panose="020B0403020202020204" pitchFamily="34" charset="0"/>
              </a:rPr>
              <a:t>1. Learning through practice at retrieval</a:t>
            </a:r>
          </a:p>
          <a:p>
            <a:endParaRPr lang="en-US" sz="3200" dirty="0">
              <a:latin typeface="Helvetica Light" panose="020B0403020202020204" pitchFamily="34" charset="0"/>
            </a:endParaRPr>
          </a:p>
          <a:p>
            <a:r>
              <a:rPr lang="en-US" sz="3200" dirty="0">
                <a:latin typeface="Helvetica Light" panose="020B0403020202020204" pitchFamily="34" charset="0"/>
              </a:rPr>
              <a:t>2. Learning through varied tasks and purposes</a:t>
            </a:r>
          </a:p>
        </p:txBody>
      </p:sp>
    </p:spTree>
    <p:extLst>
      <p:ext uri="{BB962C8B-B14F-4D97-AF65-F5344CB8AC3E}">
        <p14:creationId xmlns:p14="http://schemas.microsoft.com/office/powerpoint/2010/main" val="182444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EA2A549-A15E-494D-831A-5C0C118EDC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504"/>
          <a:stretch/>
        </p:blipFill>
        <p:spPr>
          <a:xfrm>
            <a:off x="3251072" y="-1"/>
            <a:ext cx="5682615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45245"/>
            <a:ext cx="12192000" cy="199813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BA1F80E-9331-6D41-BE74-380313E5D61B}"/>
              </a:ext>
            </a:extLst>
          </p:cNvPr>
          <p:cNvSpPr/>
          <p:nvPr/>
        </p:nvSpPr>
        <p:spPr bwMode="auto">
          <a:xfrm>
            <a:off x="0" y="-7714"/>
            <a:ext cx="12192000" cy="160036"/>
          </a:xfrm>
          <a:prstGeom prst="rect">
            <a:avLst/>
          </a:prstGeom>
          <a:solidFill>
            <a:srgbClr val="3366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FCCDF0-64C9-2640-AA97-61DA3F91C1A9}"/>
              </a:ext>
            </a:extLst>
          </p:cNvPr>
          <p:cNvSpPr txBox="1"/>
          <p:nvPr/>
        </p:nvSpPr>
        <p:spPr>
          <a:xfrm>
            <a:off x="0" y="765536"/>
            <a:ext cx="121865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Learning Principles</a:t>
            </a:r>
          </a:p>
          <a:p>
            <a:pPr algn="ctr"/>
            <a:r>
              <a:rPr lang="en-US" sz="4000" dirty="0">
                <a:latin typeface="Helvetica Light" panose="020B0403020202020204" pitchFamily="34" charset="0"/>
              </a:rPr>
              <a:t>and the Brain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7D5047B-7E9C-C048-AECA-638740900F6E}"/>
              </a:ext>
            </a:extLst>
          </p:cNvPr>
          <p:cNvSpPr/>
          <p:nvPr/>
        </p:nvSpPr>
        <p:spPr>
          <a:xfrm>
            <a:off x="0" y="2143378"/>
            <a:ext cx="12184759" cy="471462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5A4A51-0F48-7740-AE89-1C925B75E721}"/>
              </a:ext>
            </a:extLst>
          </p:cNvPr>
          <p:cNvSpPr txBox="1"/>
          <p:nvPr/>
        </p:nvSpPr>
        <p:spPr>
          <a:xfrm>
            <a:off x="680484" y="2339167"/>
            <a:ext cx="494413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C000"/>
                </a:solidFill>
                <a:latin typeface="Helvetica Light" panose="020B0403020202020204" pitchFamily="34" charset="0"/>
              </a:rPr>
              <a:t>Principle</a:t>
            </a:r>
          </a:p>
          <a:p>
            <a:endParaRPr lang="en-US" sz="3200" dirty="0">
              <a:latin typeface="Helvetica Light" panose="020B0403020202020204" pitchFamily="34" charset="0"/>
            </a:endParaRPr>
          </a:p>
          <a:p>
            <a:r>
              <a:rPr lang="en-US" sz="3200" dirty="0">
                <a:latin typeface="Helvetica Light" panose="020B0403020202020204" pitchFamily="34" charset="0"/>
              </a:rPr>
              <a:t>3. Pathways are created through attention</a:t>
            </a:r>
          </a:p>
          <a:p>
            <a:endParaRPr lang="en-US" sz="3200" dirty="0">
              <a:latin typeface="Helvetica Light" panose="020B0403020202020204" pitchFamily="34" charset="0"/>
            </a:endParaRPr>
          </a:p>
          <a:p>
            <a:r>
              <a:rPr lang="en-US" sz="3200" dirty="0">
                <a:latin typeface="Helvetica Light" panose="020B0403020202020204" pitchFamily="34" charset="0"/>
              </a:rPr>
              <a:t>4. Attention is intentional and incidental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65374C-F96E-2742-B9A7-3593653F9DBF}"/>
              </a:ext>
            </a:extLst>
          </p:cNvPr>
          <p:cNvSpPr txBox="1"/>
          <p:nvPr/>
        </p:nvSpPr>
        <p:spPr>
          <a:xfrm>
            <a:off x="6645277" y="2312279"/>
            <a:ext cx="530571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C000"/>
                </a:solidFill>
                <a:latin typeface="Helvetica Light" panose="020B0403020202020204" pitchFamily="34" charset="0"/>
              </a:rPr>
              <a:t>Application</a:t>
            </a:r>
          </a:p>
          <a:p>
            <a:endParaRPr lang="en-US" sz="3200" dirty="0">
              <a:latin typeface="Helvetica Light" panose="020B0403020202020204" pitchFamily="34" charset="0"/>
            </a:endParaRPr>
          </a:p>
          <a:p>
            <a:r>
              <a:rPr lang="en-US" sz="3200" dirty="0">
                <a:latin typeface="Helvetica Light" panose="020B0403020202020204" pitchFamily="34" charset="0"/>
              </a:rPr>
              <a:t>3. Learning by focusing on the principle ideas</a:t>
            </a:r>
          </a:p>
          <a:p>
            <a:endParaRPr lang="en-US" sz="3200" dirty="0">
              <a:latin typeface="Helvetica Light" panose="020B0403020202020204" pitchFamily="34" charset="0"/>
            </a:endParaRPr>
          </a:p>
          <a:p>
            <a:r>
              <a:rPr lang="en-US" sz="3200" dirty="0">
                <a:latin typeface="Helvetica Light" panose="020B0403020202020204" pitchFamily="34" charset="0"/>
              </a:rPr>
              <a:t>4. Learning by awareness and control 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Helvetica Light" panose="020B0403020202020204" pitchFamily="34" charset="0"/>
              </a:rPr>
              <a:t>(metacognition)</a:t>
            </a:r>
          </a:p>
        </p:txBody>
      </p:sp>
    </p:spTree>
    <p:extLst>
      <p:ext uri="{BB962C8B-B14F-4D97-AF65-F5344CB8AC3E}">
        <p14:creationId xmlns:p14="http://schemas.microsoft.com/office/powerpoint/2010/main" val="69015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33DCE-2B3A-E845-B76E-F20BBD03B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Helvetica Light" panose="020B0403020202020204" pitchFamily="34" charset="0"/>
              </a:rPr>
              <a:t>Peter Doolittle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F7207E-F450-ED41-8826-6DADEEA131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3200" dirty="0">
              <a:latin typeface="Helvetica Light" panose="020B0403020202020204" pitchFamily="34" charset="0"/>
            </a:endParaRPr>
          </a:p>
          <a:p>
            <a:pPr lvl="1"/>
            <a:r>
              <a:rPr lang="en-US" sz="3200" dirty="0">
                <a:latin typeface="Helvetica Light" panose="020B0403020202020204" pitchFamily="34" charset="0"/>
              </a:rPr>
              <a:t>Educational Psychologist, Virginia Tech</a:t>
            </a:r>
          </a:p>
          <a:p>
            <a:pPr marL="457200" lvl="1" indent="0">
              <a:buNone/>
            </a:pPr>
            <a:endParaRPr lang="en-US" sz="3200" dirty="0">
              <a:latin typeface="Helvetica Light" panose="020B0403020202020204" pitchFamily="34" charset="0"/>
            </a:endParaRPr>
          </a:p>
          <a:p>
            <a:pPr lvl="1"/>
            <a:r>
              <a:rPr lang="en-US" sz="3200" dirty="0">
                <a:latin typeface="Helvetica Light" panose="020B0403020202020204" pitchFamily="34" charset="0"/>
              </a:rPr>
              <a:t>Teaching, Learning, and Technology</a:t>
            </a:r>
          </a:p>
          <a:p>
            <a:pPr marL="457200" lvl="1" indent="0">
              <a:buNone/>
            </a:pPr>
            <a:endParaRPr lang="en-US" sz="3200" dirty="0">
              <a:latin typeface="Helvetica Light" panose="020B0403020202020204" pitchFamily="34" charset="0"/>
            </a:endParaRPr>
          </a:p>
          <a:p>
            <a:pPr lvl="1"/>
            <a:r>
              <a:rPr lang="en-US" sz="3200" dirty="0">
                <a:latin typeface="Helvetica Light" panose="020B0403020202020204" pitchFamily="34" charset="0"/>
              </a:rPr>
              <a:t>Middle and High School CS and Math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FDDC31-FBF4-714A-B535-911F5142C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>
            <a:off x="9755322" y="2533500"/>
            <a:ext cx="2436678" cy="1877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4F21AC-791E-5B4C-BD45-DD334E66F8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9757805" y="5029200"/>
            <a:ext cx="2434195" cy="1828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9A5F37-67A6-8940-BC9A-20FEA5C840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9755322" y="152322"/>
            <a:ext cx="2434196" cy="1828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D56C449-88C5-7246-B164-2FFE333AE1D1}"/>
              </a:ext>
            </a:extLst>
          </p:cNvPr>
          <p:cNvSpPr/>
          <p:nvPr/>
        </p:nvSpPr>
        <p:spPr bwMode="auto">
          <a:xfrm>
            <a:off x="0" y="-7714"/>
            <a:ext cx="12192000" cy="160036"/>
          </a:xfrm>
          <a:prstGeom prst="rect">
            <a:avLst/>
          </a:prstGeom>
          <a:solidFill>
            <a:srgbClr val="3366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8906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EA2A549-A15E-494D-831A-5C0C118EDC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504"/>
          <a:stretch/>
        </p:blipFill>
        <p:spPr>
          <a:xfrm>
            <a:off x="3251072" y="-1"/>
            <a:ext cx="5682615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45245"/>
            <a:ext cx="12192000" cy="199813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BA1F80E-9331-6D41-BE74-380313E5D61B}"/>
              </a:ext>
            </a:extLst>
          </p:cNvPr>
          <p:cNvSpPr/>
          <p:nvPr/>
        </p:nvSpPr>
        <p:spPr bwMode="auto">
          <a:xfrm>
            <a:off x="0" y="-7714"/>
            <a:ext cx="12192000" cy="160036"/>
          </a:xfrm>
          <a:prstGeom prst="rect">
            <a:avLst/>
          </a:prstGeom>
          <a:solidFill>
            <a:srgbClr val="3366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FCCDF0-64C9-2640-AA97-61DA3F91C1A9}"/>
              </a:ext>
            </a:extLst>
          </p:cNvPr>
          <p:cNvSpPr txBox="1"/>
          <p:nvPr/>
        </p:nvSpPr>
        <p:spPr>
          <a:xfrm>
            <a:off x="0" y="765536"/>
            <a:ext cx="121865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Learning Principles</a:t>
            </a:r>
          </a:p>
          <a:p>
            <a:pPr algn="ctr"/>
            <a:r>
              <a:rPr lang="en-US" sz="4000" dirty="0">
                <a:latin typeface="Helvetica Light" panose="020B0403020202020204" pitchFamily="34" charset="0"/>
              </a:rPr>
              <a:t>and the Brain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7D5047B-7E9C-C048-AECA-638740900F6E}"/>
              </a:ext>
            </a:extLst>
          </p:cNvPr>
          <p:cNvSpPr/>
          <p:nvPr/>
        </p:nvSpPr>
        <p:spPr>
          <a:xfrm>
            <a:off x="0" y="2143378"/>
            <a:ext cx="12184759" cy="471462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5A4A51-0F48-7740-AE89-1C925B75E721}"/>
              </a:ext>
            </a:extLst>
          </p:cNvPr>
          <p:cNvSpPr txBox="1"/>
          <p:nvPr/>
        </p:nvSpPr>
        <p:spPr>
          <a:xfrm>
            <a:off x="680484" y="2339167"/>
            <a:ext cx="494413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C000"/>
                </a:solidFill>
                <a:latin typeface="Helvetica Light" panose="020B0403020202020204" pitchFamily="34" charset="0"/>
              </a:rPr>
              <a:t>Principle</a:t>
            </a:r>
          </a:p>
          <a:p>
            <a:endParaRPr lang="en-US" sz="3200" dirty="0">
              <a:latin typeface="Helvetica Light" panose="020B0403020202020204" pitchFamily="34" charset="0"/>
            </a:endParaRPr>
          </a:p>
          <a:p>
            <a:r>
              <a:rPr lang="en-US" sz="3200" dirty="0">
                <a:latin typeface="Helvetica Light" panose="020B0403020202020204" pitchFamily="34" charset="0"/>
              </a:rPr>
              <a:t>5. Experience-attention-pathways feedback loop</a:t>
            </a:r>
          </a:p>
          <a:p>
            <a:endParaRPr lang="en-US" sz="3200" dirty="0">
              <a:latin typeface="Helvetica Light" panose="020B0403020202020204" pitchFamily="34" charset="0"/>
            </a:endParaRPr>
          </a:p>
          <a:p>
            <a:r>
              <a:rPr lang="en-US" sz="3200" dirty="0">
                <a:latin typeface="Helvetica Light" panose="020B0403020202020204" pitchFamily="34" charset="0"/>
              </a:rPr>
              <a:t>6. Individual brains differ based on experience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65374C-F96E-2742-B9A7-3593653F9DBF}"/>
              </a:ext>
            </a:extLst>
          </p:cNvPr>
          <p:cNvSpPr txBox="1"/>
          <p:nvPr/>
        </p:nvSpPr>
        <p:spPr>
          <a:xfrm>
            <a:off x="6645278" y="2312279"/>
            <a:ext cx="530352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C000"/>
                </a:solidFill>
                <a:latin typeface="Helvetica Light" panose="020B0403020202020204" pitchFamily="34" charset="0"/>
              </a:rPr>
              <a:t>Application</a:t>
            </a:r>
          </a:p>
          <a:p>
            <a:endParaRPr lang="en-US" sz="3200" dirty="0">
              <a:latin typeface="Helvetica Light" panose="020B0403020202020204" pitchFamily="34" charset="0"/>
            </a:endParaRPr>
          </a:p>
          <a:p>
            <a:r>
              <a:rPr lang="en-US" sz="3200" dirty="0">
                <a:latin typeface="Helvetica Light" panose="020B0403020202020204" pitchFamily="34" charset="0"/>
              </a:rPr>
              <a:t>5. Learning in response to developmental feedback</a:t>
            </a:r>
          </a:p>
          <a:p>
            <a:endParaRPr lang="en-US" sz="3200" dirty="0">
              <a:latin typeface="Helvetica Light" panose="020B0403020202020204" pitchFamily="34" charset="0"/>
            </a:endParaRPr>
          </a:p>
          <a:p>
            <a:r>
              <a:rPr lang="en-US" sz="3200" dirty="0">
                <a:latin typeface="Helvetica Light" panose="020B0403020202020204" pitchFamily="34" charset="0"/>
              </a:rPr>
              <a:t>6. Learning embedded in prior knowledge and experience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13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EA2A549-A15E-494D-831A-5C0C118EDC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504"/>
          <a:stretch/>
        </p:blipFill>
        <p:spPr>
          <a:xfrm>
            <a:off x="3251072" y="-1"/>
            <a:ext cx="5682615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45245"/>
            <a:ext cx="12192000" cy="199813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BA1F80E-9331-6D41-BE74-380313E5D61B}"/>
              </a:ext>
            </a:extLst>
          </p:cNvPr>
          <p:cNvSpPr/>
          <p:nvPr/>
        </p:nvSpPr>
        <p:spPr bwMode="auto">
          <a:xfrm>
            <a:off x="0" y="-7714"/>
            <a:ext cx="12192000" cy="160036"/>
          </a:xfrm>
          <a:prstGeom prst="rect">
            <a:avLst/>
          </a:prstGeom>
          <a:solidFill>
            <a:srgbClr val="3366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FCCDF0-64C9-2640-AA97-61DA3F91C1A9}"/>
              </a:ext>
            </a:extLst>
          </p:cNvPr>
          <p:cNvSpPr txBox="1"/>
          <p:nvPr/>
        </p:nvSpPr>
        <p:spPr>
          <a:xfrm>
            <a:off x="0" y="765536"/>
            <a:ext cx="121865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Learning Principles</a:t>
            </a:r>
          </a:p>
          <a:p>
            <a:pPr algn="ctr"/>
            <a:r>
              <a:rPr lang="en-US" sz="4000" dirty="0">
                <a:latin typeface="Helvetica Light" panose="020B0403020202020204" pitchFamily="34" charset="0"/>
              </a:rPr>
              <a:t>and the Brain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7D5047B-7E9C-C048-AECA-638740900F6E}"/>
              </a:ext>
            </a:extLst>
          </p:cNvPr>
          <p:cNvSpPr/>
          <p:nvPr/>
        </p:nvSpPr>
        <p:spPr>
          <a:xfrm>
            <a:off x="0" y="2143378"/>
            <a:ext cx="12184759" cy="471462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6E08223-A6AC-3147-8010-3E87EADAB7ED}"/>
              </a:ext>
            </a:extLst>
          </p:cNvPr>
          <p:cNvSpPr txBox="1">
            <a:spLocks/>
          </p:cNvSpPr>
          <p:nvPr/>
        </p:nvSpPr>
        <p:spPr>
          <a:xfrm>
            <a:off x="711200" y="2401170"/>
            <a:ext cx="11261060" cy="4038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472" indent="-457178" algn="l">
              <a:spcBef>
                <a:spcPts val="0"/>
              </a:spcBef>
              <a:spcAft>
                <a:spcPts val="1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320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Learning through </a:t>
            </a:r>
            <a:r>
              <a:rPr lang="en-US" sz="3200" dirty="0">
                <a:solidFill>
                  <a:srgbClr val="FFC000"/>
                </a:solidFill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practice at retrieval</a:t>
            </a:r>
          </a:p>
          <a:p>
            <a:pPr marL="571472" indent="-457178" algn="l">
              <a:spcBef>
                <a:spcPts val="0"/>
              </a:spcBef>
              <a:spcAft>
                <a:spcPts val="1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320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Learning through </a:t>
            </a:r>
            <a:r>
              <a:rPr lang="en-US" sz="3200" dirty="0">
                <a:solidFill>
                  <a:srgbClr val="FFC000"/>
                </a:solidFill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varied tasks</a:t>
            </a:r>
            <a:r>
              <a:rPr lang="en-US" sz="3200" dirty="0">
                <a:solidFill>
                  <a:schemeClr val="tx2"/>
                </a:solidFill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 and </a:t>
            </a:r>
            <a:r>
              <a:rPr lang="en-US" sz="3200" dirty="0">
                <a:solidFill>
                  <a:srgbClr val="FFC000"/>
                </a:solidFill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purposes</a:t>
            </a:r>
          </a:p>
          <a:p>
            <a:pPr marL="571472" indent="-457178" algn="l">
              <a:spcBef>
                <a:spcPts val="0"/>
              </a:spcBef>
              <a:spcAft>
                <a:spcPts val="1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320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Learning by focusing on the </a:t>
            </a:r>
            <a:r>
              <a:rPr lang="en-US" sz="3200" dirty="0">
                <a:solidFill>
                  <a:srgbClr val="FFC000"/>
                </a:solidFill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principle</a:t>
            </a:r>
            <a:r>
              <a:rPr lang="en-US" sz="320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 ideas</a:t>
            </a:r>
          </a:p>
          <a:p>
            <a:pPr marL="571472" indent="-457178" algn="l">
              <a:spcBef>
                <a:spcPts val="0"/>
              </a:spcBef>
              <a:spcAft>
                <a:spcPts val="1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320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Learning </a:t>
            </a:r>
            <a:r>
              <a:rPr lang="en-US" sz="3200" dirty="0">
                <a:solidFill>
                  <a:srgbClr val="FFC000"/>
                </a:solidFill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awareness </a:t>
            </a:r>
            <a:r>
              <a:rPr lang="en-US" sz="320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and </a:t>
            </a:r>
            <a:r>
              <a:rPr lang="en-US" sz="3200" dirty="0">
                <a:solidFill>
                  <a:srgbClr val="FFC000"/>
                </a:solidFill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control</a:t>
            </a:r>
            <a:r>
              <a:rPr lang="en-US" sz="320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 (metacognition)</a:t>
            </a:r>
          </a:p>
          <a:p>
            <a:pPr marL="571472" indent="-457178" algn="l">
              <a:spcBef>
                <a:spcPts val="0"/>
              </a:spcBef>
              <a:spcAft>
                <a:spcPts val="1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320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Learning in response to </a:t>
            </a:r>
            <a:r>
              <a:rPr lang="en-US" sz="3200" dirty="0">
                <a:solidFill>
                  <a:srgbClr val="FFC000"/>
                </a:solidFill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developmental feedback</a:t>
            </a:r>
          </a:p>
          <a:p>
            <a:pPr marL="571472" indent="-457178" algn="l">
              <a:spcBef>
                <a:spcPts val="0"/>
              </a:spcBef>
              <a:spcAft>
                <a:spcPts val="1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320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Learning embedded in </a:t>
            </a:r>
            <a:r>
              <a:rPr lang="en-US" sz="3200" dirty="0">
                <a:solidFill>
                  <a:srgbClr val="FFC000"/>
                </a:solidFill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prior knowledge </a:t>
            </a:r>
            <a:r>
              <a:rPr lang="en-US" sz="320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and </a:t>
            </a:r>
            <a:r>
              <a:rPr lang="en-US" sz="3200" dirty="0">
                <a:solidFill>
                  <a:srgbClr val="FFC000"/>
                </a:solidFill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experience</a:t>
            </a:r>
          </a:p>
          <a:p>
            <a:pPr algn="l" defTabSz="1219140">
              <a:spcBef>
                <a:spcPts val="0"/>
              </a:spcBef>
              <a:buClr>
                <a:schemeClr val="tx1"/>
              </a:buClr>
              <a:defRPr/>
            </a:pPr>
            <a:endParaRPr lang="en-US" sz="3200" dirty="0">
              <a:latin typeface="Helvetica Light" panose="020B0403020202020204" pitchFamily="34" charset="0"/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67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744B90-865C-0046-9A4F-D0D8B0507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502111"/>
            <a:ext cx="12216463" cy="916234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73D5670-F7D4-2E4E-B157-16341128E05A}"/>
              </a:ext>
            </a:extLst>
          </p:cNvPr>
          <p:cNvSpPr/>
          <p:nvPr/>
        </p:nvSpPr>
        <p:spPr>
          <a:xfrm>
            <a:off x="0" y="145245"/>
            <a:ext cx="12192000" cy="19981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ACA111-4FAC-074A-9B1C-DFF93782957C}"/>
              </a:ext>
            </a:extLst>
          </p:cNvPr>
          <p:cNvSpPr txBox="1"/>
          <p:nvPr/>
        </p:nvSpPr>
        <p:spPr>
          <a:xfrm>
            <a:off x="-47897" y="765536"/>
            <a:ext cx="12234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Instructional Strategies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DAA884C-E953-014E-99CC-C360AC2A7DBF}"/>
              </a:ext>
            </a:extLst>
          </p:cNvPr>
          <p:cNvSpPr/>
          <p:nvPr/>
        </p:nvSpPr>
        <p:spPr bwMode="auto">
          <a:xfrm>
            <a:off x="0" y="-7714"/>
            <a:ext cx="12192000" cy="160036"/>
          </a:xfrm>
          <a:prstGeom prst="rect">
            <a:avLst/>
          </a:prstGeom>
          <a:solidFill>
            <a:srgbClr val="3366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6139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711200" y="1828799"/>
            <a:ext cx="11475370" cy="4025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 marL="257168" indent="-25716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2"/>
              <a:buChar char="n"/>
              <a:defRPr sz="2325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557199" indent="-21430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defRPr sz="195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2pPr>
            <a:lvl3pPr marL="857228" indent="-171446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2"/>
              <a:buChar char="n"/>
              <a:defRPr sz="18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3pPr>
            <a:lvl4pPr marL="1200120" indent="-171446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sz="15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1543012" indent="-171446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charset="2"/>
              <a:buChar char="§"/>
              <a:defRPr sz="15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5pPr>
            <a:lvl6pPr marL="1885903" indent="-171446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-112" charset="2"/>
              <a:buChar char="§"/>
              <a:defRPr sz="15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228795" indent="-171446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-112" charset="2"/>
              <a:buChar char="§"/>
              <a:defRPr sz="15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2571686" indent="-171446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-112" charset="2"/>
              <a:buChar char="§"/>
              <a:defRPr sz="15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2914577" indent="-171446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-112" charset="2"/>
              <a:buChar char="§"/>
              <a:defRPr sz="15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defTabSz="1219170">
              <a:spcBef>
                <a:spcPts val="0"/>
              </a:spcBef>
              <a:buClrTx/>
              <a:buSzTx/>
              <a:buNone/>
              <a:defRPr/>
            </a:pPr>
            <a:r>
              <a:rPr lang="en-US" sz="3200" kern="0" dirty="0">
                <a:solidFill>
                  <a:srgbClr val="FFC000"/>
                </a:solidFill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What is a summary? 	</a:t>
            </a:r>
            <a:r>
              <a:rPr lang="en-US" sz="3200" kern="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long text → short text</a:t>
            </a:r>
          </a:p>
          <a:p>
            <a:pPr marL="0" indent="0" defTabSz="1219170">
              <a:spcBef>
                <a:spcPts val="0"/>
              </a:spcBef>
              <a:buClrTx/>
              <a:buSzTx/>
              <a:buNone/>
              <a:defRPr/>
            </a:pPr>
            <a:r>
              <a:rPr lang="en-US" sz="3200" kern="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				main ideas, essence, gist</a:t>
            </a:r>
          </a:p>
          <a:p>
            <a:pPr marL="0" indent="0" defTabSz="121914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endParaRPr lang="en-US" sz="3200" kern="0" dirty="0">
              <a:latin typeface="Helvetica Light" panose="020B0403020202020204" pitchFamily="34" charset="0"/>
              <a:ea typeface="Helvetica Light" charset="0"/>
              <a:cs typeface="Helvetica Light" charset="0"/>
            </a:endParaRPr>
          </a:p>
          <a:p>
            <a:pPr marL="0" indent="0" defTabSz="121914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US" sz="3200" kern="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				1. identify important ideas</a:t>
            </a:r>
          </a:p>
          <a:p>
            <a:pPr marL="0" indent="0" defTabSz="121914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US" sz="3200" kern="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				2. discard unimportant ideas</a:t>
            </a:r>
          </a:p>
          <a:p>
            <a:pPr marL="0" indent="0" defTabSz="121914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US" sz="3200" kern="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				3. integrate main ideas</a:t>
            </a:r>
          </a:p>
          <a:p>
            <a:pPr marL="0" indent="0" defTabSz="121914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US" sz="3200" kern="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				4. construct summary sentence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34217A-B5BE-E645-AEA3-78B35CA18AF2}"/>
              </a:ext>
            </a:extLst>
          </p:cNvPr>
          <p:cNvSpPr txBox="1"/>
          <p:nvPr/>
        </p:nvSpPr>
        <p:spPr>
          <a:xfrm>
            <a:off x="-47897" y="765536"/>
            <a:ext cx="12234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Summarizing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1E07A2-CAE0-3C46-B314-03C37A8162AC}"/>
              </a:ext>
            </a:extLst>
          </p:cNvPr>
          <p:cNvSpPr txBox="1"/>
          <p:nvPr/>
        </p:nvSpPr>
        <p:spPr>
          <a:xfrm>
            <a:off x="0" y="5989320"/>
            <a:ext cx="121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(Bean &amp; </a:t>
            </a:r>
            <a:r>
              <a:rPr lang="en-US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Steenwyk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, 1984; Britt &amp; Sommer, 2004; Jitendra et al., 2000; Westby et al., 2010)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3F83E1-EF0C-9846-A55B-8E70B66E57DA}"/>
              </a:ext>
            </a:extLst>
          </p:cNvPr>
          <p:cNvSpPr/>
          <p:nvPr/>
        </p:nvSpPr>
        <p:spPr bwMode="auto">
          <a:xfrm>
            <a:off x="0" y="-7714"/>
            <a:ext cx="12192000" cy="160036"/>
          </a:xfrm>
          <a:prstGeom prst="rect">
            <a:avLst/>
          </a:prstGeom>
          <a:solidFill>
            <a:srgbClr val="3366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5923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711200" y="1828799"/>
            <a:ext cx="10871200" cy="4025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 marL="257168" indent="-25716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2"/>
              <a:buChar char="n"/>
              <a:defRPr sz="2325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557199" indent="-21430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defRPr sz="195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2pPr>
            <a:lvl3pPr marL="857228" indent="-171446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2"/>
              <a:buChar char="n"/>
              <a:defRPr sz="18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3pPr>
            <a:lvl4pPr marL="1200120" indent="-171446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sz="15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1543012" indent="-171446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charset="2"/>
              <a:buChar char="§"/>
              <a:defRPr sz="15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5pPr>
            <a:lvl6pPr marL="1885903" indent="-171446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-112" charset="2"/>
              <a:buChar char="§"/>
              <a:defRPr sz="15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228795" indent="-171446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-112" charset="2"/>
              <a:buChar char="§"/>
              <a:defRPr sz="15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2571686" indent="-171446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-112" charset="2"/>
              <a:buChar char="§"/>
              <a:defRPr sz="15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2914577" indent="-171446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-112" charset="2"/>
              <a:buChar char="§"/>
              <a:defRPr sz="15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defTabSz="1219170">
              <a:spcBef>
                <a:spcPts val="0"/>
              </a:spcBef>
              <a:buClrTx/>
              <a:buSzTx/>
              <a:buNone/>
              <a:defRPr/>
            </a:pPr>
            <a:r>
              <a:rPr lang="en-US" sz="3200" kern="0" dirty="0">
                <a:solidFill>
                  <a:srgbClr val="FFC000"/>
                </a:solidFill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Summarizing is learned: 	</a:t>
            </a:r>
            <a:r>
              <a:rPr lang="en-US" sz="3200" kern="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↑ time</a:t>
            </a:r>
          </a:p>
          <a:p>
            <a:pPr marL="0" indent="0" defTabSz="1219170">
              <a:spcBef>
                <a:spcPts val="0"/>
              </a:spcBef>
              <a:buClrTx/>
              <a:buSzTx/>
              <a:buNone/>
              <a:defRPr/>
            </a:pPr>
            <a:r>
              <a:rPr lang="en-US" sz="3200" kern="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				↑ practice </a:t>
            </a:r>
          </a:p>
          <a:p>
            <a:pPr marL="0" indent="0" defTabSz="1219170">
              <a:spcBef>
                <a:spcPts val="0"/>
              </a:spcBef>
              <a:buClrTx/>
              <a:buSzTx/>
              <a:buNone/>
              <a:defRPr/>
            </a:pPr>
            <a:r>
              <a:rPr lang="en-US" sz="3200" kern="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				↑ processing</a:t>
            </a:r>
          </a:p>
          <a:p>
            <a:pPr marL="0" indent="0" defTabSz="121914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endParaRPr lang="en-US" sz="3200" kern="0" dirty="0">
              <a:latin typeface="Helvetica Light" panose="020B0403020202020204" pitchFamily="34" charset="0"/>
              <a:ea typeface="Helvetica Light" charset="0"/>
              <a:cs typeface="Helvetica Light" charset="0"/>
            </a:endParaRPr>
          </a:p>
          <a:p>
            <a:pPr marL="0" indent="0" defTabSz="1219170">
              <a:spcBef>
                <a:spcPts val="0"/>
              </a:spcBef>
              <a:buClrTx/>
              <a:buSzTx/>
              <a:buNone/>
              <a:defRPr/>
            </a:pPr>
            <a:r>
              <a:rPr lang="en-US" sz="3200" kern="0" dirty="0">
                <a:solidFill>
                  <a:srgbClr val="FFC000"/>
                </a:solidFill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Impact of summarizing:</a:t>
            </a:r>
            <a:r>
              <a:rPr lang="en-US" sz="3200" kern="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 	↑ comprehension</a:t>
            </a:r>
          </a:p>
          <a:p>
            <a:pPr marL="0" indent="0" defTabSz="1219170">
              <a:spcBef>
                <a:spcPts val="0"/>
              </a:spcBef>
              <a:buClrTx/>
              <a:buSzTx/>
              <a:buNone/>
              <a:defRPr/>
            </a:pPr>
            <a:r>
              <a:rPr lang="en-US" sz="3200" kern="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				↑ retention</a:t>
            </a:r>
          </a:p>
          <a:p>
            <a:pPr marL="0" indent="0" defTabSz="1219170">
              <a:spcBef>
                <a:spcPts val="0"/>
              </a:spcBef>
              <a:buClrTx/>
              <a:buSzTx/>
              <a:buNone/>
              <a:defRPr/>
            </a:pPr>
            <a:r>
              <a:rPr lang="en-US" sz="3200" kern="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				↑ application</a:t>
            </a:r>
          </a:p>
          <a:p>
            <a:pPr marL="0" indent="0" defTabSz="121914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endParaRPr lang="en-US" sz="3200" kern="0" dirty="0">
              <a:latin typeface="Helvetica Light" panose="020B0403020202020204" pitchFamily="34" charset="0"/>
              <a:ea typeface="Helvetica Light" charset="0"/>
              <a:cs typeface="Helvetica Light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34217A-B5BE-E645-AEA3-78B35CA18AF2}"/>
              </a:ext>
            </a:extLst>
          </p:cNvPr>
          <p:cNvSpPr txBox="1"/>
          <p:nvPr/>
        </p:nvSpPr>
        <p:spPr>
          <a:xfrm>
            <a:off x="-47897" y="765536"/>
            <a:ext cx="12234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Summarizing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1E07A2-CAE0-3C46-B314-03C37A8162AC}"/>
              </a:ext>
            </a:extLst>
          </p:cNvPr>
          <p:cNvSpPr txBox="1"/>
          <p:nvPr/>
        </p:nvSpPr>
        <p:spPr>
          <a:xfrm>
            <a:off x="0" y="5989320"/>
            <a:ext cx="121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(Bean &amp; </a:t>
            </a:r>
            <a:r>
              <a:rPr lang="en-US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Steenwyk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, 1984; Britt &amp; Sommer, 2004; Jitendra et al., 2000; Westby et al., 2010)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A961A5-E403-2F41-9460-E376196A9F61}"/>
              </a:ext>
            </a:extLst>
          </p:cNvPr>
          <p:cNvSpPr/>
          <p:nvPr/>
        </p:nvSpPr>
        <p:spPr bwMode="auto">
          <a:xfrm>
            <a:off x="0" y="-7714"/>
            <a:ext cx="12192000" cy="160036"/>
          </a:xfrm>
          <a:prstGeom prst="rect">
            <a:avLst/>
          </a:prstGeom>
          <a:solidFill>
            <a:srgbClr val="3366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5608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34217A-B5BE-E645-AEA3-78B35CA18AF2}"/>
              </a:ext>
            </a:extLst>
          </p:cNvPr>
          <p:cNvSpPr txBox="1"/>
          <p:nvPr/>
        </p:nvSpPr>
        <p:spPr>
          <a:xfrm>
            <a:off x="-47897" y="765536"/>
            <a:ext cx="12234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Summarizing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1E07A2-CAE0-3C46-B314-03C37A8162AC}"/>
              </a:ext>
            </a:extLst>
          </p:cNvPr>
          <p:cNvSpPr txBox="1"/>
          <p:nvPr/>
        </p:nvSpPr>
        <p:spPr>
          <a:xfrm>
            <a:off x="0" y="5989320"/>
            <a:ext cx="121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(Bean &amp; </a:t>
            </a:r>
            <a:r>
              <a:rPr lang="en-US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Steenwyk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, 1984; Britt &amp; Sommer, 2004; Jitendra et al., 2000; Westby et al., 2010)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2B2C48-4A35-C142-A55F-4DA05C609AA8}"/>
              </a:ext>
            </a:extLst>
          </p:cNvPr>
          <p:cNvSpPr txBox="1"/>
          <p:nvPr/>
        </p:nvSpPr>
        <p:spPr>
          <a:xfrm>
            <a:off x="738632" y="1852422"/>
            <a:ext cx="4864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kern="0" dirty="0">
                <a:solidFill>
                  <a:srgbClr val="FFC000"/>
                </a:solidFill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Summarizing is learned:</a:t>
            </a:r>
            <a:endParaRPr lang="en-US" sz="3200" dirty="0">
              <a:latin typeface="Helvetica Light" panose="020B0403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BF8C8E-1C4C-C74D-9650-40EDFCCF7FF4}"/>
              </a:ext>
            </a:extLst>
          </p:cNvPr>
          <p:cNvSpPr txBox="1"/>
          <p:nvPr/>
        </p:nvSpPr>
        <p:spPr>
          <a:xfrm>
            <a:off x="5621528" y="1844706"/>
            <a:ext cx="263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kern="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↑ time</a:t>
            </a:r>
          </a:p>
          <a:p>
            <a:r>
              <a:rPr lang="en-US" sz="3200" kern="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↑ practice</a:t>
            </a:r>
          </a:p>
          <a:p>
            <a:r>
              <a:rPr lang="en-US" sz="3200" kern="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↑ processing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9D0424-D06F-BD42-8797-98CFED5C118C}"/>
              </a:ext>
            </a:extLst>
          </p:cNvPr>
          <p:cNvSpPr txBox="1"/>
          <p:nvPr/>
        </p:nvSpPr>
        <p:spPr>
          <a:xfrm>
            <a:off x="737616" y="3797046"/>
            <a:ext cx="4864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kern="0" dirty="0">
                <a:solidFill>
                  <a:srgbClr val="FFC000"/>
                </a:solidFill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Impact of summarizing:</a:t>
            </a:r>
            <a:endParaRPr lang="en-US" sz="3200" dirty="0">
              <a:latin typeface="Helvetica Light" panose="020B0403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5723D5-295E-284F-BFA3-103328EA343B}"/>
              </a:ext>
            </a:extLst>
          </p:cNvPr>
          <p:cNvSpPr txBox="1"/>
          <p:nvPr/>
        </p:nvSpPr>
        <p:spPr>
          <a:xfrm>
            <a:off x="5611512" y="3791733"/>
            <a:ext cx="34044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kern="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↑ comprehension</a:t>
            </a:r>
          </a:p>
          <a:p>
            <a:r>
              <a:rPr lang="en-US" sz="3200" kern="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↑ retention</a:t>
            </a:r>
          </a:p>
          <a:p>
            <a:r>
              <a:rPr lang="en-US" sz="3200" kern="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↑ application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14054F-0D52-0843-BE71-66560DAD747E}"/>
              </a:ext>
            </a:extLst>
          </p:cNvPr>
          <p:cNvSpPr txBox="1"/>
          <p:nvPr/>
        </p:nvSpPr>
        <p:spPr>
          <a:xfrm>
            <a:off x="5806439" y="2081260"/>
            <a:ext cx="10515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C000"/>
                </a:solidFill>
              </a:rPr>
              <a:t>→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E0F39D-2757-D747-A071-B64C0CECD75F}"/>
              </a:ext>
            </a:extLst>
          </p:cNvPr>
          <p:cNvSpPr/>
          <p:nvPr/>
        </p:nvSpPr>
        <p:spPr bwMode="auto">
          <a:xfrm>
            <a:off x="0" y="-7714"/>
            <a:ext cx="12192000" cy="160036"/>
          </a:xfrm>
          <a:prstGeom prst="rect">
            <a:avLst/>
          </a:prstGeom>
          <a:solidFill>
            <a:srgbClr val="3366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7817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33333E-6 L -0.26523 -3.33333E-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68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5677 -0.28542 " pathEditMode="relative" ptsTypes="AA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2" presetClass="entr" presetSubtype="8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2" grpId="0"/>
      <p:bldP spid="13" grpId="0"/>
      <p:bldP spid="17" grpId="0"/>
      <p:bldP spid="17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711200" y="1828799"/>
            <a:ext cx="10871200" cy="4025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 marL="257168" indent="-25716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2"/>
              <a:buChar char="n"/>
              <a:defRPr sz="2325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557199" indent="-21430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defRPr sz="195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2pPr>
            <a:lvl3pPr marL="857228" indent="-171446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2"/>
              <a:buChar char="n"/>
              <a:defRPr sz="18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3pPr>
            <a:lvl4pPr marL="1200120" indent="-171446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sz="15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1543012" indent="-171446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charset="2"/>
              <a:buChar char="§"/>
              <a:defRPr sz="15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5pPr>
            <a:lvl6pPr marL="1885903" indent="-171446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-112" charset="2"/>
              <a:buChar char="§"/>
              <a:defRPr sz="15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228795" indent="-171446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-112" charset="2"/>
              <a:buChar char="§"/>
              <a:defRPr sz="15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2571686" indent="-171446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-112" charset="2"/>
              <a:buChar char="§"/>
              <a:defRPr sz="15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2914577" indent="-171446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-112" charset="2"/>
              <a:buChar char="§"/>
              <a:defRPr sz="15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defTabSz="1219170">
              <a:spcBef>
                <a:spcPts val="0"/>
              </a:spcBef>
              <a:buClrTx/>
              <a:buSzTx/>
              <a:buNone/>
              <a:defRPr/>
            </a:pPr>
            <a:r>
              <a:rPr lang="en-US" sz="3200" kern="0" dirty="0">
                <a:solidFill>
                  <a:srgbClr val="FFC000"/>
                </a:solidFill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Grading summarizing:</a:t>
            </a:r>
            <a:r>
              <a:rPr lang="en-US" sz="3200" kern="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 	length</a:t>
            </a:r>
          </a:p>
          <a:p>
            <a:pPr marL="0" indent="0" defTabSz="1219170">
              <a:spcBef>
                <a:spcPts val="0"/>
              </a:spcBef>
              <a:buClrTx/>
              <a:buSzTx/>
              <a:buNone/>
              <a:defRPr/>
            </a:pPr>
            <a:r>
              <a:rPr lang="en-US" sz="3200" kern="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				content</a:t>
            </a:r>
          </a:p>
          <a:p>
            <a:pPr marL="0" indent="0" defTabSz="1219170">
              <a:spcBef>
                <a:spcPts val="0"/>
              </a:spcBef>
              <a:buClrTx/>
              <a:buSzTx/>
              <a:buNone/>
              <a:defRPr/>
            </a:pPr>
            <a:r>
              <a:rPr lang="en-US" sz="3200" kern="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				expression</a:t>
            </a:r>
          </a:p>
          <a:p>
            <a:pPr marL="0" indent="0" defTabSz="1219170">
              <a:spcBef>
                <a:spcPts val="0"/>
              </a:spcBef>
              <a:buClrTx/>
              <a:buSzTx/>
              <a:buNone/>
              <a:defRPr/>
            </a:pPr>
            <a:endParaRPr lang="en-US" sz="3200" kern="0" dirty="0">
              <a:solidFill>
                <a:srgbClr val="FFC000"/>
              </a:solidFill>
              <a:latin typeface="Helvetica Light" panose="020B0403020202020204" pitchFamily="34" charset="0"/>
              <a:ea typeface="Helvetica Light" charset="0"/>
              <a:cs typeface="Helvetica Light" charset="0"/>
            </a:endParaRPr>
          </a:p>
          <a:p>
            <a:pPr marL="0" indent="0" defTabSz="1219170">
              <a:spcBef>
                <a:spcPts val="0"/>
              </a:spcBef>
              <a:buClrTx/>
              <a:buSzTx/>
              <a:buNone/>
              <a:defRPr/>
            </a:pPr>
            <a:r>
              <a:rPr lang="en-US" sz="3200" kern="0" dirty="0">
                <a:solidFill>
                  <a:srgbClr val="FFC000"/>
                </a:solidFill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Improving summarizing: 	</a:t>
            </a:r>
            <a:r>
              <a:rPr lang="en-US" sz="3200" kern="0" dirty="0">
                <a:solidFill>
                  <a:srgbClr val="FEF6F4"/>
                </a:solidFill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feedback</a:t>
            </a:r>
            <a:r>
              <a:rPr lang="en-US" sz="3200" kern="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 on</a:t>
            </a:r>
          </a:p>
          <a:p>
            <a:pPr marL="0" indent="0" defTabSz="1219170">
              <a:spcBef>
                <a:spcPts val="0"/>
              </a:spcBef>
              <a:buClrTx/>
              <a:buSzTx/>
              <a:buNone/>
              <a:defRPr/>
            </a:pPr>
            <a:r>
              <a:rPr lang="en-US" sz="3200" kern="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					length</a:t>
            </a:r>
          </a:p>
          <a:p>
            <a:pPr marL="0" indent="0" defTabSz="1219170">
              <a:spcBef>
                <a:spcPts val="0"/>
              </a:spcBef>
              <a:buClrTx/>
              <a:buSzTx/>
              <a:buNone/>
              <a:defRPr/>
            </a:pPr>
            <a:r>
              <a:rPr lang="en-US" sz="3200" kern="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					content</a:t>
            </a:r>
          </a:p>
          <a:p>
            <a:pPr marL="0" indent="0" defTabSz="1219170">
              <a:spcBef>
                <a:spcPts val="0"/>
              </a:spcBef>
              <a:buClrTx/>
              <a:buSzTx/>
              <a:buNone/>
              <a:defRPr/>
            </a:pPr>
            <a:r>
              <a:rPr lang="en-US" sz="3200" kern="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					expression</a:t>
            </a:r>
          </a:p>
          <a:p>
            <a:pPr marL="0" indent="0" defTabSz="1219170">
              <a:spcBef>
                <a:spcPts val="0"/>
              </a:spcBef>
              <a:buClrTx/>
              <a:buSzTx/>
              <a:buNone/>
              <a:defRPr/>
            </a:pPr>
            <a:endParaRPr lang="en-US" sz="3200" kern="0" dirty="0">
              <a:latin typeface="Helvetica Light" panose="020B0403020202020204" pitchFamily="34" charset="0"/>
              <a:ea typeface="Helvetica Light" charset="0"/>
              <a:cs typeface="Helvetica Light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34217A-B5BE-E645-AEA3-78B35CA18AF2}"/>
              </a:ext>
            </a:extLst>
          </p:cNvPr>
          <p:cNvSpPr txBox="1"/>
          <p:nvPr/>
        </p:nvSpPr>
        <p:spPr>
          <a:xfrm>
            <a:off x="-47897" y="765536"/>
            <a:ext cx="12234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Summarizing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0AE265-F1C7-3147-ABF8-A07402A5497B}"/>
              </a:ext>
            </a:extLst>
          </p:cNvPr>
          <p:cNvSpPr txBox="1"/>
          <p:nvPr/>
        </p:nvSpPr>
        <p:spPr>
          <a:xfrm>
            <a:off x="0" y="5989320"/>
            <a:ext cx="121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(Bean &amp; </a:t>
            </a:r>
            <a:r>
              <a:rPr lang="en-US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Steenwyk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, 1984; Britt &amp; Sommer, 2004; Jitendra et al., 2000; Westby et al., 2010)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588497-48C9-BA49-A8AA-8C485D8865C5}"/>
              </a:ext>
            </a:extLst>
          </p:cNvPr>
          <p:cNvSpPr/>
          <p:nvPr/>
        </p:nvSpPr>
        <p:spPr bwMode="auto">
          <a:xfrm>
            <a:off x="0" y="-7714"/>
            <a:ext cx="12192000" cy="160036"/>
          </a:xfrm>
          <a:prstGeom prst="rect">
            <a:avLst/>
          </a:prstGeom>
          <a:solidFill>
            <a:srgbClr val="3366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5076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1251019" cy="4351338"/>
          </a:xfrm>
        </p:spPr>
        <p:txBody>
          <a:bodyPr>
            <a:noAutofit/>
          </a:bodyPr>
          <a:lstStyle/>
          <a:p>
            <a:pPr marL="571472" indent="-457178">
              <a:spcBef>
                <a:spcPts val="0"/>
              </a:spcBef>
              <a:spcAft>
                <a:spcPts val="1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320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Learning through </a:t>
            </a:r>
            <a:r>
              <a:rPr lang="en-US" sz="3200" dirty="0">
                <a:solidFill>
                  <a:srgbClr val="FFC000"/>
                </a:solidFill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practice at retrieval</a:t>
            </a:r>
          </a:p>
          <a:p>
            <a:pPr marL="571472" indent="-457178">
              <a:spcBef>
                <a:spcPts val="0"/>
              </a:spcBef>
              <a:spcAft>
                <a:spcPts val="1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320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Learning through </a:t>
            </a:r>
            <a:r>
              <a:rPr lang="en-US" sz="3200" dirty="0">
                <a:solidFill>
                  <a:srgbClr val="FFC000"/>
                </a:solidFill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varied tasks</a:t>
            </a:r>
            <a:r>
              <a:rPr lang="en-US" sz="3200" dirty="0">
                <a:solidFill>
                  <a:schemeClr val="tx2"/>
                </a:solidFill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 and </a:t>
            </a:r>
            <a:r>
              <a:rPr lang="en-US" sz="3200" dirty="0">
                <a:solidFill>
                  <a:srgbClr val="FFC000"/>
                </a:solidFill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purposes</a:t>
            </a:r>
          </a:p>
          <a:p>
            <a:pPr marL="571472" indent="-457178">
              <a:spcBef>
                <a:spcPts val="0"/>
              </a:spcBef>
              <a:spcAft>
                <a:spcPts val="1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320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Learning at the </a:t>
            </a:r>
            <a:r>
              <a:rPr lang="en-US" sz="3200" dirty="0">
                <a:solidFill>
                  <a:srgbClr val="FFC000"/>
                </a:solidFill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principle </a:t>
            </a:r>
            <a:r>
              <a:rPr lang="en-US" sz="320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level</a:t>
            </a:r>
          </a:p>
          <a:p>
            <a:pPr marL="571472" indent="-457178">
              <a:spcBef>
                <a:spcPts val="0"/>
              </a:spcBef>
              <a:spcAft>
                <a:spcPts val="1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320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Learning </a:t>
            </a:r>
            <a:r>
              <a:rPr lang="en-US" sz="3200" dirty="0">
                <a:solidFill>
                  <a:srgbClr val="FFC000"/>
                </a:solidFill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awareness </a:t>
            </a:r>
            <a:r>
              <a:rPr lang="en-US" sz="320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and </a:t>
            </a:r>
            <a:r>
              <a:rPr lang="en-US" sz="3200" dirty="0">
                <a:solidFill>
                  <a:srgbClr val="FFC000"/>
                </a:solidFill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control</a:t>
            </a:r>
            <a:r>
              <a:rPr lang="en-US" sz="320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 (metacognition)</a:t>
            </a:r>
          </a:p>
          <a:p>
            <a:pPr marL="571472" indent="-457178">
              <a:spcBef>
                <a:spcPts val="0"/>
              </a:spcBef>
              <a:spcAft>
                <a:spcPts val="1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320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Learning in response to </a:t>
            </a:r>
            <a:r>
              <a:rPr lang="en-US" sz="3200" dirty="0">
                <a:solidFill>
                  <a:srgbClr val="FFC000"/>
                </a:solidFill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developmental feedback</a:t>
            </a:r>
          </a:p>
          <a:p>
            <a:pPr marL="571472" indent="-457178">
              <a:spcBef>
                <a:spcPts val="0"/>
              </a:spcBef>
              <a:spcAft>
                <a:spcPts val="1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320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Learning embedded in </a:t>
            </a:r>
            <a:r>
              <a:rPr lang="en-US" sz="3200" dirty="0">
                <a:solidFill>
                  <a:srgbClr val="FFC000"/>
                </a:solidFill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prior knowledge </a:t>
            </a:r>
            <a:r>
              <a:rPr lang="en-US" sz="320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and </a:t>
            </a:r>
            <a:r>
              <a:rPr lang="en-US" sz="3200" dirty="0">
                <a:solidFill>
                  <a:srgbClr val="FFC000"/>
                </a:solidFill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experience</a:t>
            </a:r>
          </a:p>
          <a:p>
            <a:pPr marL="0" indent="0" defTabSz="1219140">
              <a:spcBef>
                <a:spcPts val="0"/>
              </a:spcBef>
              <a:buClr>
                <a:schemeClr val="tx1"/>
              </a:buClr>
              <a:buNone/>
              <a:defRPr/>
            </a:pPr>
            <a:endParaRPr lang="en-US" sz="3200" dirty="0">
              <a:latin typeface="Helvetica Light" panose="020B0403020202020204" pitchFamily="34" charset="0"/>
              <a:ea typeface="Helvetica Light" charset="0"/>
              <a:cs typeface="Helvetica Light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0CD191-DDC6-3544-B664-2064849B16A2}"/>
              </a:ext>
            </a:extLst>
          </p:cNvPr>
          <p:cNvSpPr txBox="1"/>
          <p:nvPr/>
        </p:nvSpPr>
        <p:spPr>
          <a:xfrm>
            <a:off x="450516" y="1865154"/>
            <a:ext cx="521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9051"/>
                </a:solidFill>
              </a:rPr>
              <a:t>✓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C2023C-78B6-924E-B639-8E296374DEA6}"/>
              </a:ext>
            </a:extLst>
          </p:cNvPr>
          <p:cNvSpPr txBox="1"/>
          <p:nvPr/>
        </p:nvSpPr>
        <p:spPr>
          <a:xfrm>
            <a:off x="450516" y="2474407"/>
            <a:ext cx="521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9051"/>
                </a:solidFill>
              </a:rPr>
              <a:t>✓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7549D4-25AC-8548-ABAB-A9E2E7E99215}"/>
              </a:ext>
            </a:extLst>
          </p:cNvPr>
          <p:cNvSpPr txBox="1"/>
          <p:nvPr/>
        </p:nvSpPr>
        <p:spPr>
          <a:xfrm>
            <a:off x="450516" y="3117420"/>
            <a:ext cx="521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9051"/>
                </a:solidFill>
              </a:rPr>
              <a:t>✓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4C1F32-FAFF-4A45-8E57-8CE40831C33B}"/>
              </a:ext>
            </a:extLst>
          </p:cNvPr>
          <p:cNvSpPr txBox="1"/>
          <p:nvPr/>
        </p:nvSpPr>
        <p:spPr>
          <a:xfrm>
            <a:off x="450516" y="3776122"/>
            <a:ext cx="521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9051"/>
                </a:solidFill>
              </a:rPr>
              <a:t>✓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A649F8-8440-F543-B034-23B4472913C1}"/>
              </a:ext>
            </a:extLst>
          </p:cNvPr>
          <p:cNvSpPr txBox="1"/>
          <p:nvPr/>
        </p:nvSpPr>
        <p:spPr>
          <a:xfrm>
            <a:off x="450516" y="4410760"/>
            <a:ext cx="521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9051"/>
                </a:solidFill>
              </a:rPr>
              <a:t>✓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AE6D13-FB43-9C4F-966E-5BD219416FE1}"/>
              </a:ext>
            </a:extLst>
          </p:cNvPr>
          <p:cNvSpPr txBox="1"/>
          <p:nvPr/>
        </p:nvSpPr>
        <p:spPr>
          <a:xfrm>
            <a:off x="450516" y="5079905"/>
            <a:ext cx="521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9051"/>
                </a:solidFill>
              </a:rPr>
              <a:t>✓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32E2EC-06DF-5942-AEC2-B5EC1BA8A81B}"/>
              </a:ext>
            </a:extLst>
          </p:cNvPr>
          <p:cNvSpPr txBox="1"/>
          <p:nvPr/>
        </p:nvSpPr>
        <p:spPr>
          <a:xfrm>
            <a:off x="-47897" y="765536"/>
            <a:ext cx="12234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Summarizing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4372951-0B72-DB49-9D8E-B1A23F64420C}"/>
              </a:ext>
            </a:extLst>
          </p:cNvPr>
          <p:cNvSpPr/>
          <p:nvPr/>
        </p:nvSpPr>
        <p:spPr bwMode="auto">
          <a:xfrm>
            <a:off x="0" y="-7714"/>
            <a:ext cx="12192000" cy="160036"/>
          </a:xfrm>
          <a:prstGeom prst="rect">
            <a:avLst/>
          </a:prstGeom>
          <a:solidFill>
            <a:srgbClr val="3366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0377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1F0A85F-033F-A945-A2B5-B8413A10B2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22" b="19636"/>
          <a:stretch/>
        </p:blipFill>
        <p:spPr>
          <a:xfrm>
            <a:off x="3245641" y="-7714"/>
            <a:ext cx="5690017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45245"/>
            <a:ext cx="12192000" cy="199813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BA1F80E-9331-6D41-BE74-380313E5D61B}"/>
              </a:ext>
            </a:extLst>
          </p:cNvPr>
          <p:cNvSpPr/>
          <p:nvPr/>
        </p:nvSpPr>
        <p:spPr bwMode="auto">
          <a:xfrm>
            <a:off x="0" y="-7714"/>
            <a:ext cx="12192000" cy="160036"/>
          </a:xfrm>
          <a:prstGeom prst="rect">
            <a:avLst/>
          </a:prstGeom>
          <a:solidFill>
            <a:srgbClr val="3366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FCCDF0-64C9-2640-AA97-61DA3F91C1A9}"/>
              </a:ext>
            </a:extLst>
          </p:cNvPr>
          <p:cNvSpPr txBox="1"/>
          <p:nvPr/>
        </p:nvSpPr>
        <p:spPr>
          <a:xfrm>
            <a:off x="0" y="765536"/>
            <a:ext cx="12186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53159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9D0CDC-7AB4-B645-9C3A-F332B73D818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-590288"/>
            <a:ext cx="12216757" cy="81485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3387" y="1803400"/>
            <a:ext cx="12195387" cy="199813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1803401"/>
            <a:ext cx="12191999" cy="130794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</a:rPr>
              <a:t>Teaching for Deep and Flexible Learning</a:t>
            </a:r>
            <a:endParaRPr lang="en-US" sz="3200" dirty="0">
              <a:solidFill>
                <a:schemeClr val="tx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elvetica Light" panose="020B0403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20685" y="5099620"/>
            <a:ext cx="7779140" cy="173406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2667" dirty="0">
                <a:latin typeface="Helvetica Light" panose="020B0403020202020204" pitchFamily="34" charset="0"/>
                <a:ea typeface="Helvetica" charset="0"/>
                <a:cs typeface="Helvetica" charset="0"/>
              </a:rPr>
              <a:t>Peter E. Doolittle</a:t>
            </a:r>
          </a:p>
          <a:p>
            <a:pPr algn="r"/>
            <a:r>
              <a:rPr lang="en-US" sz="2667" dirty="0">
                <a:latin typeface="Helvetica Light" panose="020B0403020202020204" pitchFamily="34" charset="0"/>
                <a:ea typeface="Helvetica" charset="0"/>
                <a:cs typeface="Helvetica" charset="0"/>
              </a:rPr>
              <a:t>Director, School of Education</a:t>
            </a:r>
          </a:p>
          <a:p>
            <a:pPr algn="r"/>
            <a:r>
              <a:rPr lang="en-US" sz="2667" dirty="0">
                <a:latin typeface="Helvetica Light" panose="020B0403020202020204" pitchFamily="34" charset="0"/>
                <a:ea typeface="Helvetica" charset="0"/>
                <a:cs typeface="Helvetica" charset="0"/>
              </a:rPr>
              <a:t>Professor, Educational Psychology</a:t>
            </a:r>
          </a:p>
          <a:p>
            <a:pPr algn="r"/>
            <a:r>
              <a:rPr lang="en-US" sz="2667" dirty="0">
                <a:latin typeface="Helvetica Light" panose="020B0403020202020204" pitchFamily="34" charset="0"/>
                <a:ea typeface="Helvetica" charset="0"/>
                <a:cs typeface="Helvetica" charset="0"/>
              </a:rPr>
              <a:t>Virginia Tech • Blacksburg • Virginia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" y="-4129"/>
            <a:ext cx="12191999" cy="707886"/>
          </a:xfrm>
          <a:prstGeom prst="rect">
            <a:avLst/>
          </a:prstGeom>
          <a:solidFill>
            <a:srgbClr val="336633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n w="0"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Fundación </a:t>
            </a:r>
            <a:r>
              <a:rPr lang="en-US" sz="2400" dirty="0" err="1">
                <a:ln w="0"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Educacional</a:t>
            </a:r>
            <a:r>
              <a:rPr lang="en-US" sz="2400" dirty="0">
                <a:ln w="0"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dirty="0" err="1">
                <a:ln w="0"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Seminarium</a:t>
            </a:r>
            <a:r>
              <a:rPr lang="en-US" sz="2400" dirty="0">
                <a:ln w="0"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133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HGPMinchoE" panose="02020900000000000000" pitchFamily="18" charset="-128"/>
                <a:cs typeface="Helvetica" charset="0"/>
              </a:rPr>
              <a:t>                                                                                   </a:t>
            </a:r>
            <a:r>
              <a:rPr lang="en-US" sz="2133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HGPMinchoE" panose="02020900000000000000" pitchFamily="18" charset="-128"/>
                <a:cs typeface="Helvetica" charset="0"/>
              </a:rPr>
              <a:t>peterdoolittle.org</a:t>
            </a:r>
            <a:endParaRPr lang="en-US" sz="2133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a typeface="HGPMinchoE" panose="02020900000000000000" pitchFamily="18" charset="-128"/>
              <a:cs typeface="Helvetica" charset="0"/>
            </a:endParaRPr>
          </a:p>
          <a:p>
            <a:r>
              <a:rPr lang="en-US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HGPMinchoE" panose="02020900000000000000" pitchFamily="18" charset="-128"/>
                <a:cs typeface="Helvetica" charset="0"/>
              </a:rPr>
              <a:t>Neuroscience, Cognition, and Technology Seminar							                                               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3387" y="5413608"/>
            <a:ext cx="6099387" cy="145167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Helvetica Light" panose="020B0403020202020204" pitchFamily="34" charset="0"/>
                <a:ea typeface="Helvetica" charset="0"/>
                <a:cs typeface="Helvetica" charset="0"/>
              </a:rPr>
              <a:t>Twitter: @</a:t>
            </a:r>
            <a:r>
              <a:rPr lang="en-US" sz="2000" dirty="0" err="1">
                <a:latin typeface="Helvetica Light" panose="020B0403020202020204" pitchFamily="34" charset="0"/>
                <a:ea typeface="Helvetica" charset="0"/>
                <a:cs typeface="Helvetica" charset="0"/>
              </a:rPr>
              <a:t>pdoopdoo</a:t>
            </a:r>
            <a:endParaRPr lang="en-US" sz="2000" dirty="0">
              <a:latin typeface="Helvetica Light" panose="020B0403020202020204" pitchFamily="34" charset="0"/>
              <a:ea typeface="Helvetica" charset="0"/>
              <a:cs typeface="Helvetica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latin typeface="Helvetica Light" panose="020B0403020202020204" pitchFamily="34" charset="0"/>
                <a:ea typeface="Helvetica" charset="0"/>
                <a:cs typeface="Helvetica" charset="0"/>
              </a:rPr>
              <a:t>Linked In: peter-</a:t>
            </a:r>
            <a:r>
              <a:rPr lang="en-US" sz="2000" dirty="0" err="1">
                <a:latin typeface="Helvetica Light" panose="020B0403020202020204" pitchFamily="34" charset="0"/>
                <a:ea typeface="Helvetica" charset="0"/>
                <a:cs typeface="Helvetica" charset="0"/>
              </a:rPr>
              <a:t>doolittle</a:t>
            </a:r>
            <a:endParaRPr lang="en-US" sz="2000" dirty="0">
              <a:latin typeface="Helvetica Light" panose="020B0403020202020204" pitchFamily="34" charset="0"/>
              <a:ea typeface="Helvetica" charset="0"/>
              <a:cs typeface="Helvetica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latin typeface="Helvetica Light" panose="020B0403020202020204" pitchFamily="34" charset="0"/>
                <a:ea typeface="Helvetica" charset="0"/>
                <a:cs typeface="Helvetica" charset="0"/>
              </a:rPr>
              <a:t>Web: </a:t>
            </a:r>
            <a:r>
              <a:rPr lang="en-US" sz="2000" dirty="0" err="1">
                <a:latin typeface="Helvetica Light" panose="020B0403020202020204" pitchFamily="34" charset="0"/>
                <a:ea typeface="Helvetica" charset="0"/>
                <a:cs typeface="Helvetica" charset="0"/>
              </a:rPr>
              <a:t>peterdoolittle.org</a:t>
            </a:r>
            <a:r>
              <a:rPr lang="en-US" sz="2000" dirty="0">
                <a:latin typeface="Helvetica Light" panose="020B0403020202020204" pitchFamily="34" charset="0"/>
                <a:ea typeface="Helvetica" charset="0"/>
                <a:cs typeface="Helvetica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58434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3B799-2BA4-7A45-B1B7-634DAF23C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Helvetica Light" panose="020B0403020202020204" pitchFamily="34" charset="0"/>
              </a:rPr>
              <a:t>Agenda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40114E-C6E1-E247-8022-8FE292DE677A}"/>
              </a:ext>
            </a:extLst>
          </p:cNvPr>
          <p:cNvSpPr/>
          <p:nvPr/>
        </p:nvSpPr>
        <p:spPr bwMode="auto">
          <a:xfrm>
            <a:off x="0" y="-7714"/>
            <a:ext cx="12192000" cy="160036"/>
          </a:xfrm>
          <a:prstGeom prst="rect">
            <a:avLst/>
          </a:prstGeom>
          <a:solidFill>
            <a:srgbClr val="3366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AC7ABF-58C9-7648-8904-4918B911F996}"/>
              </a:ext>
            </a:extLst>
          </p:cNvPr>
          <p:cNvSpPr txBox="1"/>
          <p:nvPr/>
        </p:nvSpPr>
        <p:spPr>
          <a:xfrm>
            <a:off x="1011936" y="1919288"/>
            <a:ext cx="3264408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 Light" panose="020B0403020202020204" pitchFamily="34" charset="0"/>
              </a:rPr>
              <a:t>Learning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A8F908-F274-3147-BE1A-17A3EF409AAA}"/>
              </a:ext>
            </a:extLst>
          </p:cNvPr>
          <p:cNvSpPr txBox="1"/>
          <p:nvPr/>
        </p:nvSpPr>
        <p:spPr>
          <a:xfrm>
            <a:off x="4550664" y="1919729"/>
            <a:ext cx="3264408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 Light" panose="020B0403020202020204" pitchFamily="34" charset="0"/>
              </a:rPr>
              <a:t>Principles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2534EF-A80C-C04E-82F8-E7C21C99595B}"/>
              </a:ext>
            </a:extLst>
          </p:cNvPr>
          <p:cNvSpPr txBox="1"/>
          <p:nvPr/>
        </p:nvSpPr>
        <p:spPr>
          <a:xfrm>
            <a:off x="8095488" y="1918115"/>
            <a:ext cx="3264408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 Light" panose="020B0403020202020204" pitchFamily="34" charset="0"/>
              </a:rPr>
              <a:t>Applications</a:t>
            </a:r>
          </a:p>
        </p:txBody>
      </p:sp>
      <p:pic>
        <p:nvPicPr>
          <p:cNvPr id="15" name="Picture 14" descr="A person standing in front of a computer&#10;&#10;Description automatically generated">
            <a:extLst>
              <a:ext uri="{FF2B5EF4-FFF2-40B4-BE49-F238E27FC236}">
                <a16:creationId xmlns:a16="http://schemas.microsoft.com/office/drawing/2014/main" id="{DFFD75E6-D7A8-164E-8897-45C4B567E8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587"/>
          <a:stretch/>
        </p:blipFill>
        <p:spPr>
          <a:xfrm>
            <a:off x="8086344" y="2512034"/>
            <a:ext cx="3267456" cy="4333304"/>
          </a:xfrm>
          <a:prstGeom prst="rect">
            <a:avLst/>
          </a:prstGeom>
        </p:spPr>
      </p:pic>
      <p:pic>
        <p:nvPicPr>
          <p:cNvPr id="17" name="Picture 16" descr="A picture containing dark, building, standing, bench&#10;&#10;Description automatically generated">
            <a:extLst>
              <a:ext uri="{FF2B5EF4-FFF2-40B4-BE49-F238E27FC236}">
                <a16:creationId xmlns:a16="http://schemas.microsoft.com/office/drawing/2014/main" id="{B904DFA7-3777-9A46-88F9-1395DE5896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24"/>
          <a:stretch/>
        </p:blipFill>
        <p:spPr>
          <a:xfrm>
            <a:off x="4553712" y="2512475"/>
            <a:ext cx="3261360" cy="4352544"/>
          </a:xfrm>
          <a:prstGeom prst="rect">
            <a:avLst/>
          </a:prstGeom>
        </p:spPr>
      </p:pic>
      <p:pic>
        <p:nvPicPr>
          <p:cNvPr id="19" name="Picture 18" descr="A person standing in front of a rock next to water&#10;&#10;Description automatically generated">
            <a:extLst>
              <a:ext uri="{FF2B5EF4-FFF2-40B4-BE49-F238E27FC236}">
                <a16:creationId xmlns:a16="http://schemas.microsoft.com/office/drawing/2014/main" id="{A9DAA7B1-BA15-2049-ABED-8580F9B65D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856" r="-8"/>
          <a:stretch/>
        </p:blipFill>
        <p:spPr>
          <a:xfrm>
            <a:off x="1011936" y="2512475"/>
            <a:ext cx="3274104" cy="435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84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1F0A85F-033F-A945-A2B5-B8413A10B2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22" b="19636"/>
          <a:stretch/>
        </p:blipFill>
        <p:spPr>
          <a:xfrm>
            <a:off x="3245641" y="-7714"/>
            <a:ext cx="5690017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45245"/>
            <a:ext cx="12192000" cy="199813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BA1F80E-9331-6D41-BE74-380313E5D61B}"/>
              </a:ext>
            </a:extLst>
          </p:cNvPr>
          <p:cNvSpPr/>
          <p:nvPr/>
        </p:nvSpPr>
        <p:spPr bwMode="auto">
          <a:xfrm>
            <a:off x="0" y="-7714"/>
            <a:ext cx="12192000" cy="160036"/>
          </a:xfrm>
          <a:prstGeom prst="rect">
            <a:avLst/>
          </a:prstGeom>
          <a:solidFill>
            <a:srgbClr val="3366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FCCDF0-64C9-2640-AA97-61DA3F91C1A9}"/>
              </a:ext>
            </a:extLst>
          </p:cNvPr>
          <p:cNvSpPr txBox="1"/>
          <p:nvPr/>
        </p:nvSpPr>
        <p:spPr>
          <a:xfrm>
            <a:off x="0" y="765536"/>
            <a:ext cx="12186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Learning</a:t>
            </a:r>
          </a:p>
        </p:txBody>
      </p:sp>
    </p:spTree>
    <p:extLst>
      <p:ext uri="{BB962C8B-B14F-4D97-AF65-F5344CB8AC3E}">
        <p14:creationId xmlns:p14="http://schemas.microsoft.com/office/powerpoint/2010/main" val="142757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395" y="15522"/>
            <a:ext cx="609360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354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600" dirty="0">
                <a:solidFill>
                  <a:prstClr val="white"/>
                </a:solidFill>
                <a:latin typeface="Helvetica Light" panose="020B0403020202020204" pitchFamily="34" charset="0"/>
                <a:ea typeface="ＭＳ Ｐゴシック" pitchFamily="-111" charset="-128"/>
                <a:cs typeface="ＭＳ Ｐゴシック" pitchFamily="-111" charset="-128"/>
              </a:rPr>
              <a:t>Rest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6098397" y="10511"/>
            <a:ext cx="6093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354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600" dirty="0">
                <a:solidFill>
                  <a:prstClr val="white"/>
                </a:solidFill>
                <a:latin typeface="Helvetica Light" panose="020B0403020202020204" pitchFamily="34" charset="0"/>
                <a:ea typeface="ＭＳ Ｐゴシック" pitchFamily="-111" charset="-128"/>
                <a:cs typeface="ＭＳ Ｐゴシック" pitchFamily="-111" charset="-128"/>
              </a:rPr>
              <a:t>Tired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4798" y="882110"/>
            <a:ext cx="609360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354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600" dirty="0">
                <a:solidFill>
                  <a:prstClr val="white"/>
                </a:solidFill>
                <a:latin typeface="Helvetica Light" panose="020B0403020202020204" pitchFamily="34" charset="0"/>
                <a:ea typeface="ＭＳ Ｐゴシック" pitchFamily="-111" charset="-128"/>
                <a:cs typeface="ＭＳ Ｐゴシック" pitchFamily="-111" charset="-128"/>
              </a:rPr>
              <a:t>Awake</a:t>
            </a:r>
            <a:endParaRPr lang="en-US" sz="3200" dirty="0">
              <a:solidFill>
                <a:prstClr val="white"/>
              </a:solidFill>
              <a:latin typeface="Helvetica Light" panose="020B0403020202020204" pitchFamily="34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098399" y="837722"/>
            <a:ext cx="609839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354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600" dirty="0">
                <a:solidFill>
                  <a:prstClr val="white"/>
                </a:solidFill>
                <a:latin typeface="Helvetica Light" panose="020B0403020202020204" pitchFamily="34" charset="0"/>
                <a:ea typeface="ＭＳ Ｐゴシック" pitchFamily="-111" charset="-128"/>
                <a:cs typeface="ＭＳ Ｐゴシック" pitchFamily="-111" charset="-128"/>
              </a:rPr>
              <a:t>Dream</a:t>
            </a:r>
            <a:endParaRPr lang="en-US" sz="3200" dirty="0">
              <a:solidFill>
                <a:prstClr val="white"/>
              </a:solidFill>
              <a:latin typeface="Helvetica Light" panose="020B0403020202020204" pitchFamily="34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-2" y="1731068"/>
            <a:ext cx="609360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354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600" dirty="0">
                <a:solidFill>
                  <a:prstClr val="white"/>
                </a:solidFill>
                <a:latin typeface="Helvetica Light" panose="020B0403020202020204" pitchFamily="34" charset="0"/>
                <a:ea typeface="ＭＳ Ｐゴシック" pitchFamily="-111" charset="-128"/>
                <a:cs typeface="ＭＳ Ｐゴシック" pitchFamily="-111" charset="-128"/>
              </a:rPr>
              <a:t>Snore</a:t>
            </a:r>
            <a:endParaRPr lang="en-US" sz="3200" dirty="0">
              <a:solidFill>
                <a:prstClr val="white"/>
              </a:solidFill>
              <a:latin typeface="Helvetica Light" panose="020B0403020202020204" pitchFamily="34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6112800" y="1680064"/>
            <a:ext cx="6098399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354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600" dirty="0">
                <a:solidFill>
                  <a:prstClr val="white"/>
                </a:solidFill>
                <a:latin typeface="Helvetica Light" panose="020B0403020202020204" pitchFamily="34" charset="0"/>
                <a:ea typeface="ＭＳ Ｐゴシック" pitchFamily="-111" charset="-128"/>
                <a:cs typeface="ＭＳ Ｐゴシック" pitchFamily="-111" charset="-128"/>
              </a:rPr>
              <a:t>Bed</a:t>
            </a:r>
            <a:endParaRPr lang="en-US" sz="3200" dirty="0">
              <a:solidFill>
                <a:prstClr val="white"/>
              </a:solidFill>
              <a:latin typeface="Helvetica Light" panose="020B0403020202020204" pitchFamily="34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0" y="2589982"/>
            <a:ext cx="6093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354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600" dirty="0">
                <a:solidFill>
                  <a:prstClr val="white"/>
                </a:solidFill>
                <a:latin typeface="Helvetica Light" panose="020B0403020202020204" pitchFamily="34" charset="0"/>
                <a:ea typeface="ＭＳ Ｐゴシック" pitchFamily="-111" charset="-128"/>
                <a:cs typeface="ＭＳ Ｐゴシック" pitchFamily="-111" charset="-128"/>
              </a:rPr>
              <a:t>Eat</a:t>
            </a:r>
            <a:endParaRPr lang="en-US" sz="3200" dirty="0">
              <a:solidFill>
                <a:prstClr val="white"/>
              </a:solidFill>
              <a:latin typeface="Helvetica Light" panose="020B0403020202020204" pitchFamily="34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6105600" y="2569997"/>
            <a:ext cx="6098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354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600" dirty="0">
                <a:solidFill>
                  <a:prstClr val="white"/>
                </a:solidFill>
                <a:latin typeface="Helvetica Light" panose="020B0403020202020204" pitchFamily="34" charset="0"/>
                <a:ea typeface="ＭＳ Ｐゴシック" pitchFamily="-111" charset="-128"/>
                <a:cs typeface="ＭＳ Ｐゴシック" pitchFamily="-111" charset="-128"/>
              </a:rPr>
              <a:t>Pillow</a:t>
            </a:r>
            <a:endParaRPr lang="en-US" sz="3200" dirty="0">
              <a:solidFill>
                <a:prstClr val="white"/>
              </a:solidFill>
              <a:latin typeface="Helvetica Light" panose="020B0403020202020204" pitchFamily="34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0" y="3468636"/>
            <a:ext cx="6093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354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600" dirty="0">
                <a:solidFill>
                  <a:prstClr val="white"/>
                </a:solidFill>
                <a:latin typeface="Helvetica Light" panose="020B0403020202020204" pitchFamily="34" charset="0"/>
                <a:ea typeface="ＭＳ Ｐゴシック" pitchFamily="-111" charset="-128"/>
                <a:cs typeface="ＭＳ Ｐゴシック" pitchFamily="-111" charset="-128"/>
              </a:rPr>
              <a:t>Sound</a:t>
            </a:r>
            <a:endParaRPr lang="en-US" sz="3200" dirty="0">
              <a:solidFill>
                <a:prstClr val="white"/>
              </a:solidFill>
              <a:latin typeface="Helvetica Light" panose="020B0403020202020204" pitchFamily="34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6112800" y="3448762"/>
            <a:ext cx="6098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354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600" dirty="0">
                <a:solidFill>
                  <a:prstClr val="white"/>
                </a:solidFill>
                <a:latin typeface="Helvetica Light" panose="020B0403020202020204" pitchFamily="34" charset="0"/>
                <a:ea typeface="ＭＳ Ｐゴシック" pitchFamily="-111" charset="-128"/>
                <a:cs typeface="ＭＳ Ｐゴシック" pitchFamily="-111" charset="-128"/>
              </a:rPr>
              <a:t>Comfort</a:t>
            </a:r>
            <a:endParaRPr lang="en-US" sz="3200" dirty="0">
              <a:solidFill>
                <a:prstClr val="white"/>
              </a:solidFill>
              <a:latin typeface="Helvetica Light" panose="020B0403020202020204" pitchFamily="34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0" y="4342838"/>
            <a:ext cx="6093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354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600" dirty="0">
                <a:solidFill>
                  <a:prstClr val="white"/>
                </a:solidFill>
                <a:latin typeface="Helvetica Light" panose="020B0403020202020204" pitchFamily="34" charset="0"/>
                <a:ea typeface="ＭＳ Ｐゴシック" pitchFamily="-111" charset="-128"/>
                <a:cs typeface="ＭＳ Ｐゴシック" pitchFamily="-111" charset="-128"/>
              </a:rPr>
              <a:t>Stars</a:t>
            </a:r>
            <a:endParaRPr lang="en-US" sz="3200" dirty="0">
              <a:solidFill>
                <a:prstClr val="white"/>
              </a:solidFill>
              <a:latin typeface="Helvetica Light" panose="020B0403020202020204" pitchFamily="34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6115197" y="4326857"/>
            <a:ext cx="6098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354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600" dirty="0">
                <a:solidFill>
                  <a:prstClr val="white"/>
                </a:solidFill>
                <a:latin typeface="Helvetica Light" panose="020B0403020202020204" pitchFamily="34" charset="0"/>
                <a:ea typeface="ＭＳ Ｐゴシック" pitchFamily="-111" charset="-128"/>
                <a:cs typeface="ＭＳ Ｐゴシック" pitchFamily="-111" charset="-128"/>
              </a:rPr>
              <a:t>Night</a:t>
            </a:r>
            <a:endParaRPr lang="en-US" sz="3200" dirty="0">
              <a:solidFill>
                <a:prstClr val="white"/>
              </a:solidFill>
              <a:latin typeface="Helvetica Light" panose="020B0403020202020204" pitchFamily="34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2395" y="1792361"/>
            <a:ext cx="1218960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354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prstClr val="white"/>
                </a:solidFill>
                <a:latin typeface="Helvetica Light" panose="020B0403020202020204" pitchFamily="34" charset="0"/>
                <a:ea typeface="ＭＳ Ｐゴシック" pitchFamily="-111" charset="-128"/>
                <a:cs typeface="ＭＳ Ｐゴシック" pitchFamily="-111" charset="-128"/>
              </a:rPr>
              <a:t>That’s all!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AAB1F43-C5EE-8E4B-9F0D-AEED72AE3A03}"/>
              </a:ext>
            </a:extLst>
          </p:cNvPr>
          <p:cNvSpPr/>
          <p:nvPr/>
        </p:nvSpPr>
        <p:spPr bwMode="auto">
          <a:xfrm>
            <a:off x="0" y="-7714"/>
            <a:ext cx="12192000" cy="160036"/>
          </a:xfrm>
          <a:prstGeom prst="rect">
            <a:avLst/>
          </a:prstGeom>
          <a:solidFill>
            <a:srgbClr val="3366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8544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50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500"/>
                            </p:stCondLst>
                            <p:childTnLst>
                              <p:par>
                                <p:cTn id="41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500"/>
                            </p:stCondLst>
                            <p:childTnLst>
                              <p:par>
                                <p:cTn id="49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500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3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3500"/>
                            </p:stCondLst>
                            <p:childTnLst>
                              <p:par>
                                <p:cTn id="65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6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6500"/>
                            </p:stCondLst>
                            <p:childTnLst>
                              <p:par>
                                <p:cTn id="73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9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9500"/>
                            </p:stCondLst>
                            <p:childTnLst>
                              <p:par>
                                <p:cTn id="81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2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2500"/>
                            </p:stCondLst>
                            <p:childTnLst>
                              <p:par>
                                <p:cTn id="89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50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5500"/>
                            </p:stCondLst>
                            <p:childTnLst>
                              <p:par>
                                <p:cTn id="97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80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  <p:bldP spid="6" grpId="1" autoUpdateAnimBg="0"/>
      <p:bldP spid="7" grpId="0" autoUpdateAnimBg="0"/>
      <p:bldP spid="7" grpId="1" autoUpdateAnimBg="0"/>
      <p:bldP spid="8" grpId="0" autoUpdateAnimBg="0"/>
      <p:bldP spid="8" grpId="1" autoUpdateAnimBg="0"/>
      <p:bldP spid="9" grpId="0" autoUpdateAnimBg="0"/>
      <p:bldP spid="9" grpId="1" autoUpdateAnimBg="0"/>
      <p:bldP spid="10" grpId="0" autoUpdateAnimBg="0"/>
      <p:bldP spid="10" grpId="1" autoUpdateAnimBg="0"/>
      <p:bldP spid="11" grpId="0" autoUpdateAnimBg="0"/>
      <p:bldP spid="11" grpId="1" autoUpdateAnimBg="0"/>
      <p:bldP spid="12" grpId="0" autoUpdateAnimBg="0"/>
      <p:bldP spid="12" grpId="1" autoUpdateAnimBg="0"/>
      <p:bldP spid="13" grpId="0" autoUpdateAnimBg="0"/>
      <p:bldP spid="13" grpId="1" autoUpdateAnimBg="0"/>
      <p:bldP spid="14" grpId="0" autoUpdateAnimBg="0"/>
      <p:bldP spid="14" grpId="1" autoUpdateAnimBg="0"/>
      <p:bldP spid="15" grpId="0" autoUpdateAnimBg="0"/>
      <p:bldP spid="15" grpId="1" autoUpdateAnimBg="0"/>
      <p:bldP spid="16" grpId="0" autoUpdateAnimBg="0"/>
      <p:bldP spid="16" grpId="1" autoUpdateAnimBg="0"/>
      <p:bldP spid="17" grpId="0" autoUpdateAnimBg="0"/>
      <p:bldP spid="17" grpId="1" autoUpdateAnimBg="0"/>
      <p:bldP spid="18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BF975F8-A968-E949-8F33-A01521ACAF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22" b="19636"/>
          <a:stretch/>
        </p:blipFill>
        <p:spPr>
          <a:xfrm>
            <a:off x="3245641" y="-7714"/>
            <a:ext cx="5690017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-7713"/>
            <a:ext cx="12192000" cy="228171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BA1F80E-9331-6D41-BE74-380313E5D61B}"/>
              </a:ext>
            </a:extLst>
          </p:cNvPr>
          <p:cNvSpPr/>
          <p:nvPr/>
        </p:nvSpPr>
        <p:spPr bwMode="auto">
          <a:xfrm>
            <a:off x="0" y="-7714"/>
            <a:ext cx="12192000" cy="160036"/>
          </a:xfrm>
          <a:prstGeom prst="rect">
            <a:avLst/>
          </a:prstGeom>
          <a:solidFill>
            <a:srgbClr val="3366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" name="Text Box 14">
            <a:extLst>
              <a:ext uri="{FF2B5EF4-FFF2-40B4-BE49-F238E27FC236}">
                <a16:creationId xmlns:a16="http://schemas.microsoft.com/office/drawing/2014/main" id="{5BB67730-911C-2042-B8B7-FFFB11EE85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5" y="2269393"/>
            <a:ext cx="12189602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354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prstClr val="white"/>
                </a:solidFill>
                <a:latin typeface="Helvetica Light" panose="020B0403020202020204" pitchFamily="34" charset="0"/>
                <a:ea typeface="ＭＳ Ｐゴシック" pitchFamily="-111" charset="-128"/>
                <a:cs typeface="ＭＳ Ｐゴシック" pitchFamily="-111" charset="-128"/>
              </a:rPr>
              <a:t>What was the central theme?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4C2E6D-317C-3147-A4EB-7BD26D65D8FE}"/>
              </a:ext>
            </a:extLst>
          </p:cNvPr>
          <p:cNvSpPr txBox="1"/>
          <p:nvPr/>
        </p:nvSpPr>
        <p:spPr>
          <a:xfrm>
            <a:off x="0" y="765536"/>
            <a:ext cx="12186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Learning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F37EFF-177D-9F40-BCDD-51EE8218F7AF}"/>
              </a:ext>
            </a:extLst>
          </p:cNvPr>
          <p:cNvSpPr txBox="1"/>
          <p:nvPr/>
        </p:nvSpPr>
        <p:spPr>
          <a:xfrm>
            <a:off x="0" y="2849525"/>
            <a:ext cx="12186570" cy="470898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6000" dirty="0">
              <a:latin typeface="Helvetica Light" panose="020B0403020202020204" pitchFamily="34" charset="0"/>
            </a:endParaRPr>
          </a:p>
          <a:p>
            <a:pPr algn="ctr"/>
            <a:r>
              <a:rPr lang="en-US" sz="6000" dirty="0">
                <a:latin typeface="Helvetica Light" panose="020B0403020202020204" pitchFamily="34" charset="0"/>
              </a:rPr>
              <a:t>Sleep</a:t>
            </a:r>
          </a:p>
          <a:p>
            <a:pPr algn="ctr"/>
            <a:endParaRPr lang="en-US" sz="6000" dirty="0">
              <a:latin typeface="Helvetica Light" panose="020B0403020202020204" pitchFamily="34" charset="0"/>
            </a:endParaRPr>
          </a:p>
          <a:p>
            <a:pPr algn="ctr"/>
            <a:endParaRPr lang="en-US" sz="6000" dirty="0">
              <a:latin typeface="Helvetica Light" panose="020B0403020202020204" pitchFamily="34" charset="0"/>
            </a:endParaRPr>
          </a:p>
          <a:p>
            <a:pPr algn="ctr"/>
            <a:endParaRPr lang="en-US" sz="6000" dirty="0"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58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DAE124A-F3C9-E441-857A-00FD6A461F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22" b="19636"/>
          <a:stretch/>
        </p:blipFill>
        <p:spPr>
          <a:xfrm>
            <a:off x="3245641" y="-7714"/>
            <a:ext cx="5690017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-7713"/>
            <a:ext cx="12192000" cy="228171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BA1F80E-9331-6D41-BE74-380313E5D61B}"/>
              </a:ext>
            </a:extLst>
          </p:cNvPr>
          <p:cNvSpPr/>
          <p:nvPr/>
        </p:nvSpPr>
        <p:spPr bwMode="auto">
          <a:xfrm>
            <a:off x="0" y="-7714"/>
            <a:ext cx="12192000" cy="160036"/>
          </a:xfrm>
          <a:prstGeom prst="rect">
            <a:avLst/>
          </a:prstGeom>
          <a:solidFill>
            <a:srgbClr val="3366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" name="Text Box 14">
            <a:extLst>
              <a:ext uri="{FF2B5EF4-FFF2-40B4-BE49-F238E27FC236}">
                <a16:creationId xmlns:a16="http://schemas.microsoft.com/office/drawing/2014/main" id="{5BB67730-911C-2042-B8B7-FFFB11EE85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5" y="2270832"/>
            <a:ext cx="12189602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354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prstClr val="white"/>
                </a:solidFill>
                <a:latin typeface="Helvetica Light" panose="020B0403020202020204" pitchFamily="34" charset="0"/>
                <a:ea typeface="ＭＳ Ｐゴシック" pitchFamily="-111" charset="-128"/>
                <a:cs typeface="ＭＳ Ｐゴシック" pitchFamily="-111" charset="-128"/>
              </a:rPr>
              <a:t>How many words do you recall?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41BAA6-F0FE-7A4F-B951-F46FF34AA627}"/>
              </a:ext>
            </a:extLst>
          </p:cNvPr>
          <p:cNvSpPr txBox="1"/>
          <p:nvPr/>
        </p:nvSpPr>
        <p:spPr>
          <a:xfrm>
            <a:off x="0" y="765536"/>
            <a:ext cx="12186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Learning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3AA3DB3-18BC-2C41-96B4-BE4244B0F17C}"/>
              </a:ext>
            </a:extLst>
          </p:cNvPr>
          <p:cNvSpPr/>
          <p:nvPr/>
        </p:nvSpPr>
        <p:spPr>
          <a:xfrm>
            <a:off x="0" y="2855607"/>
            <a:ext cx="12186570" cy="400239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216DD88-FA3D-F04F-917A-DF48FB042A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0386026"/>
              </p:ext>
            </p:extLst>
          </p:nvPr>
        </p:nvGraphicFramePr>
        <p:xfrm>
          <a:off x="3327991" y="2855607"/>
          <a:ext cx="5607667" cy="39632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4862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3276600" y="2408609"/>
            <a:ext cx="167640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354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prstClr val="white"/>
                </a:solidFill>
                <a:latin typeface="Helvetica Light" panose="020B0403020202020204" pitchFamily="34" charset="0"/>
                <a:ea typeface="ＭＳ Ｐゴシック" pitchFamily="-111" charset="-128"/>
                <a:cs typeface="ＭＳ Ｐゴシック" pitchFamily="-111" charset="-128"/>
              </a:rPr>
              <a:t>Rest</a:t>
            </a:r>
          </a:p>
          <a:p>
            <a:pPr defTabSz="914354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prstClr val="white"/>
                </a:solidFill>
                <a:latin typeface="Helvetica Light" panose="020B0403020202020204" pitchFamily="34" charset="0"/>
                <a:ea typeface="ＭＳ Ｐゴシック" pitchFamily="-111" charset="-128"/>
                <a:cs typeface="ＭＳ Ｐゴシック" pitchFamily="-111" charset="-128"/>
              </a:rPr>
              <a:t>Tired</a:t>
            </a:r>
          </a:p>
          <a:p>
            <a:pPr defTabSz="914354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prstClr val="white"/>
                </a:solidFill>
                <a:latin typeface="Helvetica Light" panose="020B0403020202020204" pitchFamily="34" charset="0"/>
                <a:ea typeface="ＭＳ Ｐゴシック" pitchFamily="-111" charset="-128"/>
                <a:cs typeface="ＭＳ Ｐゴシック" pitchFamily="-111" charset="-128"/>
              </a:rPr>
              <a:t>Awake</a:t>
            </a:r>
          </a:p>
          <a:p>
            <a:pPr defTabSz="914354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prstClr val="white"/>
                </a:solidFill>
                <a:latin typeface="Helvetica Light" panose="020B0403020202020204" pitchFamily="34" charset="0"/>
                <a:ea typeface="ＭＳ Ｐゴシック" pitchFamily="-111" charset="-128"/>
                <a:cs typeface="ＭＳ Ｐゴシック" pitchFamily="-111" charset="-128"/>
              </a:rPr>
              <a:t>Dream</a:t>
            </a:r>
          </a:p>
        </p:txBody>
      </p:sp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5257800" y="2408610"/>
            <a:ext cx="167640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354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prstClr val="white"/>
                </a:solidFill>
                <a:latin typeface="Helvetica Light" panose="020B0403020202020204" pitchFamily="34" charset="0"/>
                <a:ea typeface="ＭＳ Ｐゴシック" pitchFamily="-111" charset="-128"/>
                <a:cs typeface="ＭＳ Ｐゴシック" pitchFamily="-111" charset="-128"/>
              </a:rPr>
              <a:t>Snore</a:t>
            </a:r>
          </a:p>
          <a:p>
            <a:pPr algn="ctr" defTabSz="914354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prstClr val="white"/>
                </a:solidFill>
                <a:latin typeface="Helvetica Light" panose="020B0403020202020204" pitchFamily="34" charset="0"/>
                <a:ea typeface="ＭＳ Ｐゴシック" pitchFamily="-111" charset="-128"/>
                <a:cs typeface="ＭＳ Ｐゴシック" pitchFamily="-111" charset="-128"/>
              </a:rPr>
              <a:t>Bed</a:t>
            </a:r>
          </a:p>
          <a:p>
            <a:pPr algn="ctr" defTabSz="914354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prstClr val="white"/>
                </a:solidFill>
                <a:latin typeface="Helvetica Light" panose="020B0403020202020204" pitchFamily="34" charset="0"/>
                <a:ea typeface="ＭＳ Ｐゴシック" pitchFamily="-111" charset="-128"/>
                <a:cs typeface="ＭＳ Ｐゴシック" pitchFamily="-111" charset="-128"/>
              </a:rPr>
              <a:t>Eat</a:t>
            </a:r>
          </a:p>
          <a:p>
            <a:pPr algn="ctr" defTabSz="914354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prstClr val="white"/>
                </a:solidFill>
                <a:latin typeface="Helvetica Light" panose="020B0403020202020204" pitchFamily="34" charset="0"/>
                <a:ea typeface="ＭＳ Ｐゴシック" pitchFamily="-111" charset="-128"/>
                <a:cs typeface="ＭＳ Ｐゴシック" pitchFamily="-111" charset="-128"/>
              </a:rPr>
              <a:t>Pillow</a:t>
            </a:r>
          </a:p>
        </p:txBody>
      </p:sp>
      <p:sp>
        <p:nvSpPr>
          <p:cNvPr id="21" name="Text Box 17"/>
          <p:cNvSpPr txBox="1">
            <a:spLocks noChangeArrowheads="1"/>
          </p:cNvSpPr>
          <p:nvPr/>
        </p:nvSpPr>
        <p:spPr bwMode="auto">
          <a:xfrm>
            <a:off x="7239000" y="2408610"/>
            <a:ext cx="167640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 defTabSz="914354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prstClr val="white"/>
                </a:solidFill>
                <a:latin typeface="Helvetica Light" panose="020B0403020202020204" pitchFamily="34" charset="0"/>
                <a:ea typeface="ＭＳ Ｐゴシック" pitchFamily="-111" charset="-128"/>
                <a:cs typeface="ＭＳ Ｐゴシック" pitchFamily="-111" charset="-128"/>
              </a:rPr>
              <a:t>Sound</a:t>
            </a:r>
          </a:p>
          <a:p>
            <a:pPr algn="r" defTabSz="914354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prstClr val="white"/>
                </a:solidFill>
                <a:latin typeface="Helvetica Light" panose="020B0403020202020204" pitchFamily="34" charset="0"/>
                <a:ea typeface="ＭＳ Ｐゴシック" pitchFamily="-111" charset="-128"/>
                <a:cs typeface="ＭＳ Ｐゴシック" pitchFamily="-111" charset="-128"/>
              </a:rPr>
              <a:t>Comfort</a:t>
            </a:r>
          </a:p>
          <a:p>
            <a:pPr algn="r" defTabSz="914354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prstClr val="white"/>
                </a:solidFill>
                <a:latin typeface="Helvetica Light" panose="020B0403020202020204" pitchFamily="34" charset="0"/>
                <a:ea typeface="ＭＳ Ｐゴシック" pitchFamily="-111" charset="-128"/>
                <a:cs typeface="ＭＳ Ｐゴシック" pitchFamily="-111" charset="-128"/>
              </a:rPr>
              <a:t>Stars</a:t>
            </a:r>
          </a:p>
          <a:p>
            <a:pPr algn="r" defTabSz="914354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prstClr val="white"/>
                </a:solidFill>
                <a:latin typeface="Helvetica Light" panose="020B0403020202020204" pitchFamily="34" charset="0"/>
                <a:ea typeface="ＭＳ Ｐゴシック" pitchFamily="-111" charset="-128"/>
                <a:cs typeface="ＭＳ Ｐゴシック" pitchFamily="-111" charset="-128"/>
              </a:rPr>
              <a:t>Night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D56BCD3-6D9F-834E-B28B-ED112A48B002}"/>
              </a:ext>
            </a:extLst>
          </p:cNvPr>
          <p:cNvSpPr/>
          <p:nvPr/>
        </p:nvSpPr>
        <p:spPr bwMode="auto">
          <a:xfrm>
            <a:off x="0" y="-7714"/>
            <a:ext cx="12192000" cy="160036"/>
          </a:xfrm>
          <a:prstGeom prst="rect">
            <a:avLst/>
          </a:prstGeom>
          <a:solidFill>
            <a:srgbClr val="3366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0600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EA2A549-A15E-494D-831A-5C0C118EDC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504"/>
          <a:stretch/>
        </p:blipFill>
        <p:spPr>
          <a:xfrm>
            <a:off x="3251072" y="-1"/>
            <a:ext cx="5682615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45245"/>
            <a:ext cx="12192000" cy="199813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BA1F80E-9331-6D41-BE74-380313E5D61B}"/>
              </a:ext>
            </a:extLst>
          </p:cNvPr>
          <p:cNvSpPr/>
          <p:nvPr/>
        </p:nvSpPr>
        <p:spPr bwMode="auto">
          <a:xfrm>
            <a:off x="0" y="-7714"/>
            <a:ext cx="12192000" cy="160036"/>
          </a:xfrm>
          <a:prstGeom prst="rect">
            <a:avLst/>
          </a:prstGeom>
          <a:solidFill>
            <a:srgbClr val="3366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FCCDF0-64C9-2640-AA97-61DA3F91C1A9}"/>
              </a:ext>
            </a:extLst>
          </p:cNvPr>
          <p:cNvSpPr txBox="1"/>
          <p:nvPr/>
        </p:nvSpPr>
        <p:spPr>
          <a:xfrm>
            <a:off x="0" y="765536"/>
            <a:ext cx="121865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Learning Principles</a:t>
            </a:r>
          </a:p>
          <a:p>
            <a:pPr algn="ctr"/>
            <a:r>
              <a:rPr lang="en-US" sz="4000" dirty="0">
                <a:latin typeface="Helvetica Light" panose="020B0403020202020204" pitchFamily="34" charset="0"/>
              </a:rPr>
              <a:t>and the Brain</a:t>
            </a:r>
          </a:p>
        </p:txBody>
      </p:sp>
    </p:spTree>
    <p:extLst>
      <p:ext uri="{BB962C8B-B14F-4D97-AF65-F5344CB8AC3E}">
        <p14:creationId xmlns:p14="http://schemas.microsoft.com/office/powerpoint/2010/main" val="404055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4622</TotalTime>
  <Words>813</Words>
  <Application>Microsoft Macintosh PowerPoint</Application>
  <PresentationFormat>Widescreen</PresentationFormat>
  <Paragraphs>233</Paragraphs>
  <Slides>29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HGPMinchoE</vt:lpstr>
      <vt:lpstr>ＭＳ Ｐゴシック</vt:lpstr>
      <vt:lpstr>Arial</vt:lpstr>
      <vt:lpstr>Calibri</vt:lpstr>
      <vt:lpstr>Calibri Light</vt:lpstr>
      <vt:lpstr>Century Gothic</vt:lpstr>
      <vt:lpstr>Helvetica</vt:lpstr>
      <vt:lpstr>Helvetica Light</vt:lpstr>
      <vt:lpstr>Trebuchet MS</vt:lpstr>
      <vt:lpstr>Wingdings</vt:lpstr>
      <vt:lpstr>Office Theme</vt:lpstr>
      <vt:lpstr>Teaching for Deep and Flexible Learning</vt:lpstr>
      <vt:lpstr>Peter Doolittle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Shallow vs Deep Learning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Teaching for Deep and Flexible Learning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Integrating Learning, Memory, &amp; Experience  Fostering Deep and Flexible Learning</dc:title>
  <dc:creator>Peter Doolittle</dc:creator>
  <cp:lastModifiedBy>Peter Doolittle</cp:lastModifiedBy>
  <cp:revision>219</cp:revision>
  <dcterms:created xsi:type="dcterms:W3CDTF">2019-02-13T02:04:05Z</dcterms:created>
  <dcterms:modified xsi:type="dcterms:W3CDTF">2020-07-22T13:13:26Z</dcterms:modified>
</cp:coreProperties>
</file>