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3"/>
  </p:notesMasterIdLst>
  <p:sldIdLst>
    <p:sldId id="258" r:id="rId2"/>
    <p:sldId id="842" r:id="rId3"/>
    <p:sldId id="889" r:id="rId4"/>
    <p:sldId id="888" r:id="rId5"/>
    <p:sldId id="864" r:id="rId6"/>
    <p:sldId id="895" r:id="rId7"/>
    <p:sldId id="877" r:id="rId8"/>
    <p:sldId id="893" r:id="rId9"/>
    <p:sldId id="891" r:id="rId10"/>
    <p:sldId id="896" r:id="rId11"/>
    <p:sldId id="897" r:id="rId12"/>
    <p:sldId id="898" r:id="rId13"/>
    <p:sldId id="899" r:id="rId14"/>
    <p:sldId id="900" r:id="rId15"/>
    <p:sldId id="892" r:id="rId16"/>
    <p:sldId id="901" r:id="rId17"/>
    <p:sldId id="902" r:id="rId18"/>
    <p:sldId id="903" r:id="rId19"/>
    <p:sldId id="904" r:id="rId20"/>
    <p:sldId id="523" r:id="rId21"/>
    <p:sldId id="529" r:id="rId22"/>
    <p:sldId id="908" r:id="rId23"/>
    <p:sldId id="911" r:id="rId24"/>
    <p:sldId id="907" r:id="rId25"/>
    <p:sldId id="914" r:id="rId26"/>
    <p:sldId id="917" r:id="rId27"/>
    <p:sldId id="915" r:id="rId28"/>
    <p:sldId id="918" r:id="rId29"/>
    <p:sldId id="913" r:id="rId30"/>
    <p:sldId id="886" r:id="rId31"/>
    <p:sldId id="905" r:id="rId3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EF6F4"/>
    <a:srgbClr val="3366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134"/>
    <p:restoredTop sz="94679"/>
  </p:normalViewPr>
  <p:slideViewPr>
    <p:cSldViewPr snapToGrid="0" snapToObjects="1">
      <p:cViewPr varScale="1">
        <p:scale>
          <a:sx n="136" d="100"/>
          <a:sy n="136" d="100"/>
        </p:scale>
        <p:origin x="232" y="150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707A253-B9FA-F14B-8A7E-9D4A7F909089}" type="datetimeFigureOut">
              <a:rPr lang="en-US" smtClean="0"/>
              <a:t>8/13/20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A548856-8197-6B41-83B3-163029D997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60451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CC7DBA-AB27-AD4D-84C5-9771C56A1BA9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956759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CC7DBA-AB27-AD4D-84C5-9771C56A1BA9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237298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CC7DBA-AB27-AD4D-84C5-9771C56A1BA9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182376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CC7DBA-AB27-AD4D-84C5-9771C56A1BA9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879130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CC7DBA-AB27-AD4D-84C5-9771C56A1BA9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454968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CC7DBA-AB27-AD4D-84C5-9771C56A1BA9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339598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CC7DBA-AB27-AD4D-84C5-9771C56A1BA9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689346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CC7DBA-AB27-AD4D-84C5-9771C56A1BA9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896151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CC7DBA-AB27-AD4D-84C5-9771C56A1BA9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847750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CC7DBA-AB27-AD4D-84C5-9771C56A1BA9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26045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CC7DBA-AB27-AD4D-84C5-9771C56A1BA9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660778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CC7DBA-AB27-AD4D-84C5-9771C56A1BA9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472633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CC7DBA-AB27-AD4D-84C5-9771C56A1BA9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852343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CC7DBA-AB27-AD4D-84C5-9771C56A1BA9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288816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CC7DBA-AB27-AD4D-84C5-9771C56A1BA9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782720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CC7DBA-AB27-AD4D-84C5-9771C56A1BA9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8918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CC7DBA-AB27-AD4D-84C5-9771C56A1BA9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532857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CC7DBA-AB27-AD4D-84C5-9771C56A1BA9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881432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CC7DBA-AB27-AD4D-84C5-9771C56A1BA9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436506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CC7DBA-AB27-AD4D-84C5-9771C56A1BA9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526706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CC7DBA-AB27-AD4D-84C5-9771C56A1BA9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17617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F09822-8F19-0A4F-9A9E-60CD4742420C}" type="datetimeFigureOut">
              <a:rPr lang="en-US" smtClean="0"/>
              <a:t>8/13/20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DC1D1-36B7-C040-8801-D2E7759660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01445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F09822-8F19-0A4F-9A9E-60CD4742420C}" type="datetimeFigureOut">
              <a:rPr lang="en-US" smtClean="0"/>
              <a:t>8/13/20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DC1D1-36B7-C040-8801-D2E7759660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59213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F09822-8F19-0A4F-9A9E-60CD4742420C}" type="datetimeFigureOut">
              <a:rPr lang="en-US" smtClean="0"/>
              <a:t>8/13/20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DC1D1-36B7-C040-8801-D2E7759660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13097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F09822-8F19-0A4F-9A9E-60CD4742420C}" type="datetimeFigureOut">
              <a:rPr lang="en-US" smtClean="0"/>
              <a:t>8/13/20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DC1D1-36B7-C040-8801-D2E7759660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5467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F09822-8F19-0A4F-9A9E-60CD4742420C}" type="datetimeFigureOut">
              <a:rPr lang="en-US" smtClean="0"/>
              <a:t>8/13/20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DC1D1-36B7-C040-8801-D2E7759660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23452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F09822-8F19-0A4F-9A9E-60CD4742420C}" type="datetimeFigureOut">
              <a:rPr lang="en-US" smtClean="0"/>
              <a:t>8/13/20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DC1D1-36B7-C040-8801-D2E7759660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38157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F09822-8F19-0A4F-9A9E-60CD4742420C}" type="datetimeFigureOut">
              <a:rPr lang="en-US" smtClean="0"/>
              <a:t>8/13/20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DC1D1-36B7-C040-8801-D2E7759660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33642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F09822-8F19-0A4F-9A9E-60CD4742420C}" type="datetimeFigureOut">
              <a:rPr lang="en-US" smtClean="0"/>
              <a:t>8/13/20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DC1D1-36B7-C040-8801-D2E7759660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53146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F09822-8F19-0A4F-9A9E-60CD4742420C}" type="datetimeFigureOut">
              <a:rPr lang="en-US" smtClean="0"/>
              <a:t>8/13/20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DC1D1-36B7-C040-8801-D2E7759660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38774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F09822-8F19-0A4F-9A9E-60CD4742420C}" type="datetimeFigureOut">
              <a:rPr lang="en-US" smtClean="0"/>
              <a:t>8/13/20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DC1D1-36B7-C040-8801-D2E7759660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52224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F09822-8F19-0A4F-9A9E-60CD4742420C}" type="datetimeFigureOut">
              <a:rPr lang="en-US" smtClean="0"/>
              <a:t>8/13/20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DC1D1-36B7-C040-8801-D2E7759660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99851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F09822-8F19-0A4F-9A9E-60CD4742420C}" type="datetimeFigureOut">
              <a:rPr lang="en-US" smtClean="0"/>
              <a:t>8/13/20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2DC1D1-36B7-C040-8801-D2E7759660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306833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A49D0CDC-7AB4-B645-9C3A-F332B73D818E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50000"/>
          </a:blip>
          <a:stretch>
            <a:fillRect/>
          </a:stretch>
        </p:blipFill>
        <p:spPr>
          <a:xfrm>
            <a:off x="0" y="-590288"/>
            <a:ext cx="12216757" cy="8148577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-3387" y="1803400"/>
            <a:ext cx="12195387" cy="1998133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" y="1642417"/>
            <a:ext cx="12191999" cy="1757607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40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Helvetica Light" panose="020B0403020202020204" pitchFamily="34" charset="0"/>
              </a:rPr>
              <a:t>Working Memory and the </a:t>
            </a:r>
            <a:br>
              <a:rPr lang="en-US" sz="40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Helvetica Light" panose="020B0403020202020204" pitchFamily="34" charset="0"/>
              </a:rPr>
            </a:br>
            <a:r>
              <a:rPr lang="en-US" sz="40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Helvetica Light" panose="020B0403020202020204" pitchFamily="34" charset="0"/>
              </a:rPr>
              <a:t>Integration of Technology in Teaching &amp; Learning</a:t>
            </a:r>
            <a:endParaRPr lang="en-US" sz="3200" dirty="0">
              <a:solidFill>
                <a:schemeClr val="tx1">
                  <a:lumMod val="75000"/>
                </a:scheme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Helvetica Light" panose="020B0403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420685" y="5099620"/>
            <a:ext cx="7779140" cy="1734064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r"/>
            <a:r>
              <a:rPr lang="en-US" sz="2667" dirty="0">
                <a:latin typeface="Helvetica Light" panose="020B0403020202020204" pitchFamily="34" charset="0"/>
                <a:ea typeface="Helvetica" charset="0"/>
                <a:cs typeface="Helvetica" charset="0"/>
              </a:rPr>
              <a:t>Peter E. Doolittle</a:t>
            </a:r>
          </a:p>
          <a:p>
            <a:pPr algn="r"/>
            <a:r>
              <a:rPr lang="en-US" sz="2667" dirty="0">
                <a:latin typeface="Helvetica Light" panose="020B0403020202020204" pitchFamily="34" charset="0"/>
                <a:ea typeface="Helvetica" charset="0"/>
                <a:cs typeface="Helvetica" charset="0"/>
              </a:rPr>
              <a:t>Director, School of Education</a:t>
            </a:r>
          </a:p>
          <a:p>
            <a:pPr algn="r"/>
            <a:r>
              <a:rPr lang="en-US" sz="2667" dirty="0">
                <a:latin typeface="Helvetica Light" panose="020B0403020202020204" pitchFamily="34" charset="0"/>
                <a:ea typeface="Helvetica" charset="0"/>
                <a:cs typeface="Helvetica" charset="0"/>
              </a:rPr>
              <a:t>Professor, Educational Psychology</a:t>
            </a:r>
          </a:p>
          <a:p>
            <a:pPr algn="r"/>
            <a:r>
              <a:rPr lang="en-US" sz="2667" dirty="0">
                <a:latin typeface="Helvetica Light" panose="020B0403020202020204" pitchFamily="34" charset="0"/>
                <a:ea typeface="Helvetica" charset="0"/>
                <a:cs typeface="Helvetica" charset="0"/>
              </a:rPr>
              <a:t>Virginia Tech • Blacksburg • Virginia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" y="-4129"/>
            <a:ext cx="12191999" cy="707886"/>
          </a:xfrm>
          <a:prstGeom prst="rect">
            <a:avLst/>
          </a:prstGeom>
          <a:solidFill>
            <a:srgbClr val="336633"/>
          </a:solidFill>
        </p:spPr>
        <p:txBody>
          <a:bodyPr wrap="square" rtlCol="0">
            <a:spAutoFit/>
          </a:bodyPr>
          <a:lstStyle/>
          <a:p>
            <a:r>
              <a:rPr lang="en-US" sz="2400" dirty="0">
                <a:ln w="0"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Fundación </a:t>
            </a:r>
            <a:r>
              <a:rPr lang="en-US" sz="2400" dirty="0" err="1">
                <a:ln w="0"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Educacional</a:t>
            </a:r>
            <a:r>
              <a:rPr lang="en-US" sz="2400" dirty="0">
                <a:ln w="0"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en-US" sz="2400" dirty="0" err="1">
                <a:ln w="0"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Seminarium</a:t>
            </a:r>
            <a:r>
              <a:rPr lang="en-US" sz="2400" dirty="0">
                <a:ln w="0"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en-US" sz="2133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ea typeface="HGPMinchoE" panose="02020900000000000000" pitchFamily="18" charset="-128"/>
                <a:cs typeface="Helvetica" charset="0"/>
              </a:rPr>
              <a:t>                                                                                   </a:t>
            </a:r>
            <a:r>
              <a:rPr lang="en-US" sz="2133" dirty="0" err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ea typeface="HGPMinchoE" panose="02020900000000000000" pitchFamily="18" charset="-128"/>
                <a:cs typeface="Helvetica" charset="0"/>
              </a:rPr>
              <a:t>peterdoolittle.org</a:t>
            </a:r>
            <a:endParaRPr lang="en-US" sz="2133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ea typeface="HGPMinchoE" panose="02020900000000000000" pitchFamily="18" charset="-128"/>
              <a:cs typeface="Helvetica" charset="0"/>
            </a:endParaRPr>
          </a:p>
          <a:p>
            <a:r>
              <a:rPr lang="en-US" sz="16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ea typeface="HGPMinchoE" panose="02020900000000000000" pitchFamily="18" charset="-128"/>
                <a:cs typeface="Helvetica" charset="0"/>
              </a:rPr>
              <a:t>Neuroscience and Education Seminar							                                                 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-3387" y="5413608"/>
            <a:ext cx="6099387" cy="1451679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dirty="0">
                <a:latin typeface="Helvetica Light" panose="020B0403020202020204" pitchFamily="34" charset="0"/>
                <a:ea typeface="Helvetica" charset="0"/>
                <a:cs typeface="Helvetica" charset="0"/>
              </a:rPr>
              <a:t>Twitter: @</a:t>
            </a:r>
            <a:r>
              <a:rPr lang="en-US" sz="2000" dirty="0" err="1">
                <a:latin typeface="Helvetica Light" panose="020B0403020202020204" pitchFamily="34" charset="0"/>
                <a:ea typeface="Helvetica" charset="0"/>
                <a:cs typeface="Helvetica" charset="0"/>
              </a:rPr>
              <a:t>pdoopdoo</a:t>
            </a:r>
            <a:endParaRPr lang="en-US" sz="2000" dirty="0">
              <a:latin typeface="Helvetica Light" panose="020B0403020202020204" pitchFamily="34" charset="0"/>
              <a:ea typeface="Helvetica" charset="0"/>
              <a:cs typeface="Helvetica" charset="0"/>
            </a:endParaRPr>
          </a:p>
          <a:p>
            <a:pPr>
              <a:lnSpc>
                <a:spcPct val="150000"/>
              </a:lnSpc>
            </a:pPr>
            <a:r>
              <a:rPr lang="en-US" sz="2000" dirty="0">
                <a:latin typeface="Helvetica Light" panose="020B0403020202020204" pitchFamily="34" charset="0"/>
                <a:ea typeface="Helvetica" charset="0"/>
                <a:cs typeface="Helvetica" charset="0"/>
              </a:rPr>
              <a:t>Linked In: peter-</a:t>
            </a:r>
            <a:r>
              <a:rPr lang="en-US" sz="2000" dirty="0" err="1">
                <a:latin typeface="Helvetica Light" panose="020B0403020202020204" pitchFamily="34" charset="0"/>
                <a:ea typeface="Helvetica" charset="0"/>
                <a:cs typeface="Helvetica" charset="0"/>
              </a:rPr>
              <a:t>doolittle</a:t>
            </a:r>
            <a:endParaRPr lang="en-US" sz="2000" dirty="0">
              <a:latin typeface="Helvetica Light" panose="020B0403020202020204" pitchFamily="34" charset="0"/>
              <a:ea typeface="Helvetica" charset="0"/>
              <a:cs typeface="Helvetica" charset="0"/>
            </a:endParaRPr>
          </a:p>
          <a:p>
            <a:pPr>
              <a:lnSpc>
                <a:spcPct val="150000"/>
              </a:lnSpc>
            </a:pPr>
            <a:r>
              <a:rPr lang="en-US" sz="2000" dirty="0">
                <a:latin typeface="Helvetica Light" panose="020B0403020202020204" pitchFamily="34" charset="0"/>
                <a:ea typeface="Helvetica" charset="0"/>
                <a:cs typeface="Helvetica" charset="0"/>
              </a:rPr>
              <a:t>Web: </a:t>
            </a:r>
            <a:r>
              <a:rPr lang="en-US" sz="2000" dirty="0" err="1">
                <a:latin typeface="Helvetica Light" panose="020B0403020202020204" pitchFamily="34" charset="0"/>
                <a:ea typeface="Helvetica" charset="0"/>
                <a:cs typeface="Helvetica" charset="0"/>
              </a:rPr>
              <a:t>peterdoolittle.org</a:t>
            </a:r>
            <a:r>
              <a:rPr lang="en-US" sz="2000" dirty="0">
                <a:latin typeface="Helvetica Light" panose="020B0403020202020204" pitchFamily="34" charset="0"/>
                <a:ea typeface="Helvetica" charset="0"/>
                <a:cs typeface="Helvetica" charset="0"/>
              </a:rPr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1406646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4DAE124A-F3C9-E441-857A-00FD6A461F7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-22" b="19636"/>
          <a:stretch/>
        </p:blipFill>
        <p:spPr>
          <a:xfrm>
            <a:off x="3245641" y="-7714"/>
            <a:ext cx="5690017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0" y="-7713"/>
            <a:ext cx="12192000" cy="2281718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BBA1F80E-9331-6D41-BE74-380313E5D61B}"/>
              </a:ext>
            </a:extLst>
          </p:cNvPr>
          <p:cNvSpPr/>
          <p:nvPr/>
        </p:nvSpPr>
        <p:spPr bwMode="auto">
          <a:xfrm>
            <a:off x="0" y="-7714"/>
            <a:ext cx="12192000" cy="160036"/>
          </a:xfrm>
          <a:prstGeom prst="rect">
            <a:avLst/>
          </a:prstGeom>
          <a:solidFill>
            <a:srgbClr val="33663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1920" tIns="60960" rIns="121920" bIns="60960" numCol="1" rtlCol="0" anchor="t" anchorCtr="0" compatLnSpc="1">
            <a:prstTxWarp prst="textNoShape">
              <a:avLst/>
            </a:prstTxWarp>
          </a:bodyPr>
          <a:lstStyle/>
          <a:p>
            <a:pPr defTabSz="121914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3200">
              <a:latin typeface="Arial" pitchFamily="-112" charset="0"/>
              <a:ea typeface="ＭＳ Ｐゴシック" pitchFamily="-112" charset="-128"/>
              <a:cs typeface="ＭＳ Ｐゴシック" pitchFamily="-112" charset="-128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C41BAA6-F0FE-7A4F-B951-F46FF34AA627}"/>
              </a:ext>
            </a:extLst>
          </p:cNvPr>
          <p:cNvSpPr txBox="1"/>
          <p:nvPr/>
        </p:nvSpPr>
        <p:spPr>
          <a:xfrm>
            <a:off x="0" y="765536"/>
            <a:ext cx="12186570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atin typeface="Helvetica Light" panose="020B0403020202020204" pitchFamily="34" charset="0"/>
              </a:rPr>
              <a:t>Learning &amp;</a:t>
            </a:r>
          </a:p>
          <a:p>
            <a:pPr algn="ctr"/>
            <a:r>
              <a:rPr lang="en-US" sz="3600" dirty="0">
                <a:latin typeface="Helvetica Light" panose="020B0403020202020204" pitchFamily="34" charset="0"/>
              </a:rPr>
              <a:t>Working Memory Capacity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03AA3DB3-18BC-2C41-96B4-BE4244B0F17C}"/>
              </a:ext>
            </a:extLst>
          </p:cNvPr>
          <p:cNvSpPr/>
          <p:nvPr/>
        </p:nvSpPr>
        <p:spPr>
          <a:xfrm>
            <a:off x="0" y="2274005"/>
            <a:ext cx="12186570" cy="4583995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10875B5-7D19-AC41-BBDD-69A4D433841F}"/>
              </a:ext>
            </a:extLst>
          </p:cNvPr>
          <p:cNvSpPr txBox="1"/>
          <p:nvPr/>
        </p:nvSpPr>
        <p:spPr>
          <a:xfrm>
            <a:off x="3240211" y="2274004"/>
            <a:ext cx="5690017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latin typeface="Helvetica Light" panose="020B0403020202020204" pitchFamily="34" charset="0"/>
              </a:rPr>
              <a:t>Activity Directions</a:t>
            </a:r>
          </a:p>
        </p:txBody>
      </p:sp>
      <p:sp>
        <p:nvSpPr>
          <p:cNvPr id="26" name="Content Placeholder 2">
            <a:extLst>
              <a:ext uri="{FF2B5EF4-FFF2-40B4-BE49-F238E27FC236}">
                <a16:creationId xmlns:a16="http://schemas.microsoft.com/office/drawing/2014/main" id="{74827EEB-1FE3-144B-BFCC-762BD4391B54}"/>
              </a:ext>
            </a:extLst>
          </p:cNvPr>
          <p:cNvSpPr txBox="1">
            <a:spLocks/>
          </p:cNvSpPr>
          <p:nvPr/>
        </p:nvSpPr>
        <p:spPr>
          <a:xfrm>
            <a:off x="3240211" y="2999582"/>
            <a:ext cx="5700878" cy="5610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dirty="0">
                <a:solidFill>
                  <a:schemeClr val="tx1">
                    <a:lumMod val="95000"/>
                  </a:schemeClr>
                </a:solidFill>
                <a:latin typeface="Helvetica Light" panose="020B0403020202020204" pitchFamily="34" charset="0"/>
                <a:cs typeface="Arial"/>
              </a:rPr>
              <a:t>(3 + 7) / 2 = 5 ? Cow</a:t>
            </a:r>
          </a:p>
        </p:txBody>
      </p:sp>
      <p:sp>
        <p:nvSpPr>
          <p:cNvPr id="27" name="Content Placeholder 2">
            <a:extLst>
              <a:ext uri="{FF2B5EF4-FFF2-40B4-BE49-F238E27FC236}">
                <a16:creationId xmlns:a16="http://schemas.microsoft.com/office/drawing/2014/main" id="{01176AD3-E403-B14D-8EA7-7F1C0E92DFE2}"/>
              </a:ext>
            </a:extLst>
          </p:cNvPr>
          <p:cNvSpPr txBox="1">
            <a:spLocks/>
          </p:cNvSpPr>
          <p:nvPr/>
        </p:nvSpPr>
        <p:spPr>
          <a:xfrm>
            <a:off x="3245641" y="3635832"/>
            <a:ext cx="5684588" cy="555169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ts val="2000"/>
              </a:spcBef>
              <a:buClr>
                <a:schemeClr val="accent1"/>
              </a:buClr>
              <a:buFont typeface="Wingdings 2" pitchFamily="18" charset="2"/>
              <a:buChar char="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336550" algn="l" defTabSz="914400" rtl="0" eaLnBrk="1" latinLnBrk="0" hangingPunct="1">
              <a:spcBef>
                <a:spcPts val="600"/>
              </a:spcBef>
              <a:buClr>
                <a:schemeClr val="accent1">
                  <a:lumMod val="50000"/>
                </a:schemeClr>
              </a:buClr>
              <a:buFont typeface="Wingdings 2" pitchFamily="18" charset="2"/>
              <a:buChar char="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035050" indent="-349250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Wingdings 2" pitchFamily="18" charset="2"/>
              <a:buChar char="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-336550" algn="l" defTabSz="914400" rtl="0" eaLnBrk="1" latinLnBrk="0" hangingPunct="1">
              <a:spcBef>
                <a:spcPts val="600"/>
              </a:spcBef>
              <a:buClr>
                <a:schemeClr val="accent1">
                  <a:lumMod val="50000"/>
                </a:schemeClr>
              </a:buClr>
              <a:buFont typeface="Wingdings 2" pitchFamily="18" charset="2"/>
              <a:buChar char="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720850" indent="-349250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Wingdings 2" pitchFamily="18" charset="2"/>
              <a:buChar char="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055813" indent="-344488" algn="l" defTabSz="914400" rtl="0" eaLnBrk="1" latinLnBrk="0" hangingPunct="1">
              <a:spcBef>
                <a:spcPct val="20000"/>
              </a:spcBef>
              <a:buClr>
                <a:schemeClr val="accent1">
                  <a:lumMod val="50000"/>
                </a:schemeClr>
              </a:buClr>
              <a:buFont typeface="Wingdings 2" pitchFamily="18" charset="2"/>
              <a:buChar char="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398713" indent="-344488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 2" pitchFamily="18" charset="2"/>
              <a:buChar char="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743200" indent="-344488" algn="l" defTabSz="914400" rtl="0" eaLnBrk="1" latinLnBrk="0" hangingPunct="1">
              <a:spcBef>
                <a:spcPct val="20000"/>
              </a:spcBef>
              <a:buClr>
                <a:schemeClr val="accent1">
                  <a:lumMod val="50000"/>
                </a:schemeClr>
              </a:buClr>
              <a:buFont typeface="Wingdings 2" pitchFamily="18" charset="2"/>
              <a:buChar char="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087688" indent="-344488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 2" pitchFamily="18" charset="2"/>
              <a:buChar char=""/>
              <a:defRPr lang="en-US" sz="180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Clr>
                <a:srgbClr val="A2C816"/>
              </a:buClr>
              <a:buNone/>
            </a:pPr>
            <a:r>
              <a:rPr lang="en-US" sz="3200" dirty="0">
                <a:solidFill>
                  <a:schemeClr val="tx1">
                    <a:lumMod val="95000"/>
                  </a:schemeClr>
                </a:solidFill>
                <a:latin typeface="Helvetica Light" panose="020B0403020202020204" pitchFamily="34" charset="0"/>
                <a:cs typeface="Arial"/>
              </a:rPr>
              <a:t>(8 - 3) + 1 = 7 ? Star</a:t>
            </a:r>
          </a:p>
        </p:txBody>
      </p:sp>
      <p:sp>
        <p:nvSpPr>
          <p:cNvPr id="28" name="Content Placeholder 2">
            <a:extLst>
              <a:ext uri="{FF2B5EF4-FFF2-40B4-BE49-F238E27FC236}">
                <a16:creationId xmlns:a16="http://schemas.microsoft.com/office/drawing/2014/main" id="{43BD54DD-31BC-C146-92B0-3C3F15D6FE0D}"/>
              </a:ext>
            </a:extLst>
          </p:cNvPr>
          <p:cNvSpPr txBox="1">
            <a:spLocks/>
          </p:cNvSpPr>
          <p:nvPr/>
        </p:nvSpPr>
        <p:spPr>
          <a:xfrm>
            <a:off x="3240211" y="4267279"/>
            <a:ext cx="5700878" cy="60259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ts val="2000"/>
              </a:spcBef>
              <a:buClr>
                <a:schemeClr val="accent1"/>
              </a:buClr>
              <a:buFont typeface="Wingdings 2" pitchFamily="18" charset="2"/>
              <a:buChar char="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336550" algn="l" defTabSz="914400" rtl="0" eaLnBrk="1" latinLnBrk="0" hangingPunct="1">
              <a:spcBef>
                <a:spcPts val="600"/>
              </a:spcBef>
              <a:buClr>
                <a:schemeClr val="accent1">
                  <a:lumMod val="50000"/>
                </a:schemeClr>
              </a:buClr>
              <a:buFont typeface="Wingdings 2" pitchFamily="18" charset="2"/>
              <a:buChar char="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035050" indent="-349250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Wingdings 2" pitchFamily="18" charset="2"/>
              <a:buChar char="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-336550" algn="l" defTabSz="914400" rtl="0" eaLnBrk="1" latinLnBrk="0" hangingPunct="1">
              <a:spcBef>
                <a:spcPts val="600"/>
              </a:spcBef>
              <a:buClr>
                <a:schemeClr val="accent1">
                  <a:lumMod val="50000"/>
                </a:schemeClr>
              </a:buClr>
              <a:buFont typeface="Wingdings 2" pitchFamily="18" charset="2"/>
              <a:buChar char="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720850" indent="-349250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Wingdings 2" pitchFamily="18" charset="2"/>
              <a:buChar char="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055813" indent="-344488" algn="l" defTabSz="914400" rtl="0" eaLnBrk="1" latinLnBrk="0" hangingPunct="1">
              <a:spcBef>
                <a:spcPct val="20000"/>
              </a:spcBef>
              <a:buClr>
                <a:schemeClr val="accent1">
                  <a:lumMod val="50000"/>
                </a:schemeClr>
              </a:buClr>
              <a:buFont typeface="Wingdings 2" pitchFamily="18" charset="2"/>
              <a:buChar char="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398713" indent="-344488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 2" pitchFamily="18" charset="2"/>
              <a:buChar char="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743200" indent="-344488" algn="l" defTabSz="914400" rtl="0" eaLnBrk="1" latinLnBrk="0" hangingPunct="1">
              <a:spcBef>
                <a:spcPct val="20000"/>
              </a:spcBef>
              <a:buClr>
                <a:schemeClr val="accent1">
                  <a:lumMod val="50000"/>
                </a:schemeClr>
              </a:buClr>
              <a:buFont typeface="Wingdings 2" pitchFamily="18" charset="2"/>
              <a:buChar char="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087688" indent="-344488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 2" pitchFamily="18" charset="2"/>
              <a:buChar char=""/>
              <a:defRPr lang="en-US" sz="180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Clr>
                <a:srgbClr val="A2C816"/>
              </a:buClr>
              <a:buNone/>
            </a:pPr>
            <a:r>
              <a:rPr lang="en-US" sz="3200" dirty="0">
                <a:solidFill>
                  <a:schemeClr val="tx1">
                    <a:lumMod val="95000"/>
                  </a:schemeClr>
                </a:solidFill>
                <a:latin typeface="Helvetica Light" panose="020B0403020202020204" pitchFamily="34" charset="0"/>
                <a:cs typeface="Arial"/>
              </a:rPr>
              <a:t>Cow, Star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8F97EE99-7B1C-BD48-AD34-DC5D7E98AD27}"/>
              </a:ext>
            </a:extLst>
          </p:cNvPr>
          <p:cNvSpPr txBox="1"/>
          <p:nvPr/>
        </p:nvSpPr>
        <p:spPr>
          <a:xfrm>
            <a:off x="0" y="2274003"/>
            <a:ext cx="12186570" cy="584775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 defTabSz="457200"/>
            <a:r>
              <a:rPr lang="en-US" sz="3200" dirty="0">
                <a:solidFill>
                  <a:schemeClr val="bg1"/>
                </a:solidFill>
                <a:latin typeface="Helvetica Light" panose="020B0403020202020204" pitchFamily="34" charset="0"/>
                <a:cs typeface="Arial"/>
              </a:rPr>
              <a:t>Write the words in the chat, in order.</a:t>
            </a:r>
          </a:p>
        </p:txBody>
      </p:sp>
    </p:spTree>
    <p:extLst>
      <p:ext uri="{BB962C8B-B14F-4D97-AF65-F5344CB8AC3E}">
        <p14:creationId xmlns:p14="http://schemas.microsoft.com/office/powerpoint/2010/main" val="6951613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26" grpId="0" build="p"/>
      <p:bldP spid="26" grpId="1" build="p"/>
      <p:bldP spid="27" grpId="0"/>
      <p:bldP spid="27" grpId="1"/>
      <p:bldP spid="28" grpId="0"/>
      <p:bldP spid="2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4DAE124A-F3C9-E441-857A-00FD6A461F7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-22" b="19636"/>
          <a:stretch/>
        </p:blipFill>
        <p:spPr>
          <a:xfrm>
            <a:off x="3245641" y="-7714"/>
            <a:ext cx="5690017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0" y="-7713"/>
            <a:ext cx="12192000" cy="2281718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BBA1F80E-9331-6D41-BE74-380313E5D61B}"/>
              </a:ext>
            </a:extLst>
          </p:cNvPr>
          <p:cNvSpPr/>
          <p:nvPr/>
        </p:nvSpPr>
        <p:spPr bwMode="auto">
          <a:xfrm>
            <a:off x="0" y="-7714"/>
            <a:ext cx="12192000" cy="160036"/>
          </a:xfrm>
          <a:prstGeom prst="rect">
            <a:avLst/>
          </a:prstGeom>
          <a:solidFill>
            <a:srgbClr val="33663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1920" tIns="60960" rIns="121920" bIns="60960" numCol="1" rtlCol="0" anchor="t" anchorCtr="0" compatLnSpc="1">
            <a:prstTxWarp prst="textNoShape">
              <a:avLst/>
            </a:prstTxWarp>
          </a:bodyPr>
          <a:lstStyle/>
          <a:p>
            <a:pPr defTabSz="121914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3200">
              <a:latin typeface="Arial" pitchFamily="-112" charset="0"/>
              <a:ea typeface="ＭＳ Ｐゴシック" pitchFamily="-112" charset="-128"/>
              <a:cs typeface="ＭＳ Ｐゴシック" pitchFamily="-112" charset="-128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C41BAA6-F0FE-7A4F-B951-F46FF34AA627}"/>
              </a:ext>
            </a:extLst>
          </p:cNvPr>
          <p:cNvSpPr txBox="1"/>
          <p:nvPr/>
        </p:nvSpPr>
        <p:spPr>
          <a:xfrm>
            <a:off x="0" y="765536"/>
            <a:ext cx="12186570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atin typeface="Helvetica Light" panose="020B0403020202020204" pitchFamily="34" charset="0"/>
              </a:rPr>
              <a:t>Learning &amp;</a:t>
            </a:r>
          </a:p>
          <a:p>
            <a:pPr algn="ctr"/>
            <a:r>
              <a:rPr lang="en-US" sz="3600" dirty="0">
                <a:latin typeface="Helvetica Light" panose="020B0403020202020204" pitchFamily="34" charset="0"/>
              </a:rPr>
              <a:t>Working Memory Capacity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03AA3DB3-18BC-2C41-96B4-BE4244B0F17C}"/>
              </a:ext>
            </a:extLst>
          </p:cNvPr>
          <p:cNvSpPr/>
          <p:nvPr/>
        </p:nvSpPr>
        <p:spPr>
          <a:xfrm>
            <a:off x="0" y="2274005"/>
            <a:ext cx="12186570" cy="4583995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Content Placeholder 2">
            <a:extLst>
              <a:ext uri="{FF2B5EF4-FFF2-40B4-BE49-F238E27FC236}">
                <a16:creationId xmlns:a16="http://schemas.microsoft.com/office/drawing/2014/main" id="{74827EEB-1FE3-144B-BFCC-762BD4391B54}"/>
              </a:ext>
            </a:extLst>
          </p:cNvPr>
          <p:cNvSpPr txBox="1">
            <a:spLocks/>
          </p:cNvSpPr>
          <p:nvPr/>
        </p:nvSpPr>
        <p:spPr>
          <a:xfrm>
            <a:off x="3240211" y="2999582"/>
            <a:ext cx="5700878" cy="5610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dirty="0">
                <a:solidFill>
                  <a:schemeClr val="tx1">
                    <a:lumMod val="95000"/>
                  </a:schemeClr>
                </a:solidFill>
                <a:latin typeface="Helvetica Light" panose="020B0403020202020204" pitchFamily="34" charset="0"/>
                <a:cs typeface="Arial"/>
              </a:rPr>
              <a:t>(9 - 6) / 3 = 2 ? Grass</a:t>
            </a:r>
          </a:p>
        </p:txBody>
      </p:sp>
      <p:sp>
        <p:nvSpPr>
          <p:cNvPr id="27" name="Content Placeholder 2">
            <a:extLst>
              <a:ext uri="{FF2B5EF4-FFF2-40B4-BE49-F238E27FC236}">
                <a16:creationId xmlns:a16="http://schemas.microsoft.com/office/drawing/2014/main" id="{01176AD3-E403-B14D-8EA7-7F1C0E92DFE2}"/>
              </a:ext>
            </a:extLst>
          </p:cNvPr>
          <p:cNvSpPr txBox="1">
            <a:spLocks/>
          </p:cNvSpPr>
          <p:nvPr/>
        </p:nvSpPr>
        <p:spPr>
          <a:xfrm>
            <a:off x="3245641" y="3635832"/>
            <a:ext cx="5684588" cy="555169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ts val="2000"/>
              </a:spcBef>
              <a:buClr>
                <a:schemeClr val="accent1"/>
              </a:buClr>
              <a:buFont typeface="Wingdings 2" pitchFamily="18" charset="2"/>
              <a:buChar char="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336550" algn="l" defTabSz="914400" rtl="0" eaLnBrk="1" latinLnBrk="0" hangingPunct="1">
              <a:spcBef>
                <a:spcPts val="600"/>
              </a:spcBef>
              <a:buClr>
                <a:schemeClr val="accent1">
                  <a:lumMod val="50000"/>
                </a:schemeClr>
              </a:buClr>
              <a:buFont typeface="Wingdings 2" pitchFamily="18" charset="2"/>
              <a:buChar char="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035050" indent="-349250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Wingdings 2" pitchFamily="18" charset="2"/>
              <a:buChar char="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-336550" algn="l" defTabSz="914400" rtl="0" eaLnBrk="1" latinLnBrk="0" hangingPunct="1">
              <a:spcBef>
                <a:spcPts val="600"/>
              </a:spcBef>
              <a:buClr>
                <a:schemeClr val="accent1">
                  <a:lumMod val="50000"/>
                </a:schemeClr>
              </a:buClr>
              <a:buFont typeface="Wingdings 2" pitchFamily="18" charset="2"/>
              <a:buChar char="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720850" indent="-349250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Wingdings 2" pitchFamily="18" charset="2"/>
              <a:buChar char="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055813" indent="-344488" algn="l" defTabSz="914400" rtl="0" eaLnBrk="1" latinLnBrk="0" hangingPunct="1">
              <a:spcBef>
                <a:spcPct val="20000"/>
              </a:spcBef>
              <a:buClr>
                <a:schemeClr val="accent1">
                  <a:lumMod val="50000"/>
                </a:schemeClr>
              </a:buClr>
              <a:buFont typeface="Wingdings 2" pitchFamily="18" charset="2"/>
              <a:buChar char="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398713" indent="-344488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 2" pitchFamily="18" charset="2"/>
              <a:buChar char="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743200" indent="-344488" algn="l" defTabSz="914400" rtl="0" eaLnBrk="1" latinLnBrk="0" hangingPunct="1">
              <a:spcBef>
                <a:spcPct val="20000"/>
              </a:spcBef>
              <a:buClr>
                <a:schemeClr val="accent1">
                  <a:lumMod val="50000"/>
                </a:schemeClr>
              </a:buClr>
              <a:buFont typeface="Wingdings 2" pitchFamily="18" charset="2"/>
              <a:buChar char="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087688" indent="-344488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 2" pitchFamily="18" charset="2"/>
              <a:buChar char=""/>
              <a:defRPr lang="en-US" sz="180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Clr>
                <a:srgbClr val="A2C816"/>
              </a:buClr>
              <a:buNone/>
            </a:pPr>
            <a:r>
              <a:rPr lang="en-US" sz="3200" dirty="0">
                <a:solidFill>
                  <a:schemeClr val="tx1">
                    <a:lumMod val="95000"/>
                  </a:schemeClr>
                </a:solidFill>
                <a:latin typeface="Helvetica Light" panose="020B0403020202020204" pitchFamily="34" charset="0"/>
                <a:cs typeface="Arial"/>
              </a:rPr>
              <a:t>(5 + 3) - 6 = 2 ? Phone</a:t>
            </a:r>
          </a:p>
        </p:txBody>
      </p:sp>
      <p:sp>
        <p:nvSpPr>
          <p:cNvPr id="28" name="Content Placeholder 2">
            <a:extLst>
              <a:ext uri="{FF2B5EF4-FFF2-40B4-BE49-F238E27FC236}">
                <a16:creationId xmlns:a16="http://schemas.microsoft.com/office/drawing/2014/main" id="{43BD54DD-31BC-C146-92B0-3C3F15D6FE0D}"/>
              </a:ext>
            </a:extLst>
          </p:cNvPr>
          <p:cNvSpPr txBox="1">
            <a:spLocks/>
          </p:cNvSpPr>
          <p:nvPr/>
        </p:nvSpPr>
        <p:spPr>
          <a:xfrm>
            <a:off x="3240211" y="4267279"/>
            <a:ext cx="5700878" cy="60259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ts val="2000"/>
              </a:spcBef>
              <a:buClr>
                <a:schemeClr val="accent1"/>
              </a:buClr>
              <a:buFont typeface="Wingdings 2" pitchFamily="18" charset="2"/>
              <a:buChar char="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336550" algn="l" defTabSz="914400" rtl="0" eaLnBrk="1" latinLnBrk="0" hangingPunct="1">
              <a:spcBef>
                <a:spcPts val="600"/>
              </a:spcBef>
              <a:buClr>
                <a:schemeClr val="accent1">
                  <a:lumMod val="50000"/>
                </a:schemeClr>
              </a:buClr>
              <a:buFont typeface="Wingdings 2" pitchFamily="18" charset="2"/>
              <a:buChar char="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035050" indent="-349250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Wingdings 2" pitchFamily="18" charset="2"/>
              <a:buChar char="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-336550" algn="l" defTabSz="914400" rtl="0" eaLnBrk="1" latinLnBrk="0" hangingPunct="1">
              <a:spcBef>
                <a:spcPts val="600"/>
              </a:spcBef>
              <a:buClr>
                <a:schemeClr val="accent1">
                  <a:lumMod val="50000"/>
                </a:schemeClr>
              </a:buClr>
              <a:buFont typeface="Wingdings 2" pitchFamily="18" charset="2"/>
              <a:buChar char="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720850" indent="-349250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Wingdings 2" pitchFamily="18" charset="2"/>
              <a:buChar char="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055813" indent="-344488" algn="l" defTabSz="914400" rtl="0" eaLnBrk="1" latinLnBrk="0" hangingPunct="1">
              <a:spcBef>
                <a:spcPct val="20000"/>
              </a:spcBef>
              <a:buClr>
                <a:schemeClr val="accent1">
                  <a:lumMod val="50000"/>
                </a:schemeClr>
              </a:buClr>
              <a:buFont typeface="Wingdings 2" pitchFamily="18" charset="2"/>
              <a:buChar char="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398713" indent="-344488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 2" pitchFamily="18" charset="2"/>
              <a:buChar char="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743200" indent="-344488" algn="l" defTabSz="914400" rtl="0" eaLnBrk="1" latinLnBrk="0" hangingPunct="1">
              <a:spcBef>
                <a:spcPct val="20000"/>
              </a:spcBef>
              <a:buClr>
                <a:schemeClr val="accent1">
                  <a:lumMod val="50000"/>
                </a:schemeClr>
              </a:buClr>
              <a:buFont typeface="Wingdings 2" pitchFamily="18" charset="2"/>
              <a:buChar char="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087688" indent="-344488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 2" pitchFamily="18" charset="2"/>
              <a:buChar char=""/>
              <a:defRPr lang="en-US" sz="180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Clr>
                <a:srgbClr val="A2C816"/>
              </a:buClr>
              <a:buNone/>
            </a:pPr>
            <a:r>
              <a:rPr lang="en-US" sz="3200" dirty="0">
                <a:solidFill>
                  <a:schemeClr val="tx1">
                    <a:lumMod val="95000"/>
                  </a:schemeClr>
                </a:solidFill>
                <a:latin typeface="Helvetica Light" panose="020B0403020202020204" pitchFamily="34" charset="0"/>
                <a:cs typeface="Arial"/>
              </a:rPr>
              <a:t>Grass, Phone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8F97EE99-7B1C-BD48-AD34-DC5D7E98AD27}"/>
              </a:ext>
            </a:extLst>
          </p:cNvPr>
          <p:cNvSpPr txBox="1"/>
          <p:nvPr/>
        </p:nvSpPr>
        <p:spPr>
          <a:xfrm>
            <a:off x="0" y="2274003"/>
            <a:ext cx="12186570" cy="584775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 defTabSz="457200"/>
            <a:r>
              <a:rPr lang="en-US" sz="3200" dirty="0">
                <a:solidFill>
                  <a:schemeClr val="bg1"/>
                </a:solidFill>
                <a:latin typeface="Helvetica Light" panose="020B0403020202020204" pitchFamily="34" charset="0"/>
                <a:cs typeface="Arial"/>
              </a:rPr>
              <a:t>Write the words in the chat, in order.</a:t>
            </a:r>
          </a:p>
        </p:txBody>
      </p:sp>
    </p:spTree>
    <p:extLst>
      <p:ext uri="{BB962C8B-B14F-4D97-AF65-F5344CB8AC3E}">
        <p14:creationId xmlns:p14="http://schemas.microsoft.com/office/powerpoint/2010/main" val="6913152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build="p"/>
      <p:bldP spid="26" grpId="1" build="p"/>
      <p:bldP spid="27" grpId="0"/>
      <p:bldP spid="27" grpId="1"/>
      <p:bldP spid="28" grpId="0"/>
      <p:bldP spid="2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4DAE124A-F3C9-E441-857A-00FD6A461F7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-22" b="19636"/>
          <a:stretch/>
        </p:blipFill>
        <p:spPr>
          <a:xfrm>
            <a:off x="3245641" y="-7714"/>
            <a:ext cx="5690017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0" y="-7713"/>
            <a:ext cx="12192000" cy="2281718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BBA1F80E-9331-6D41-BE74-380313E5D61B}"/>
              </a:ext>
            </a:extLst>
          </p:cNvPr>
          <p:cNvSpPr/>
          <p:nvPr/>
        </p:nvSpPr>
        <p:spPr bwMode="auto">
          <a:xfrm>
            <a:off x="0" y="-7714"/>
            <a:ext cx="12192000" cy="160036"/>
          </a:xfrm>
          <a:prstGeom prst="rect">
            <a:avLst/>
          </a:prstGeom>
          <a:solidFill>
            <a:srgbClr val="33663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1920" tIns="60960" rIns="121920" bIns="60960" numCol="1" rtlCol="0" anchor="t" anchorCtr="0" compatLnSpc="1">
            <a:prstTxWarp prst="textNoShape">
              <a:avLst/>
            </a:prstTxWarp>
          </a:bodyPr>
          <a:lstStyle/>
          <a:p>
            <a:pPr defTabSz="121914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3200">
              <a:latin typeface="Arial" pitchFamily="-112" charset="0"/>
              <a:ea typeface="ＭＳ Ｐゴシック" pitchFamily="-112" charset="-128"/>
              <a:cs typeface="ＭＳ Ｐゴシック" pitchFamily="-112" charset="-128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C41BAA6-F0FE-7A4F-B951-F46FF34AA627}"/>
              </a:ext>
            </a:extLst>
          </p:cNvPr>
          <p:cNvSpPr txBox="1"/>
          <p:nvPr/>
        </p:nvSpPr>
        <p:spPr>
          <a:xfrm>
            <a:off x="0" y="765536"/>
            <a:ext cx="12186570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atin typeface="Helvetica Light" panose="020B0403020202020204" pitchFamily="34" charset="0"/>
              </a:rPr>
              <a:t>Learning &amp;</a:t>
            </a:r>
          </a:p>
          <a:p>
            <a:pPr algn="ctr"/>
            <a:r>
              <a:rPr lang="en-US" sz="3600" dirty="0">
                <a:latin typeface="Helvetica Light" panose="020B0403020202020204" pitchFamily="34" charset="0"/>
              </a:rPr>
              <a:t>Working Memory Capacity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03AA3DB3-18BC-2C41-96B4-BE4244B0F17C}"/>
              </a:ext>
            </a:extLst>
          </p:cNvPr>
          <p:cNvSpPr/>
          <p:nvPr/>
        </p:nvSpPr>
        <p:spPr>
          <a:xfrm>
            <a:off x="0" y="2274005"/>
            <a:ext cx="12186570" cy="4583995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Content Placeholder 2">
            <a:extLst>
              <a:ext uri="{FF2B5EF4-FFF2-40B4-BE49-F238E27FC236}">
                <a16:creationId xmlns:a16="http://schemas.microsoft.com/office/drawing/2014/main" id="{74827EEB-1FE3-144B-BFCC-762BD4391B54}"/>
              </a:ext>
            </a:extLst>
          </p:cNvPr>
          <p:cNvSpPr txBox="1">
            <a:spLocks/>
          </p:cNvSpPr>
          <p:nvPr/>
        </p:nvSpPr>
        <p:spPr>
          <a:xfrm>
            <a:off x="3240211" y="2999582"/>
            <a:ext cx="5700878" cy="5610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dirty="0">
                <a:solidFill>
                  <a:schemeClr val="tx1">
                    <a:lumMod val="95000"/>
                  </a:schemeClr>
                </a:solidFill>
                <a:latin typeface="Helvetica Light" panose="020B0403020202020204" pitchFamily="34" charset="0"/>
                <a:cs typeface="Arial"/>
              </a:rPr>
              <a:t>(7 + 2) + 1 = 9 ? White</a:t>
            </a:r>
          </a:p>
        </p:txBody>
      </p:sp>
      <p:sp>
        <p:nvSpPr>
          <p:cNvPr id="27" name="Content Placeholder 2">
            <a:extLst>
              <a:ext uri="{FF2B5EF4-FFF2-40B4-BE49-F238E27FC236}">
                <a16:creationId xmlns:a16="http://schemas.microsoft.com/office/drawing/2014/main" id="{01176AD3-E403-B14D-8EA7-7F1C0E92DFE2}"/>
              </a:ext>
            </a:extLst>
          </p:cNvPr>
          <p:cNvSpPr txBox="1">
            <a:spLocks/>
          </p:cNvSpPr>
          <p:nvPr/>
        </p:nvSpPr>
        <p:spPr>
          <a:xfrm>
            <a:off x="3245641" y="3635832"/>
            <a:ext cx="5684588" cy="555169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ts val="2000"/>
              </a:spcBef>
              <a:buClr>
                <a:schemeClr val="accent1"/>
              </a:buClr>
              <a:buFont typeface="Wingdings 2" pitchFamily="18" charset="2"/>
              <a:buChar char="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336550" algn="l" defTabSz="914400" rtl="0" eaLnBrk="1" latinLnBrk="0" hangingPunct="1">
              <a:spcBef>
                <a:spcPts val="600"/>
              </a:spcBef>
              <a:buClr>
                <a:schemeClr val="accent1">
                  <a:lumMod val="50000"/>
                </a:schemeClr>
              </a:buClr>
              <a:buFont typeface="Wingdings 2" pitchFamily="18" charset="2"/>
              <a:buChar char="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035050" indent="-349250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Wingdings 2" pitchFamily="18" charset="2"/>
              <a:buChar char="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-336550" algn="l" defTabSz="914400" rtl="0" eaLnBrk="1" latinLnBrk="0" hangingPunct="1">
              <a:spcBef>
                <a:spcPts val="600"/>
              </a:spcBef>
              <a:buClr>
                <a:schemeClr val="accent1">
                  <a:lumMod val="50000"/>
                </a:schemeClr>
              </a:buClr>
              <a:buFont typeface="Wingdings 2" pitchFamily="18" charset="2"/>
              <a:buChar char="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720850" indent="-349250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Wingdings 2" pitchFamily="18" charset="2"/>
              <a:buChar char="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055813" indent="-344488" algn="l" defTabSz="914400" rtl="0" eaLnBrk="1" latinLnBrk="0" hangingPunct="1">
              <a:spcBef>
                <a:spcPct val="20000"/>
              </a:spcBef>
              <a:buClr>
                <a:schemeClr val="accent1">
                  <a:lumMod val="50000"/>
                </a:schemeClr>
              </a:buClr>
              <a:buFont typeface="Wingdings 2" pitchFamily="18" charset="2"/>
              <a:buChar char="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398713" indent="-344488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 2" pitchFamily="18" charset="2"/>
              <a:buChar char="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743200" indent="-344488" algn="l" defTabSz="914400" rtl="0" eaLnBrk="1" latinLnBrk="0" hangingPunct="1">
              <a:spcBef>
                <a:spcPct val="20000"/>
              </a:spcBef>
              <a:buClr>
                <a:schemeClr val="accent1">
                  <a:lumMod val="50000"/>
                </a:schemeClr>
              </a:buClr>
              <a:buFont typeface="Wingdings 2" pitchFamily="18" charset="2"/>
              <a:buChar char="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087688" indent="-344488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 2" pitchFamily="18" charset="2"/>
              <a:buChar char=""/>
              <a:defRPr lang="en-US" sz="180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Clr>
                <a:srgbClr val="A2C816"/>
              </a:buClr>
              <a:buNone/>
            </a:pPr>
            <a:r>
              <a:rPr lang="en-US" sz="3200" dirty="0">
                <a:solidFill>
                  <a:schemeClr val="tx1">
                    <a:lumMod val="95000"/>
                  </a:schemeClr>
                </a:solidFill>
                <a:latin typeface="Helvetica Light" panose="020B0403020202020204" pitchFamily="34" charset="0"/>
                <a:cs typeface="Arial"/>
              </a:rPr>
              <a:t>(6 / 2) + 4 = 8 ? Cement</a:t>
            </a:r>
          </a:p>
        </p:txBody>
      </p:sp>
      <p:sp>
        <p:nvSpPr>
          <p:cNvPr id="28" name="Content Placeholder 2">
            <a:extLst>
              <a:ext uri="{FF2B5EF4-FFF2-40B4-BE49-F238E27FC236}">
                <a16:creationId xmlns:a16="http://schemas.microsoft.com/office/drawing/2014/main" id="{43BD54DD-31BC-C146-92B0-3C3F15D6FE0D}"/>
              </a:ext>
            </a:extLst>
          </p:cNvPr>
          <p:cNvSpPr txBox="1">
            <a:spLocks/>
          </p:cNvSpPr>
          <p:nvPr/>
        </p:nvSpPr>
        <p:spPr>
          <a:xfrm>
            <a:off x="3240211" y="5084697"/>
            <a:ext cx="5700878" cy="60259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ts val="2000"/>
              </a:spcBef>
              <a:buClr>
                <a:schemeClr val="accent1"/>
              </a:buClr>
              <a:buFont typeface="Wingdings 2" pitchFamily="18" charset="2"/>
              <a:buChar char="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336550" algn="l" defTabSz="914400" rtl="0" eaLnBrk="1" latinLnBrk="0" hangingPunct="1">
              <a:spcBef>
                <a:spcPts val="600"/>
              </a:spcBef>
              <a:buClr>
                <a:schemeClr val="accent1">
                  <a:lumMod val="50000"/>
                </a:schemeClr>
              </a:buClr>
              <a:buFont typeface="Wingdings 2" pitchFamily="18" charset="2"/>
              <a:buChar char="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035050" indent="-349250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Wingdings 2" pitchFamily="18" charset="2"/>
              <a:buChar char="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-336550" algn="l" defTabSz="914400" rtl="0" eaLnBrk="1" latinLnBrk="0" hangingPunct="1">
              <a:spcBef>
                <a:spcPts val="600"/>
              </a:spcBef>
              <a:buClr>
                <a:schemeClr val="accent1">
                  <a:lumMod val="50000"/>
                </a:schemeClr>
              </a:buClr>
              <a:buFont typeface="Wingdings 2" pitchFamily="18" charset="2"/>
              <a:buChar char="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720850" indent="-349250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Wingdings 2" pitchFamily="18" charset="2"/>
              <a:buChar char="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055813" indent="-344488" algn="l" defTabSz="914400" rtl="0" eaLnBrk="1" latinLnBrk="0" hangingPunct="1">
              <a:spcBef>
                <a:spcPct val="20000"/>
              </a:spcBef>
              <a:buClr>
                <a:schemeClr val="accent1">
                  <a:lumMod val="50000"/>
                </a:schemeClr>
              </a:buClr>
              <a:buFont typeface="Wingdings 2" pitchFamily="18" charset="2"/>
              <a:buChar char="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398713" indent="-344488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 2" pitchFamily="18" charset="2"/>
              <a:buChar char="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743200" indent="-344488" algn="l" defTabSz="914400" rtl="0" eaLnBrk="1" latinLnBrk="0" hangingPunct="1">
              <a:spcBef>
                <a:spcPct val="20000"/>
              </a:spcBef>
              <a:buClr>
                <a:schemeClr val="accent1">
                  <a:lumMod val="50000"/>
                </a:schemeClr>
              </a:buClr>
              <a:buFont typeface="Wingdings 2" pitchFamily="18" charset="2"/>
              <a:buChar char="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087688" indent="-344488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 2" pitchFamily="18" charset="2"/>
              <a:buChar char=""/>
              <a:defRPr lang="en-US" sz="180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Clr>
                <a:srgbClr val="A2C816"/>
              </a:buClr>
              <a:buNone/>
            </a:pPr>
            <a:r>
              <a:rPr lang="en-US" sz="3200" dirty="0">
                <a:solidFill>
                  <a:schemeClr val="tx1">
                    <a:lumMod val="95000"/>
                  </a:schemeClr>
                </a:solidFill>
                <a:latin typeface="Helvetica Light" panose="020B0403020202020204" pitchFamily="34" charset="0"/>
                <a:cs typeface="Arial"/>
              </a:rPr>
              <a:t>White, Cement, Pony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8F97EE99-7B1C-BD48-AD34-DC5D7E98AD27}"/>
              </a:ext>
            </a:extLst>
          </p:cNvPr>
          <p:cNvSpPr txBox="1"/>
          <p:nvPr/>
        </p:nvSpPr>
        <p:spPr>
          <a:xfrm>
            <a:off x="0" y="2274003"/>
            <a:ext cx="12186570" cy="584775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 defTabSz="457200"/>
            <a:r>
              <a:rPr lang="en-US" sz="3200" dirty="0">
                <a:solidFill>
                  <a:schemeClr val="bg1"/>
                </a:solidFill>
                <a:latin typeface="Helvetica Light" panose="020B0403020202020204" pitchFamily="34" charset="0"/>
                <a:cs typeface="Arial"/>
              </a:rPr>
              <a:t>Write the words in the chat, in order.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E4C2730E-E76A-8D44-A189-DED770E46F73}"/>
              </a:ext>
            </a:extLst>
          </p:cNvPr>
          <p:cNvSpPr txBox="1">
            <a:spLocks/>
          </p:cNvSpPr>
          <p:nvPr/>
        </p:nvSpPr>
        <p:spPr>
          <a:xfrm>
            <a:off x="3245641" y="4266211"/>
            <a:ext cx="5684588" cy="555169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ts val="2000"/>
              </a:spcBef>
              <a:buClr>
                <a:schemeClr val="accent1"/>
              </a:buClr>
              <a:buFont typeface="Wingdings 2" pitchFamily="18" charset="2"/>
              <a:buChar char="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336550" algn="l" defTabSz="914400" rtl="0" eaLnBrk="1" latinLnBrk="0" hangingPunct="1">
              <a:spcBef>
                <a:spcPts val="600"/>
              </a:spcBef>
              <a:buClr>
                <a:schemeClr val="accent1">
                  <a:lumMod val="50000"/>
                </a:schemeClr>
              </a:buClr>
              <a:buFont typeface="Wingdings 2" pitchFamily="18" charset="2"/>
              <a:buChar char="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035050" indent="-349250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Wingdings 2" pitchFamily="18" charset="2"/>
              <a:buChar char="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-336550" algn="l" defTabSz="914400" rtl="0" eaLnBrk="1" latinLnBrk="0" hangingPunct="1">
              <a:spcBef>
                <a:spcPts val="600"/>
              </a:spcBef>
              <a:buClr>
                <a:schemeClr val="accent1">
                  <a:lumMod val="50000"/>
                </a:schemeClr>
              </a:buClr>
              <a:buFont typeface="Wingdings 2" pitchFamily="18" charset="2"/>
              <a:buChar char="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720850" indent="-349250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Wingdings 2" pitchFamily="18" charset="2"/>
              <a:buChar char="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055813" indent="-344488" algn="l" defTabSz="914400" rtl="0" eaLnBrk="1" latinLnBrk="0" hangingPunct="1">
              <a:spcBef>
                <a:spcPct val="20000"/>
              </a:spcBef>
              <a:buClr>
                <a:schemeClr val="accent1">
                  <a:lumMod val="50000"/>
                </a:schemeClr>
              </a:buClr>
              <a:buFont typeface="Wingdings 2" pitchFamily="18" charset="2"/>
              <a:buChar char="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398713" indent="-344488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 2" pitchFamily="18" charset="2"/>
              <a:buChar char="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743200" indent="-344488" algn="l" defTabSz="914400" rtl="0" eaLnBrk="1" latinLnBrk="0" hangingPunct="1">
              <a:spcBef>
                <a:spcPct val="20000"/>
              </a:spcBef>
              <a:buClr>
                <a:schemeClr val="accent1">
                  <a:lumMod val="50000"/>
                </a:schemeClr>
              </a:buClr>
              <a:buFont typeface="Wingdings 2" pitchFamily="18" charset="2"/>
              <a:buChar char="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087688" indent="-344488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 2" pitchFamily="18" charset="2"/>
              <a:buChar char=""/>
              <a:defRPr lang="en-US" sz="180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Clr>
                <a:srgbClr val="A2C816"/>
              </a:buClr>
              <a:buNone/>
            </a:pPr>
            <a:r>
              <a:rPr lang="en-US" sz="3200" dirty="0">
                <a:solidFill>
                  <a:schemeClr val="tx1">
                    <a:lumMod val="95000"/>
                  </a:schemeClr>
                </a:solidFill>
                <a:latin typeface="Helvetica Light" panose="020B0403020202020204" pitchFamily="34" charset="0"/>
                <a:cs typeface="Arial"/>
              </a:rPr>
              <a:t>(2 - 0) / 2 = 2 ? Pony</a:t>
            </a:r>
          </a:p>
        </p:txBody>
      </p:sp>
    </p:spTree>
    <p:extLst>
      <p:ext uri="{BB962C8B-B14F-4D97-AF65-F5344CB8AC3E}">
        <p14:creationId xmlns:p14="http://schemas.microsoft.com/office/powerpoint/2010/main" val="2269749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build="p"/>
      <p:bldP spid="26" grpId="1" build="p"/>
      <p:bldP spid="27" grpId="0"/>
      <p:bldP spid="27" grpId="1"/>
      <p:bldP spid="28" grpId="0"/>
      <p:bldP spid="29" grpId="0" animBg="1"/>
      <p:bldP spid="11" grpId="0"/>
      <p:bldP spid="11" grpId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4DAE124A-F3C9-E441-857A-00FD6A461F7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-22" b="19636"/>
          <a:stretch/>
        </p:blipFill>
        <p:spPr>
          <a:xfrm>
            <a:off x="3245641" y="-7714"/>
            <a:ext cx="5690017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0" y="-7713"/>
            <a:ext cx="12192000" cy="2281718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BBA1F80E-9331-6D41-BE74-380313E5D61B}"/>
              </a:ext>
            </a:extLst>
          </p:cNvPr>
          <p:cNvSpPr/>
          <p:nvPr/>
        </p:nvSpPr>
        <p:spPr bwMode="auto">
          <a:xfrm>
            <a:off x="0" y="-7714"/>
            <a:ext cx="12192000" cy="160036"/>
          </a:xfrm>
          <a:prstGeom prst="rect">
            <a:avLst/>
          </a:prstGeom>
          <a:solidFill>
            <a:srgbClr val="33663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1920" tIns="60960" rIns="121920" bIns="60960" numCol="1" rtlCol="0" anchor="t" anchorCtr="0" compatLnSpc="1">
            <a:prstTxWarp prst="textNoShape">
              <a:avLst/>
            </a:prstTxWarp>
          </a:bodyPr>
          <a:lstStyle/>
          <a:p>
            <a:pPr defTabSz="121914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3200">
              <a:latin typeface="Arial" pitchFamily="-112" charset="0"/>
              <a:ea typeface="ＭＳ Ｐゴシック" pitchFamily="-112" charset="-128"/>
              <a:cs typeface="ＭＳ Ｐゴシック" pitchFamily="-112" charset="-128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C41BAA6-F0FE-7A4F-B951-F46FF34AA627}"/>
              </a:ext>
            </a:extLst>
          </p:cNvPr>
          <p:cNvSpPr txBox="1"/>
          <p:nvPr/>
        </p:nvSpPr>
        <p:spPr>
          <a:xfrm>
            <a:off x="0" y="765536"/>
            <a:ext cx="12186570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atin typeface="Helvetica Light" panose="020B0403020202020204" pitchFamily="34" charset="0"/>
              </a:rPr>
              <a:t>Learning &amp;</a:t>
            </a:r>
          </a:p>
          <a:p>
            <a:pPr algn="ctr"/>
            <a:r>
              <a:rPr lang="en-US" sz="3600" dirty="0">
                <a:latin typeface="Helvetica Light" panose="020B0403020202020204" pitchFamily="34" charset="0"/>
              </a:rPr>
              <a:t>Working Memory Capacity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03AA3DB3-18BC-2C41-96B4-BE4244B0F17C}"/>
              </a:ext>
            </a:extLst>
          </p:cNvPr>
          <p:cNvSpPr/>
          <p:nvPr/>
        </p:nvSpPr>
        <p:spPr>
          <a:xfrm>
            <a:off x="0" y="2274005"/>
            <a:ext cx="12186570" cy="4583995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Content Placeholder 2">
            <a:extLst>
              <a:ext uri="{FF2B5EF4-FFF2-40B4-BE49-F238E27FC236}">
                <a16:creationId xmlns:a16="http://schemas.microsoft.com/office/drawing/2014/main" id="{74827EEB-1FE3-144B-BFCC-762BD4391B54}"/>
              </a:ext>
            </a:extLst>
          </p:cNvPr>
          <p:cNvSpPr txBox="1">
            <a:spLocks/>
          </p:cNvSpPr>
          <p:nvPr/>
        </p:nvSpPr>
        <p:spPr>
          <a:xfrm>
            <a:off x="3240211" y="2999582"/>
            <a:ext cx="5700878" cy="5610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dirty="0">
                <a:solidFill>
                  <a:schemeClr val="tx1">
                    <a:lumMod val="95000"/>
                  </a:schemeClr>
                </a:solidFill>
                <a:latin typeface="Helvetica Light" panose="020B0403020202020204" pitchFamily="34" charset="0"/>
                <a:cs typeface="Arial"/>
              </a:rPr>
              <a:t>(3 + 2) - 4 = 2 ? Book</a:t>
            </a:r>
          </a:p>
        </p:txBody>
      </p:sp>
      <p:sp>
        <p:nvSpPr>
          <p:cNvPr id="27" name="Content Placeholder 2">
            <a:extLst>
              <a:ext uri="{FF2B5EF4-FFF2-40B4-BE49-F238E27FC236}">
                <a16:creationId xmlns:a16="http://schemas.microsoft.com/office/drawing/2014/main" id="{01176AD3-E403-B14D-8EA7-7F1C0E92DFE2}"/>
              </a:ext>
            </a:extLst>
          </p:cNvPr>
          <p:cNvSpPr txBox="1">
            <a:spLocks/>
          </p:cNvSpPr>
          <p:nvPr/>
        </p:nvSpPr>
        <p:spPr>
          <a:xfrm>
            <a:off x="3245641" y="3635832"/>
            <a:ext cx="5684588" cy="555169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ts val="2000"/>
              </a:spcBef>
              <a:buClr>
                <a:schemeClr val="accent1"/>
              </a:buClr>
              <a:buFont typeface="Wingdings 2" pitchFamily="18" charset="2"/>
              <a:buChar char="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336550" algn="l" defTabSz="914400" rtl="0" eaLnBrk="1" latinLnBrk="0" hangingPunct="1">
              <a:spcBef>
                <a:spcPts val="600"/>
              </a:spcBef>
              <a:buClr>
                <a:schemeClr val="accent1">
                  <a:lumMod val="50000"/>
                </a:schemeClr>
              </a:buClr>
              <a:buFont typeface="Wingdings 2" pitchFamily="18" charset="2"/>
              <a:buChar char="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035050" indent="-349250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Wingdings 2" pitchFamily="18" charset="2"/>
              <a:buChar char="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-336550" algn="l" defTabSz="914400" rtl="0" eaLnBrk="1" latinLnBrk="0" hangingPunct="1">
              <a:spcBef>
                <a:spcPts val="600"/>
              </a:spcBef>
              <a:buClr>
                <a:schemeClr val="accent1">
                  <a:lumMod val="50000"/>
                </a:schemeClr>
              </a:buClr>
              <a:buFont typeface="Wingdings 2" pitchFamily="18" charset="2"/>
              <a:buChar char="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720850" indent="-349250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Wingdings 2" pitchFamily="18" charset="2"/>
              <a:buChar char="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055813" indent="-344488" algn="l" defTabSz="914400" rtl="0" eaLnBrk="1" latinLnBrk="0" hangingPunct="1">
              <a:spcBef>
                <a:spcPct val="20000"/>
              </a:spcBef>
              <a:buClr>
                <a:schemeClr val="accent1">
                  <a:lumMod val="50000"/>
                </a:schemeClr>
              </a:buClr>
              <a:buFont typeface="Wingdings 2" pitchFamily="18" charset="2"/>
              <a:buChar char="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398713" indent="-344488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 2" pitchFamily="18" charset="2"/>
              <a:buChar char="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743200" indent="-344488" algn="l" defTabSz="914400" rtl="0" eaLnBrk="1" latinLnBrk="0" hangingPunct="1">
              <a:spcBef>
                <a:spcPct val="20000"/>
              </a:spcBef>
              <a:buClr>
                <a:schemeClr val="accent1">
                  <a:lumMod val="50000"/>
                </a:schemeClr>
              </a:buClr>
              <a:buFont typeface="Wingdings 2" pitchFamily="18" charset="2"/>
              <a:buChar char="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087688" indent="-344488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 2" pitchFamily="18" charset="2"/>
              <a:buChar char=""/>
              <a:defRPr lang="en-US" sz="180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Clr>
                <a:srgbClr val="A2C816"/>
              </a:buClr>
              <a:buNone/>
            </a:pPr>
            <a:r>
              <a:rPr lang="en-US" sz="3200" dirty="0">
                <a:solidFill>
                  <a:schemeClr val="tx1">
                    <a:lumMod val="95000"/>
                  </a:schemeClr>
                </a:solidFill>
                <a:latin typeface="Helvetica Light" panose="020B0403020202020204" pitchFamily="34" charset="0"/>
                <a:cs typeface="Arial"/>
              </a:rPr>
              <a:t>(6 + 2) / 4 = 2 ? Printer</a:t>
            </a:r>
          </a:p>
        </p:txBody>
      </p:sp>
      <p:sp>
        <p:nvSpPr>
          <p:cNvPr id="28" name="Content Placeholder 2">
            <a:extLst>
              <a:ext uri="{FF2B5EF4-FFF2-40B4-BE49-F238E27FC236}">
                <a16:creationId xmlns:a16="http://schemas.microsoft.com/office/drawing/2014/main" id="{43BD54DD-31BC-C146-92B0-3C3F15D6FE0D}"/>
              </a:ext>
            </a:extLst>
          </p:cNvPr>
          <p:cNvSpPr txBox="1">
            <a:spLocks/>
          </p:cNvSpPr>
          <p:nvPr/>
        </p:nvSpPr>
        <p:spPr>
          <a:xfrm>
            <a:off x="3240211" y="5728934"/>
            <a:ext cx="5700878" cy="60259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ts val="2000"/>
              </a:spcBef>
              <a:buClr>
                <a:schemeClr val="accent1"/>
              </a:buClr>
              <a:buFont typeface="Wingdings 2" pitchFamily="18" charset="2"/>
              <a:buChar char="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336550" algn="l" defTabSz="914400" rtl="0" eaLnBrk="1" latinLnBrk="0" hangingPunct="1">
              <a:spcBef>
                <a:spcPts val="600"/>
              </a:spcBef>
              <a:buClr>
                <a:schemeClr val="accent1">
                  <a:lumMod val="50000"/>
                </a:schemeClr>
              </a:buClr>
              <a:buFont typeface="Wingdings 2" pitchFamily="18" charset="2"/>
              <a:buChar char="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035050" indent="-349250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Wingdings 2" pitchFamily="18" charset="2"/>
              <a:buChar char="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-336550" algn="l" defTabSz="914400" rtl="0" eaLnBrk="1" latinLnBrk="0" hangingPunct="1">
              <a:spcBef>
                <a:spcPts val="600"/>
              </a:spcBef>
              <a:buClr>
                <a:schemeClr val="accent1">
                  <a:lumMod val="50000"/>
                </a:schemeClr>
              </a:buClr>
              <a:buFont typeface="Wingdings 2" pitchFamily="18" charset="2"/>
              <a:buChar char="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720850" indent="-349250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Wingdings 2" pitchFamily="18" charset="2"/>
              <a:buChar char="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055813" indent="-344488" algn="l" defTabSz="914400" rtl="0" eaLnBrk="1" latinLnBrk="0" hangingPunct="1">
              <a:spcBef>
                <a:spcPct val="20000"/>
              </a:spcBef>
              <a:buClr>
                <a:schemeClr val="accent1">
                  <a:lumMod val="50000"/>
                </a:schemeClr>
              </a:buClr>
              <a:buFont typeface="Wingdings 2" pitchFamily="18" charset="2"/>
              <a:buChar char="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398713" indent="-344488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 2" pitchFamily="18" charset="2"/>
              <a:buChar char="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743200" indent="-344488" algn="l" defTabSz="914400" rtl="0" eaLnBrk="1" latinLnBrk="0" hangingPunct="1">
              <a:spcBef>
                <a:spcPct val="20000"/>
              </a:spcBef>
              <a:buClr>
                <a:schemeClr val="accent1">
                  <a:lumMod val="50000"/>
                </a:schemeClr>
              </a:buClr>
              <a:buFont typeface="Wingdings 2" pitchFamily="18" charset="2"/>
              <a:buChar char="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087688" indent="-344488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 2" pitchFamily="18" charset="2"/>
              <a:buChar char=""/>
              <a:defRPr lang="en-US" sz="180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Clr>
                <a:srgbClr val="A2C816"/>
              </a:buClr>
              <a:buNone/>
            </a:pPr>
            <a:r>
              <a:rPr lang="en-US" sz="3200" dirty="0">
                <a:solidFill>
                  <a:schemeClr val="tx1">
                    <a:lumMod val="95000"/>
                  </a:schemeClr>
                </a:solidFill>
                <a:latin typeface="Helvetica Light" panose="020B0403020202020204" pitchFamily="34" charset="0"/>
                <a:cs typeface="Arial"/>
              </a:rPr>
              <a:t>Book, Printer, Speaker, Duck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8F97EE99-7B1C-BD48-AD34-DC5D7E98AD27}"/>
              </a:ext>
            </a:extLst>
          </p:cNvPr>
          <p:cNvSpPr txBox="1"/>
          <p:nvPr/>
        </p:nvSpPr>
        <p:spPr>
          <a:xfrm>
            <a:off x="0" y="2274003"/>
            <a:ext cx="12186570" cy="584775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 defTabSz="457200"/>
            <a:r>
              <a:rPr lang="en-US" sz="3200" dirty="0">
                <a:solidFill>
                  <a:schemeClr val="bg1"/>
                </a:solidFill>
                <a:latin typeface="Helvetica Light" panose="020B0403020202020204" pitchFamily="34" charset="0"/>
                <a:cs typeface="Arial"/>
              </a:rPr>
              <a:t>Write the words in the chat, in order.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E4C2730E-E76A-8D44-A189-DED770E46F73}"/>
              </a:ext>
            </a:extLst>
          </p:cNvPr>
          <p:cNvSpPr txBox="1">
            <a:spLocks/>
          </p:cNvSpPr>
          <p:nvPr/>
        </p:nvSpPr>
        <p:spPr>
          <a:xfrm>
            <a:off x="3245641" y="4266211"/>
            <a:ext cx="5684588" cy="555169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ts val="2000"/>
              </a:spcBef>
              <a:buClr>
                <a:schemeClr val="accent1"/>
              </a:buClr>
              <a:buFont typeface="Wingdings 2" pitchFamily="18" charset="2"/>
              <a:buChar char="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336550" algn="l" defTabSz="914400" rtl="0" eaLnBrk="1" latinLnBrk="0" hangingPunct="1">
              <a:spcBef>
                <a:spcPts val="600"/>
              </a:spcBef>
              <a:buClr>
                <a:schemeClr val="accent1">
                  <a:lumMod val="50000"/>
                </a:schemeClr>
              </a:buClr>
              <a:buFont typeface="Wingdings 2" pitchFamily="18" charset="2"/>
              <a:buChar char="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035050" indent="-349250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Wingdings 2" pitchFamily="18" charset="2"/>
              <a:buChar char="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-336550" algn="l" defTabSz="914400" rtl="0" eaLnBrk="1" latinLnBrk="0" hangingPunct="1">
              <a:spcBef>
                <a:spcPts val="600"/>
              </a:spcBef>
              <a:buClr>
                <a:schemeClr val="accent1">
                  <a:lumMod val="50000"/>
                </a:schemeClr>
              </a:buClr>
              <a:buFont typeface="Wingdings 2" pitchFamily="18" charset="2"/>
              <a:buChar char="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720850" indent="-349250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Wingdings 2" pitchFamily="18" charset="2"/>
              <a:buChar char="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055813" indent="-344488" algn="l" defTabSz="914400" rtl="0" eaLnBrk="1" latinLnBrk="0" hangingPunct="1">
              <a:spcBef>
                <a:spcPct val="20000"/>
              </a:spcBef>
              <a:buClr>
                <a:schemeClr val="accent1">
                  <a:lumMod val="50000"/>
                </a:schemeClr>
              </a:buClr>
              <a:buFont typeface="Wingdings 2" pitchFamily="18" charset="2"/>
              <a:buChar char="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398713" indent="-344488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 2" pitchFamily="18" charset="2"/>
              <a:buChar char="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743200" indent="-344488" algn="l" defTabSz="914400" rtl="0" eaLnBrk="1" latinLnBrk="0" hangingPunct="1">
              <a:spcBef>
                <a:spcPct val="20000"/>
              </a:spcBef>
              <a:buClr>
                <a:schemeClr val="accent1">
                  <a:lumMod val="50000"/>
                </a:schemeClr>
              </a:buClr>
              <a:buFont typeface="Wingdings 2" pitchFamily="18" charset="2"/>
              <a:buChar char="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087688" indent="-344488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 2" pitchFamily="18" charset="2"/>
              <a:buChar char=""/>
              <a:defRPr lang="en-US" sz="180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Clr>
                <a:srgbClr val="A2C816"/>
              </a:buClr>
              <a:buNone/>
            </a:pPr>
            <a:r>
              <a:rPr lang="en-US" sz="3200" dirty="0">
                <a:solidFill>
                  <a:schemeClr val="tx1">
                    <a:lumMod val="95000"/>
                  </a:schemeClr>
                </a:solidFill>
                <a:latin typeface="Helvetica Light" panose="020B0403020202020204" pitchFamily="34" charset="0"/>
                <a:cs typeface="Arial"/>
              </a:rPr>
              <a:t>(8 - 3) * 2 = 10 ? Speaker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EB0AA6D2-7AEE-DA4C-A74B-CEE126C957D1}"/>
              </a:ext>
            </a:extLst>
          </p:cNvPr>
          <p:cNvSpPr txBox="1">
            <a:spLocks/>
          </p:cNvSpPr>
          <p:nvPr/>
        </p:nvSpPr>
        <p:spPr>
          <a:xfrm>
            <a:off x="3238713" y="4938156"/>
            <a:ext cx="5684588" cy="555169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ts val="2000"/>
              </a:spcBef>
              <a:buClr>
                <a:schemeClr val="accent1"/>
              </a:buClr>
              <a:buFont typeface="Wingdings 2" pitchFamily="18" charset="2"/>
              <a:buChar char="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336550" algn="l" defTabSz="914400" rtl="0" eaLnBrk="1" latinLnBrk="0" hangingPunct="1">
              <a:spcBef>
                <a:spcPts val="600"/>
              </a:spcBef>
              <a:buClr>
                <a:schemeClr val="accent1">
                  <a:lumMod val="50000"/>
                </a:schemeClr>
              </a:buClr>
              <a:buFont typeface="Wingdings 2" pitchFamily="18" charset="2"/>
              <a:buChar char="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035050" indent="-349250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Wingdings 2" pitchFamily="18" charset="2"/>
              <a:buChar char="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-336550" algn="l" defTabSz="914400" rtl="0" eaLnBrk="1" latinLnBrk="0" hangingPunct="1">
              <a:spcBef>
                <a:spcPts val="600"/>
              </a:spcBef>
              <a:buClr>
                <a:schemeClr val="accent1">
                  <a:lumMod val="50000"/>
                </a:schemeClr>
              </a:buClr>
              <a:buFont typeface="Wingdings 2" pitchFamily="18" charset="2"/>
              <a:buChar char="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720850" indent="-349250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Wingdings 2" pitchFamily="18" charset="2"/>
              <a:buChar char="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055813" indent="-344488" algn="l" defTabSz="914400" rtl="0" eaLnBrk="1" latinLnBrk="0" hangingPunct="1">
              <a:spcBef>
                <a:spcPct val="20000"/>
              </a:spcBef>
              <a:buClr>
                <a:schemeClr val="accent1">
                  <a:lumMod val="50000"/>
                </a:schemeClr>
              </a:buClr>
              <a:buFont typeface="Wingdings 2" pitchFamily="18" charset="2"/>
              <a:buChar char="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398713" indent="-344488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 2" pitchFamily="18" charset="2"/>
              <a:buChar char="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743200" indent="-344488" algn="l" defTabSz="914400" rtl="0" eaLnBrk="1" latinLnBrk="0" hangingPunct="1">
              <a:spcBef>
                <a:spcPct val="20000"/>
              </a:spcBef>
              <a:buClr>
                <a:schemeClr val="accent1">
                  <a:lumMod val="50000"/>
                </a:schemeClr>
              </a:buClr>
              <a:buFont typeface="Wingdings 2" pitchFamily="18" charset="2"/>
              <a:buChar char="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087688" indent="-344488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 2" pitchFamily="18" charset="2"/>
              <a:buChar char=""/>
              <a:defRPr lang="en-US" sz="180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Clr>
                <a:srgbClr val="A2C816"/>
              </a:buClr>
              <a:buNone/>
            </a:pPr>
            <a:r>
              <a:rPr lang="en-US" sz="3200" dirty="0">
                <a:solidFill>
                  <a:schemeClr val="tx1">
                    <a:lumMod val="95000"/>
                  </a:schemeClr>
                </a:solidFill>
                <a:latin typeface="Helvetica Light" panose="020B0403020202020204" pitchFamily="34" charset="0"/>
                <a:cs typeface="Arial"/>
              </a:rPr>
              <a:t>(4 / 2) - 4 = 4 ? Duck</a:t>
            </a:r>
          </a:p>
        </p:txBody>
      </p:sp>
    </p:spTree>
    <p:extLst>
      <p:ext uri="{BB962C8B-B14F-4D97-AF65-F5344CB8AC3E}">
        <p14:creationId xmlns:p14="http://schemas.microsoft.com/office/powerpoint/2010/main" val="41281558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build="p"/>
      <p:bldP spid="26" grpId="1" build="p"/>
      <p:bldP spid="27" grpId="0"/>
      <p:bldP spid="27" grpId="1"/>
      <p:bldP spid="28" grpId="0"/>
      <p:bldP spid="29" grpId="0" animBg="1"/>
      <p:bldP spid="11" grpId="0"/>
      <p:bldP spid="11" grpId="1"/>
      <p:bldP spid="12" grpId="0"/>
      <p:bldP spid="12" grpId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4DAE124A-F3C9-E441-857A-00FD6A461F7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-22" b="19636"/>
          <a:stretch/>
        </p:blipFill>
        <p:spPr>
          <a:xfrm>
            <a:off x="3245641" y="-7714"/>
            <a:ext cx="5690017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0" y="-7713"/>
            <a:ext cx="12192000" cy="2281718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BBA1F80E-9331-6D41-BE74-380313E5D61B}"/>
              </a:ext>
            </a:extLst>
          </p:cNvPr>
          <p:cNvSpPr/>
          <p:nvPr/>
        </p:nvSpPr>
        <p:spPr bwMode="auto">
          <a:xfrm>
            <a:off x="0" y="-7714"/>
            <a:ext cx="12192000" cy="160036"/>
          </a:xfrm>
          <a:prstGeom prst="rect">
            <a:avLst/>
          </a:prstGeom>
          <a:solidFill>
            <a:srgbClr val="33663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1920" tIns="60960" rIns="121920" bIns="60960" numCol="1" rtlCol="0" anchor="t" anchorCtr="0" compatLnSpc="1">
            <a:prstTxWarp prst="textNoShape">
              <a:avLst/>
            </a:prstTxWarp>
          </a:bodyPr>
          <a:lstStyle/>
          <a:p>
            <a:pPr defTabSz="121914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3200">
              <a:latin typeface="Arial" pitchFamily="-112" charset="0"/>
              <a:ea typeface="ＭＳ Ｐゴシック" pitchFamily="-112" charset="-128"/>
              <a:cs typeface="ＭＳ Ｐゴシック" pitchFamily="-112" charset="-128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C41BAA6-F0FE-7A4F-B951-F46FF34AA627}"/>
              </a:ext>
            </a:extLst>
          </p:cNvPr>
          <p:cNvSpPr txBox="1"/>
          <p:nvPr/>
        </p:nvSpPr>
        <p:spPr>
          <a:xfrm>
            <a:off x="0" y="765536"/>
            <a:ext cx="12186570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atin typeface="Helvetica Light" panose="020B0403020202020204" pitchFamily="34" charset="0"/>
              </a:rPr>
              <a:t>Learning &amp;</a:t>
            </a:r>
          </a:p>
          <a:p>
            <a:pPr algn="ctr"/>
            <a:r>
              <a:rPr lang="en-US" sz="3600" dirty="0">
                <a:latin typeface="Helvetica Light" panose="020B0403020202020204" pitchFamily="34" charset="0"/>
              </a:rPr>
              <a:t>Working Memory Capacity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03AA3DB3-18BC-2C41-96B4-BE4244B0F17C}"/>
              </a:ext>
            </a:extLst>
          </p:cNvPr>
          <p:cNvSpPr/>
          <p:nvPr/>
        </p:nvSpPr>
        <p:spPr>
          <a:xfrm>
            <a:off x="0" y="2274005"/>
            <a:ext cx="12186570" cy="4583995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6C8C0B1-79B2-A04D-B58A-DED7F82611F4}"/>
              </a:ext>
            </a:extLst>
          </p:cNvPr>
          <p:cNvSpPr txBox="1"/>
          <p:nvPr/>
        </p:nvSpPr>
        <p:spPr>
          <a:xfrm>
            <a:off x="1938270" y="2801155"/>
            <a:ext cx="8287555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rgbClr val="FEF6F4"/>
                </a:solidFill>
                <a:latin typeface="Helvetica Light" panose="020B0403020202020204" pitchFamily="34" charset="0"/>
              </a:rPr>
              <a:t>How did you do? </a:t>
            </a:r>
            <a:r>
              <a:rPr lang="en-US" sz="3200" dirty="0">
                <a:solidFill>
                  <a:srgbClr val="FEF6F4"/>
                </a:solidFill>
                <a:latin typeface="Helvetica Light" panose="020B0403020202020204" pitchFamily="34" charset="0"/>
                <a:sym typeface="Wingdings" pitchFamily="2" charset="2"/>
              </a:rPr>
              <a:t> </a:t>
            </a:r>
            <a:endParaRPr lang="en-US" sz="3200" dirty="0">
              <a:solidFill>
                <a:srgbClr val="FEF6F4"/>
              </a:solidFill>
              <a:latin typeface="Helvetica Light" panose="020B0403020202020204" pitchFamily="34" charset="0"/>
            </a:endParaRPr>
          </a:p>
          <a:p>
            <a:endParaRPr lang="en-US" sz="3200" dirty="0">
              <a:solidFill>
                <a:srgbClr val="FEF6F4"/>
              </a:solidFill>
              <a:latin typeface="Helvetica Light" panose="020B0403020202020204" pitchFamily="34" charset="0"/>
            </a:endParaRPr>
          </a:p>
          <a:p>
            <a:r>
              <a:rPr lang="en-US" sz="3200" dirty="0">
                <a:solidFill>
                  <a:srgbClr val="FEF6F4"/>
                </a:solidFill>
                <a:latin typeface="Helvetica Light" panose="020B0403020202020204" pitchFamily="34" charset="0"/>
              </a:rPr>
              <a:t>In the chat, please type in the highest number of words (2, 3, or 4) that you were able to remember correctly and in order.</a:t>
            </a:r>
          </a:p>
        </p:txBody>
      </p:sp>
    </p:spTree>
    <p:extLst>
      <p:ext uri="{BB962C8B-B14F-4D97-AF65-F5344CB8AC3E}">
        <p14:creationId xmlns:p14="http://schemas.microsoft.com/office/powerpoint/2010/main" val="33937286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4DAE124A-F3C9-E441-857A-00FD6A461F7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-22" b="19636"/>
          <a:stretch/>
        </p:blipFill>
        <p:spPr>
          <a:xfrm>
            <a:off x="3245641" y="-7714"/>
            <a:ext cx="5690017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0" y="-7713"/>
            <a:ext cx="12192000" cy="2281718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BBA1F80E-9331-6D41-BE74-380313E5D61B}"/>
              </a:ext>
            </a:extLst>
          </p:cNvPr>
          <p:cNvSpPr/>
          <p:nvPr/>
        </p:nvSpPr>
        <p:spPr bwMode="auto">
          <a:xfrm>
            <a:off x="0" y="-7714"/>
            <a:ext cx="12192000" cy="160036"/>
          </a:xfrm>
          <a:prstGeom prst="rect">
            <a:avLst/>
          </a:prstGeom>
          <a:solidFill>
            <a:srgbClr val="33663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1920" tIns="60960" rIns="121920" bIns="60960" numCol="1" rtlCol="0" anchor="t" anchorCtr="0" compatLnSpc="1">
            <a:prstTxWarp prst="textNoShape">
              <a:avLst/>
            </a:prstTxWarp>
          </a:bodyPr>
          <a:lstStyle/>
          <a:p>
            <a:pPr defTabSz="121914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3200">
              <a:latin typeface="Arial" pitchFamily="-112" charset="0"/>
              <a:ea typeface="ＭＳ Ｐゴシック" pitchFamily="-112" charset="-128"/>
              <a:cs typeface="ＭＳ Ｐゴシック" pitchFamily="-112" charset="-128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C41BAA6-F0FE-7A4F-B951-F46FF34AA627}"/>
              </a:ext>
            </a:extLst>
          </p:cNvPr>
          <p:cNvSpPr txBox="1"/>
          <p:nvPr/>
        </p:nvSpPr>
        <p:spPr>
          <a:xfrm>
            <a:off x="0" y="765536"/>
            <a:ext cx="12186570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atin typeface="Helvetica Light" panose="020B0403020202020204" pitchFamily="34" charset="0"/>
              </a:rPr>
              <a:t>Learning</a:t>
            </a:r>
          </a:p>
          <a:p>
            <a:pPr algn="ctr"/>
            <a:r>
              <a:rPr lang="en-US" sz="3600" dirty="0">
                <a:latin typeface="Helvetica Light" panose="020B0403020202020204" pitchFamily="34" charset="0"/>
              </a:rPr>
              <a:t>Working Memory Capacity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03AA3DB3-18BC-2C41-96B4-BE4244B0F17C}"/>
              </a:ext>
            </a:extLst>
          </p:cNvPr>
          <p:cNvSpPr/>
          <p:nvPr/>
        </p:nvSpPr>
        <p:spPr>
          <a:xfrm>
            <a:off x="0" y="2274005"/>
            <a:ext cx="12186570" cy="4583995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21C3516-84C4-E34F-8134-BEEBAA2D2C61}"/>
              </a:ext>
            </a:extLst>
          </p:cNvPr>
          <p:cNvSpPr txBox="1"/>
          <p:nvPr/>
        </p:nvSpPr>
        <p:spPr>
          <a:xfrm>
            <a:off x="8935658" y="3125972"/>
            <a:ext cx="3177535" cy="461665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Helvetica Light" panose="020B0403020202020204" pitchFamily="34" charset="0"/>
              </a:rPr>
              <a:t>Short Term Memory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74F504EF-EB05-274E-8EEF-3B814F17C363}"/>
              </a:ext>
            </a:extLst>
          </p:cNvPr>
          <p:cNvCxnSpPr/>
          <p:nvPr/>
        </p:nvCxnSpPr>
        <p:spPr>
          <a:xfrm>
            <a:off x="3324447" y="2523460"/>
            <a:ext cx="0" cy="3289005"/>
          </a:xfrm>
          <a:prstGeom prst="line">
            <a:avLst/>
          </a:prstGeom>
          <a:ln w="254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Oval 31">
            <a:extLst>
              <a:ext uri="{FF2B5EF4-FFF2-40B4-BE49-F238E27FC236}">
                <a16:creationId xmlns:a16="http://schemas.microsoft.com/office/drawing/2014/main" id="{32B1ECC6-1A8C-AC42-AAC8-8547E154CFAE}"/>
              </a:ext>
            </a:extLst>
          </p:cNvPr>
          <p:cNvSpPr/>
          <p:nvPr/>
        </p:nvSpPr>
        <p:spPr>
          <a:xfrm>
            <a:off x="5592726" y="5876262"/>
            <a:ext cx="1162493" cy="446567"/>
          </a:xfrm>
          <a:prstGeom prst="ellipse">
            <a:avLst/>
          </a:prstGeom>
          <a:solidFill>
            <a:srgbClr val="00B0F0">
              <a:alpha val="50000"/>
            </a:srgbClr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C8960D41-3AD4-2E49-8F09-855723A67D04}"/>
              </a:ext>
            </a:extLst>
          </p:cNvPr>
          <p:cNvSpPr/>
          <p:nvPr/>
        </p:nvSpPr>
        <p:spPr>
          <a:xfrm>
            <a:off x="4226361" y="5854260"/>
            <a:ext cx="882503" cy="446567"/>
          </a:xfrm>
          <a:prstGeom prst="ellipse">
            <a:avLst/>
          </a:prstGeom>
          <a:solidFill>
            <a:srgbClr val="FFC000">
              <a:alpha val="50000"/>
            </a:srgb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6D87FEB-60F3-B14D-83FC-A48FE3C1A800}"/>
              </a:ext>
            </a:extLst>
          </p:cNvPr>
          <p:cNvSpPr txBox="1"/>
          <p:nvPr/>
        </p:nvSpPr>
        <p:spPr>
          <a:xfrm>
            <a:off x="3430769" y="5890438"/>
            <a:ext cx="56112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1      2      3      4      5      6      7      8      9     10     11    12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5B98CD4A-300B-7A43-821B-6AC5D283E6D2}"/>
              </a:ext>
            </a:extLst>
          </p:cNvPr>
          <p:cNvSpPr/>
          <p:nvPr/>
        </p:nvSpPr>
        <p:spPr>
          <a:xfrm>
            <a:off x="3952041" y="4557823"/>
            <a:ext cx="274320" cy="1253906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566D8354-5BF7-7641-ABF5-E41ABAE34B8A}"/>
              </a:ext>
            </a:extLst>
          </p:cNvPr>
          <p:cNvSpPr/>
          <p:nvPr/>
        </p:nvSpPr>
        <p:spPr>
          <a:xfrm>
            <a:off x="4387972" y="3143693"/>
            <a:ext cx="274320" cy="2671581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1C97A6B1-BFD9-0F45-A37B-FD820E5217CF}"/>
              </a:ext>
            </a:extLst>
          </p:cNvPr>
          <p:cNvSpPr/>
          <p:nvPr/>
        </p:nvSpPr>
        <p:spPr>
          <a:xfrm>
            <a:off x="4834544" y="4373526"/>
            <a:ext cx="274320" cy="1441749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4BBDADCA-CA42-A345-A014-ADBEA89FE851}"/>
              </a:ext>
            </a:extLst>
          </p:cNvPr>
          <p:cNvSpPr/>
          <p:nvPr/>
        </p:nvSpPr>
        <p:spPr>
          <a:xfrm>
            <a:off x="5227951" y="5465134"/>
            <a:ext cx="274320" cy="34659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60C43F0E-F3F3-F542-8A4D-ABB76CBE8C29}"/>
              </a:ext>
            </a:extLst>
          </p:cNvPr>
          <p:cNvSpPr/>
          <p:nvPr/>
        </p:nvSpPr>
        <p:spPr>
          <a:xfrm>
            <a:off x="3955313" y="5457315"/>
            <a:ext cx="137160" cy="354419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FAC9992E-B7CF-1C4E-89DA-1BBD958583F3}"/>
              </a:ext>
            </a:extLst>
          </p:cNvPr>
          <p:cNvSpPr/>
          <p:nvPr/>
        </p:nvSpPr>
        <p:spPr>
          <a:xfrm>
            <a:off x="4377070" y="4926420"/>
            <a:ext cx="137160" cy="893134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624CF039-A364-4D49-A795-FFD320CD23C6}"/>
              </a:ext>
            </a:extLst>
          </p:cNvPr>
          <p:cNvSpPr/>
          <p:nvPr/>
        </p:nvSpPr>
        <p:spPr>
          <a:xfrm>
            <a:off x="4831889" y="4309730"/>
            <a:ext cx="137160" cy="1509823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3AA7D06E-BCB3-2645-89BF-C48C25869BAD}"/>
              </a:ext>
            </a:extLst>
          </p:cNvPr>
          <p:cNvSpPr/>
          <p:nvPr/>
        </p:nvSpPr>
        <p:spPr>
          <a:xfrm>
            <a:off x="5230001" y="4047460"/>
            <a:ext cx="137160" cy="177845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4B886602-8569-5144-BC87-6E5415642783}"/>
              </a:ext>
            </a:extLst>
          </p:cNvPr>
          <p:cNvSpPr/>
          <p:nvPr/>
        </p:nvSpPr>
        <p:spPr>
          <a:xfrm>
            <a:off x="5684823" y="3388242"/>
            <a:ext cx="137160" cy="2431311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4C32E5D0-378C-4848-BE44-D9A84C9AF72B}"/>
              </a:ext>
            </a:extLst>
          </p:cNvPr>
          <p:cNvSpPr/>
          <p:nvPr/>
        </p:nvSpPr>
        <p:spPr>
          <a:xfrm>
            <a:off x="6116482" y="3143693"/>
            <a:ext cx="135803" cy="2668773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50468E34-C96B-284E-831E-204DEA14344A}"/>
              </a:ext>
            </a:extLst>
          </p:cNvPr>
          <p:cNvSpPr/>
          <p:nvPr/>
        </p:nvSpPr>
        <p:spPr>
          <a:xfrm>
            <a:off x="6539526" y="3945938"/>
            <a:ext cx="137160" cy="1865796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6EE2D017-C7BA-204E-BA3F-15BCB7200273}"/>
              </a:ext>
            </a:extLst>
          </p:cNvPr>
          <p:cNvSpPr/>
          <p:nvPr/>
        </p:nvSpPr>
        <p:spPr>
          <a:xfrm>
            <a:off x="6955031" y="5124893"/>
            <a:ext cx="137160" cy="687573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ED8BB526-293C-204D-B54B-BF90C72BDA78}"/>
              </a:ext>
            </a:extLst>
          </p:cNvPr>
          <p:cNvSpPr/>
          <p:nvPr/>
        </p:nvSpPr>
        <p:spPr>
          <a:xfrm>
            <a:off x="7379433" y="5465134"/>
            <a:ext cx="137160" cy="354419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D69AF340-692E-634C-855A-9148B8F281BD}"/>
              </a:ext>
            </a:extLst>
          </p:cNvPr>
          <p:cNvSpPr/>
          <p:nvPr/>
        </p:nvSpPr>
        <p:spPr>
          <a:xfrm>
            <a:off x="7888638" y="5628167"/>
            <a:ext cx="137160" cy="197743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4F1381ED-1733-F64D-AFF4-0E79A27DA4C9}"/>
              </a:ext>
            </a:extLst>
          </p:cNvPr>
          <p:cNvCxnSpPr/>
          <p:nvPr/>
        </p:nvCxnSpPr>
        <p:spPr>
          <a:xfrm>
            <a:off x="3324447" y="5819553"/>
            <a:ext cx="5611211" cy="0"/>
          </a:xfrm>
          <a:prstGeom prst="line">
            <a:avLst/>
          </a:prstGeom>
          <a:ln w="254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>
            <a:extLst>
              <a:ext uri="{FF2B5EF4-FFF2-40B4-BE49-F238E27FC236}">
                <a16:creationId xmlns:a16="http://schemas.microsoft.com/office/drawing/2014/main" id="{8CB229DE-0A2F-0A45-8AAC-E0ED77EC7708}"/>
              </a:ext>
            </a:extLst>
          </p:cNvPr>
          <p:cNvSpPr txBox="1"/>
          <p:nvPr/>
        </p:nvSpPr>
        <p:spPr>
          <a:xfrm>
            <a:off x="68105" y="3125972"/>
            <a:ext cx="3186819" cy="461665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Helvetica Light" panose="020B0403020202020204" pitchFamily="34" charset="0"/>
              </a:rPr>
              <a:t>Working Memory Cap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50775D5-9560-8B43-8EC8-A3E2F612B34A}"/>
              </a:ext>
            </a:extLst>
          </p:cNvPr>
          <p:cNvSpPr txBox="1"/>
          <p:nvPr/>
        </p:nvSpPr>
        <p:spPr>
          <a:xfrm>
            <a:off x="9052882" y="3756841"/>
            <a:ext cx="29548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Helvetica Light" panose="020B0403020202020204" pitchFamily="34" charset="0"/>
              </a:rPr>
              <a:t>Storage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CE90DBBF-91EC-6A4E-8DAF-118F01AF4B5F}"/>
              </a:ext>
            </a:extLst>
          </p:cNvPr>
          <p:cNvSpPr txBox="1"/>
          <p:nvPr/>
        </p:nvSpPr>
        <p:spPr>
          <a:xfrm>
            <a:off x="189508" y="3815946"/>
            <a:ext cx="295481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Helvetica Light" panose="020B0403020202020204" pitchFamily="34" charset="0"/>
              </a:rPr>
              <a:t>Storage</a:t>
            </a:r>
          </a:p>
          <a:p>
            <a:pPr algn="ctr"/>
            <a:r>
              <a:rPr lang="en-US" sz="2400" dirty="0">
                <a:latin typeface="Helvetica Light" panose="020B0403020202020204" pitchFamily="34" charset="0"/>
              </a:rPr>
              <a:t>Processing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2BD5410-1E87-0140-976F-0D8FC6595DA3}"/>
              </a:ext>
            </a:extLst>
          </p:cNvPr>
          <p:cNvSpPr txBox="1"/>
          <p:nvPr/>
        </p:nvSpPr>
        <p:spPr>
          <a:xfrm>
            <a:off x="420434" y="5171379"/>
            <a:ext cx="252346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Helvetica Light" panose="020B0403020202020204" pitchFamily="34" charset="0"/>
              </a:rPr>
              <a:t>Limited Capacity</a:t>
            </a:r>
          </a:p>
          <a:p>
            <a:pPr algn="ctr"/>
            <a:r>
              <a:rPr lang="en-US" sz="2400" dirty="0">
                <a:latin typeface="Helvetica Light" panose="020B0403020202020204" pitchFamily="34" charset="0"/>
              </a:rPr>
              <a:t>Limited Duration</a:t>
            </a:r>
          </a:p>
          <a:p>
            <a:pPr algn="ctr"/>
            <a:r>
              <a:rPr lang="en-US" sz="2400" dirty="0">
                <a:latin typeface="Helvetica Light" panose="020B0403020202020204" pitchFamily="34" charset="0"/>
              </a:rPr>
              <a:t>Limited Focus</a:t>
            </a:r>
          </a:p>
        </p:txBody>
      </p:sp>
    </p:spTree>
    <p:extLst>
      <p:ext uri="{BB962C8B-B14F-4D97-AF65-F5344CB8AC3E}">
        <p14:creationId xmlns:p14="http://schemas.microsoft.com/office/powerpoint/2010/main" val="20702481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0"/>
                            </p:stCondLst>
                            <p:childTnLst>
                              <p:par>
                                <p:cTn id="3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500"/>
                            </p:stCondLst>
                            <p:childTnLst>
                              <p:par>
                                <p:cTn id="3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000"/>
                            </p:stCondLst>
                            <p:childTnLst>
                              <p:par>
                                <p:cTn id="4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4500"/>
                            </p:stCondLst>
                            <p:childTnLst>
                              <p:par>
                                <p:cTn id="4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0"/>
                            </p:stCondLst>
                            <p:childTnLst>
                              <p:par>
                                <p:cTn id="5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00"/>
                            </p:stCondLst>
                            <p:childTnLst>
                              <p:par>
                                <p:cTn id="6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1000"/>
                            </p:stCondLst>
                            <p:childTnLst>
                              <p:par>
                                <p:cTn id="7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1500"/>
                            </p:stCondLst>
                            <p:childTnLst>
                              <p:par>
                                <p:cTn id="7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2000"/>
                            </p:stCondLst>
                            <p:childTnLst>
                              <p:par>
                                <p:cTn id="8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32" grpId="0" animBg="1"/>
      <p:bldP spid="33" grpId="0" animBg="1"/>
      <p:bldP spid="27" grpId="0" animBg="1"/>
      <p:bldP spid="28" grpId="0" animBg="1"/>
      <p:bldP spid="29" grpId="0" animBg="1"/>
      <p:bldP spid="3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34" grpId="0" animBg="1"/>
      <p:bldP spid="3" grpId="0"/>
      <p:bldP spid="30" grpId="0"/>
      <p:bldP spid="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4DAE124A-F3C9-E441-857A-00FD6A461F7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-22" b="19636"/>
          <a:stretch/>
        </p:blipFill>
        <p:spPr>
          <a:xfrm>
            <a:off x="3245641" y="-7714"/>
            <a:ext cx="5690017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0" y="-7713"/>
            <a:ext cx="12192000" cy="2281718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BBA1F80E-9331-6D41-BE74-380313E5D61B}"/>
              </a:ext>
            </a:extLst>
          </p:cNvPr>
          <p:cNvSpPr/>
          <p:nvPr/>
        </p:nvSpPr>
        <p:spPr bwMode="auto">
          <a:xfrm>
            <a:off x="0" y="-7714"/>
            <a:ext cx="12192000" cy="160036"/>
          </a:xfrm>
          <a:prstGeom prst="rect">
            <a:avLst/>
          </a:prstGeom>
          <a:solidFill>
            <a:srgbClr val="33663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1920" tIns="60960" rIns="121920" bIns="60960" numCol="1" rtlCol="0" anchor="t" anchorCtr="0" compatLnSpc="1">
            <a:prstTxWarp prst="textNoShape">
              <a:avLst/>
            </a:prstTxWarp>
          </a:bodyPr>
          <a:lstStyle/>
          <a:p>
            <a:pPr defTabSz="121914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3200">
              <a:latin typeface="Arial" pitchFamily="-112" charset="0"/>
              <a:ea typeface="ＭＳ Ｐゴシック" pitchFamily="-112" charset="-128"/>
              <a:cs typeface="ＭＳ Ｐゴシック" pitchFamily="-112" charset="-128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C41BAA6-F0FE-7A4F-B951-F46FF34AA627}"/>
              </a:ext>
            </a:extLst>
          </p:cNvPr>
          <p:cNvSpPr txBox="1"/>
          <p:nvPr/>
        </p:nvSpPr>
        <p:spPr>
          <a:xfrm>
            <a:off x="0" y="765536"/>
            <a:ext cx="12186570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atin typeface="Helvetica Light" panose="020B0403020202020204" pitchFamily="34" charset="0"/>
              </a:rPr>
              <a:t>Learning &amp;</a:t>
            </a:r>
          </a:p>
          <a:p>
            <a:pPr algn="ctr"/>
            <a:r>
              <a:rPr lang="en-US" sz="3600" dirty="0">
                <a:solidFill>
                  <a:srgbClr val="FEF6F4"/>
                </a:solidFill>
                <a:latin typeface="Helvetica Light" panose="020B0403020202020204" pitchFamily="34" charset="0"/>
              </a:rPr>
              <a:t>Working Memory Capacity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21C3516-84C4-E34F-8134-BEEBAA2D2C61}"/>
              </a:ext>
            </a:extLst>
          </p:cNvPr>
          <p:cNvSpPr txBox="1"/>
          <p:nvPr/>
        </p:nvSpPr>
        <p:spPr>
          <a:xfrm>
            <a:off x="8935659" y="3125972"/>
            <a:ext cx="3034868" cy="461665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Helvetica Light" panose="020B0403020202020204" pitchFamily="34" charset="0"/>
              </a:rPr>
              <a:t>Short Term Memory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74F504EF-EB05-274E-8EEF-3B814F17C363}"/>
              </a:ext>
            </a:extLst>
          </p:cNvPr>
          <p:cNvCxnSpPr/>
          <p:nvPr/>
        </p:nvCxnSpPr>
        <p:spPr>
          <a:xfrm>
            <a:off x="3324447" y="2523460"/>
            <a:ext cx="0" cy="3289005"/>
          </a:xfrm>
          <a:prstGeom prst="line">
            <a:avLst/>
          </a:prstGeom>
          <a:ln w="254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Oval 31">
            <a:extLst>
              <a:ext uri="{FF2B5EF4-FFF2-40B4-BE49-F238E27FC236}">
                <a16:creationId xmlns:a16="http://schemas.microsoft.com/office/drawing/2014/main" id="{32B1ECC6-1A8C-AC42-AAC8-8547E154CFAE}"/>
              </a:ext>
            </a:extLst>
          </p:cNvPr>
          <p:cNvSpPr/>
          <p:nvPr/>
        </p:nvSpPr>
        <p:spPr>
          <a:xfrm>
            <a:off x="5592726" y="5876262"/>
            <a:ext cx="1162493" cy="446567"/>
          </a:xfrm>
          <a:prstGeom prst="ellipse">
            <a:avLst/>
          </a:prstGeom>
          <a:solidFill>
            <a:srgbClr val="00B0F0">
              <a:alpha val="50000"/>
            </a:srgbClr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C8960D41-3AD4-2E49-8F09-855723A67D04}"/>
              </a:ext>
            </a:extLst>
          </p:cNvPr>
          <p:cNvSpPr/>
          <p:nvPr/>
        </p:nvSpPr>
        <p:spPr>
          <a:xfrm>
            <a:off x="4226361" y="5854260"/>
            <a:ext cx="882503" cy="446567"/>
          </a:xfrm>
          <a:prstGeom prst="ellipse">
            <a:avLst/>
          </a:prstGeom>
          <a:solidFill>
            <a:srgbClr val="FFC000">
              <a:alpha val="50000"/>
            </a:srgb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6D87FEB-60F3-B14D-83FC-A48FE3C1A800}"/>
              </a:ext>
            </a:extLst>
          </p:cNvPr>
          <p:cNvSpPr txBox="1"/>
          <p:nvPr/>
        </p:nvSpPr>
        <p:spPr>
          <a:xfrm>
            <a:off x="3430769" y="5890438"/>
            <a:ext cx="56112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1      2      3      4      5      6      7      8      9     10     11    12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5B98CD4A-300B-7A43-821B-6AC5D283E6D2}"/>
              </a:ext>
            </a:extLst>
          </p:cNvPr>
          <p:cNvSpPr/>
          <p:nvPr/>
        </p:nvSpPr>
        <p:spPr>
          <a:xfrm>
            <a:off x="3952041" y="4557823"/>
            <a:ext cx="274320" cy="1253906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566D8354-5BF7-7641-ABF5-E41ABAE34B8A}"/>
              </a:ext>
            </a:extLst>
          </p:cNvPr>
          <p:cNvSpPr/>
          <p:nvPr/>
        </p:nvSpPr>
        <p:spPr>
          <a:xfrm>
            <a:off x="4387972" y="3143693"/>
            <a:ext cx="274320" cy="2671581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1C97A6B1-BFD9-0F45-A37B-FD820E5217CF}"/>
              </a:ext>
            </a:extLst>
          </p:cNvPr>
          <p:cNvSpPr/>
          <p:nvPr/>
        </p:nvSpPr>
        <p:spPr>
          <a:xfrm>
            <a:off x="4834544" y="4373526"/>
            <a:ext cx="274320" cy="1441749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4BBDADCA-CA42-A345-A014-ADBEA89FE851}"/>
              </a:ext>
            </a:extLst>
          </p:cNvPr>
          <p:cNvSpPr/>
          <p:nvPr/>
        </p:nvSpPr>
        <p:spPr>
          <a:xfrm>
            <a:off x="5227951" y="5465134"/>
            <a:ext cx="274320" cy="34659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60C43F0E-F3F3-F542-8A4D-ABB76CBE8C29}"/>
              </a:ext>
            </a:extLst>
          </p:cNvPr>
          <p:cNvSpPr/>
          <p:nvPr/>
        </p:nvSpPr>
        <p:spPr>
          <a:xfrm>
            <a:off x="3955313" y="5457315"/>
            <a:ext cx="137160" cy="354419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FAC9992E-B7CF-1C4E-89DA-1BBD958583F3}"/>
              </a:ext>
            </a:extLst>
          </p:cNvPr>
          <p:cNvSpPr/>
          <p:nvPr/>
        </p:nvSpPr>
        <p:spPr>
          <a:xfrm>
            <a:off x="4377070" y="4926420"/>
            <a:ext cx="137160" cy="893134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624CF039-A364-4D49-A795-FFD320CD23C6}"/>
              </a:ext>
            </a:extLst>
          </p:cNvPr>
          <p:cNvSpPr/>
          <p:nvPr/>
        </p:nvSpPr>
        <p:spPr>
          <a:xfrm>
            <a:off x="4831889" y="4309730"/>
            <a:ext cx="137160" cy="1509823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3AA7D06E-BCB3-2645-89BF-C48C25869BAD}"/>
              </a:ext>
            </a:extLst>
          </p:cNvPr>
          <p:cNvSpPr/>
          <p:nvPr/>
        </p:nvSpPr>
        <p:spPr>
          <a:xfrm>
            <a:off x="5230001" y="4047460"/>
            <a:ext cx="137160" cy="177845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4B886602-8569-5144-BC87-6E5415642783}"/>
              </a:ext>
            </a:extLst>
          </p:cNvPr>
          <p:cNvSpPr/>
          <p:nvPr/>
        </p:nvSpPr>
        <p:spPr>
          <a:xfrm>
            <a:off x="5684823" y="3388242"/>
            <a:ext cx="137160" cy="2431311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4C32E5D0-378C-4848-BE44-D9A84C9AF72B}"/>
              </a:ext>
            </a:extLst>
          </p:cNvPr>
          <p:cNvSpPr/>
          <p:nvPr/>
        </p:nvSpPr>
        <p:spPr>
          <a:xfrm>
            <a:off x="6116482" y="3143693"/>
            <a:ext cx="135803" cy="2668773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50468E34-C96B-284E-831E-204DEA14344A}"/>
              </a:ext>
            </a:extLst>
          </p:cNvPr>
          <p:cNvSpPr/>
          <p:nvPr/>
        </p:nvSpPr>
        <p:spPr>
          <a:xfrm>
            <a:off x="6539526" y="3945938"/>
            <a:ext cx="137160" cy="1865796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6EE2D017-C7BA-204E-BA3F-15BCB7200273}"/>
              </a:ext>
            </a:extLst>
          </p:cNvPr>
          <p:cNvSpPr/>
          <p:nvPr/>
        </p:nvSpPr>
        <p:spPr>
          <a:xfrm>
            <a:off x="6955031" y="5124893"/>
            <a:ext cx="137160" cy="687573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ED8BB526-293C-204D-B54B-BF90C72BDA78}"/>
              </a:ext>
            </a:extLst>
          </p:cNvPr>
          <p:cNvSpPr/>
          <p:nvPr/>
        </p:nvSpPr>
        <p:spPr>
          <a:xfrm>
            <a:off x="7379433" y="5465134"/>
            <a:ext cx="137160" cy="354419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D69AF340-692E-634C-855A-9148B8F281BD}"/>
              </a:ext>
            </a:extLst>
          </p:cNvPr>
          <p:cNvSpPr/>
          <p:nvPr/>
        </p:nvSpPr>
        <p:spPr>
          <a:xfrm>
            <a:off x="7888638" y="5628167"/>
            <a:ext cx="137160" cy="197743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4F1381ED-1733-F64D-AFF4-0E79A27DA4C9}"/>
              </a:ext>
            </a:extLst>
          </p:cNvPr>
          <p:cNvCxnSpPr/>
          <p:nvPr/>
        </p:nvCxnSpPr>
        <p:spPr>
          <a:xfrm>
            <a:off x="3324447" y="5819553"/>
            <a:ext cx="5611211" cy="0"/>
          </a:xfrm>
          <a:prstGeom prst="line">
            <a:avLst/>
          </a:prstGeom>
          <a:ln w="254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>
            <a:extLst>
              <a:ext uri="{FF2B5EF4-FFF2-40B4-BE49-F238E27FC236}">
                <a16:creationId xmlns:a16="http://schemas.microsoft.com/office/drawing/2014/main" id="{8CB229DE-0A2F-0A45-8AAC-E0ED77EC7708}"/>
              </a:ext>
            </a:extLst>
          </p:cNvPr>
          <p:cNvSpPr txBox="1"/>
          <p:nvPr/>
        </p:nvSpPr>
        <p:spPr>
          <a:xfrm>
            <a:off x="210772" y="3125972"/>
            <a:ext cx="3044152" cy="461665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Helvetica Light" panose="020B0403020202020204" pitchFamily="34" charset="0"/>
              </a:rPr>
              <a:t>Working Memory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50775D5-9560-8B43-8EC8-A3E2F612B34A}"/>
              </a:ext>
            </a:extLst>
          </p:cNvPr>
          <p:cNvSpPr txBox="1"/>
          <p:nvPr/>
        </p:nvSpPr>
        <p:spPr>
          <a:xfrm>
            <a:off x="8946560" y="3756841"/>
            <a:ext cx="29548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Helvetica Light" panose="020B0403020202020204" pitchFamily="34" charset="0"/>
              </a:rPr>
              <a:t>Storage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CE90DBBF-91EC-6A4E-8DAF-118F01AF4B5F}"/>
              </a:ext>
            </a:extLst>
          </p:cNvPr>
          <p:cNvSpPr txBox="1"/>
          <p:nvPr/>
        </p:nvSpPr>
        <p:spPr>
          <a:xfrm>
            <a:off x="210772" y="3815946"/>
            <a:ext cx="295481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Helvetica Light" panose="020B0403020202020204" pitchFamily="34" charset="0"/>
              </a:rPr>
              <a:t>Storage</a:t>
            </a:r>
          </a:p>
          <a:p>
            <a:pPr algn="ctr"/>
            <a:r>
              <a:rPr lang="en-US" sz="2400" dirty="0">
                <a:latin typeface="Helvetica Light" panose="020B0403020202020204" pitchFamily="34" charset="0"/>
              </a:rPr>
              <a:t>Processing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03AA3DB3-18BC-2C41-96B4-BE4244B0F17C}"/>
              </a:ext>
            </a:extLst>
          </p:cNvPr>
          <p:cNvSpPr/>
          <p:nvPr/>
        </p:nvSpPr>
        <p:spPr>
          <a:xfrm>
            <a:off x="0" y="2274005"/>
            <a:ext cx="12186570" cy="4583995"/>
          </a:xfrm>
          <a:prstGeom prst="rect">
            <a:avLst/>
          </a:prstGeom>
          <a:solidFill>
            <a:schemeClr val="bg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DC0BB37-F034-A24F-A06E-604F3A2B6B79}"/>
              </a:ext>
            </a:extLst>
          </p:cNvPr>
          <p:cNvSpPr txBox="1"/>
          <p:nvPr/>
        </p:nvSpPr>
        <p:spPr>
          <a:xfrm>
            <a:off x="3245640" y="2289551"/>
            <a:ext cx="5695490" cy="320087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sz="3200" dirty="0">
                <a:latin typeface="Helvetica Light" panose="020B0403020202020204" pitchFamily="34" charset="0"/>
              </a:rPr>
              <a:t>Positive Impacts of ↑ WMC:</a:t>
            </a:r>
          </a:p>
          <a:p>
            <a:pPr marL="914400" lvl="1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latin typeface="Helvetica Light" panose="020B0403020202020204" pitchFamily="34" charset="0"/>
              </a:rPr>
              <a:t>Complex Cognition</a:t>
            </a:r>
          </a:p>
          <a:p>
            <a:pPr marL="914400" lvl="1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latin typeface="Helvetica Light" panose="020B0403020202020204" pitchFamily="34" charset="0"/>
              </a:rPr>
              <a:t>Reading Ability</a:t>
            </a:r>
          </a:p>
          <a:p>
            <a:pPr marL="914400" lvl="1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latin typeface="Helvetica Light" panose="020B0403020202020204" pitchFamily="34" charset="0"/>
              </a:rPr>
              <a:t>Mathematical Ability</a:t>
            </a:r>
          </a:p>
          <a:p>
            <a:pPr marL="914400" lvl="1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latin typeface="Helvetica Light" panose="020B0403020202020204" pitchFamily="34" charset="0"/>
              </a:rPr>
              <a:t>Fluid Intelligence</a:t>
            </a:r>
          </a:p>
          <a:p>
            <a:pPr marL="914400" lvl="1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latin typeface="Helvetica Light" panose="020B0403020202020204" pitchFamily="34" charset="0"/>
              </a:rPr>
              <a:t>Technology Rich Environments</a:t>
            </a:r>
          </a:p>
        </p:txBody>
      </p:sp>
      <p:sp>
        <p:nvSpPr>
          <p:cNvPr id="36" name="Right Brace 35">
            <a:extLst>
              <a:ext uri="{FF2B5EF4-FFF2-40B4-BE49-F238E27FC236}">
                <a16:creationId xmlns:a16="http://schemas.microsoft.com/office/drawing/2014/main" id="{C45823CF-6C7E-064C-91D8-E0F45C723C5A}"/>
              </a:ext>
            </a:extLst>
          </p:cNvPr>
          <p:cNvSpPr/>
          <p:nvPr/>
        </p:nvSpPr>
        <p:spPr>
          <a:xfrm>
            <a:off x="8638312" y="3041074"/>
            <a:ext cx="630382" cy="2317735"/>
          </a:xfrm>
          <a:prstGeom prst="rightBrace">
            <a:avLst/>
          </a:prstGeom>
          <a:ln w="254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3EFFFA4B-F566-AB4C-AC0F-25EC63760A59}"/>
              </a:ext>
            </a:extLst>
          </p:cNvPr>
          <p:cNvSpPr txBox="1"/>
          <p:nvPr/>
        </p:nvSpPr>
        <p:spPr>
          <a:xfrm>
            <a:off x="9476509" y="3728157"/>
            <a:ext cx="209396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Helvetica Light" panose="020B0403020202020204" pitchFamily="34" charset="0"/>
              </a:rPr>
              <a:t>Attentional</a:t>
            </a:r>
          </a:p>
          <a:p>
            <a:r>
              <a:rPr lang="en-US" sz="2800" dirty="0">
                <a:latin typeface="Helvetica Light" panose="020B0403020202020204" pitchFamily="34" charset="0"/>
              </a:rPr>
              <a:t>Control</a:t>
            </a:r>
          </a:p>
        </p:txBody>
      </p:sp>
    </p:spTree>
    <p:extLst>
      <p:ext uri="{BB962C8B-B14F-4D97-AF65-F5344CB8AC3E}">
        <p14:creationId xmlns:p14="http://schemas.microsoft.com/office/powerpoint/2010/main" val="14465555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 animBg="1"/>
      <p:bldP spid="3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4DAE124A-F3C9-E441-857A-00FD6A461F7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-22" b="19636"/>
          <a:stretch/>
        </p:blipFill>
        <p:spPr>
          <a:xfrm>
            <a:off x="3245641" y="-7714"/>
            <a:ext cx="5690017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0" y="-7713"/>
            <a:ext cx="12192000" cy="2281718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BBA1F80E-9331-6D41-BE74-380313E5D61B}"/>
              </a:ext>
            </a:extLst>
          </p:cNvPr>
          <p:cNvSpPr/>
          <p:nvPr/>
        </p:nvSpPr>
        <p:spPr bwMode="auto">
          <a:xfrm>
            <a:off x="0" y="-7714"/>
            <a:ext cx="12192000" cy="160036"/>
          </a:xfrm>
          <a:prstGeom prst="rect">
            <a:avLst/>
          </a:prstGeom>
          <a:solidFill>
            <a:srgbClr val="33663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1920" tIns="60960" rIns="121920" bIns="60960" numCol="1" rtlCol="0" anchor="t" anchorCtr="0" compatLnSpc="1">
            <a:prstTxWarp prst="textNoShape">
              <a:avLst/>
            </a:prstTxWarp>
          </a:bodyPr>
          <a:lstStyle/>
          <a:p>
            <a:pPr defTabSz="121914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3200">
              <a:latin typeface="Arial" pitchFamily="-112" charset="0"/>
              <a:ea typeface="ＭＳ Ｐゴシック" pitchFamily="-112" charset="-128"/>
              <a:cs typeface="ＭＳ Ｐゴシック" pitchFamily="-112" charset="-128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C41BAA6-F0FE-7A4F-B951-F46FF34AA627}"/>
              </a:ext>
            </a:extLst>
          </p:cNvPr>
          <p:cNvSpPr txBox="1"/>
          <p:nvPr/>
        </p:nvSpPr>
        <p:spPr>
          <a:xfrm>
            <a:off x="0" y="765536"/>
            <a:ext cx="12186570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atin typeface="Helvetica Light" panose="020B0403020202020204" pitchFamily="34" charset="0"/>
              </a:rPr>
              <a:t>Learning &amp;</a:t>
            </a:r>
          </a:p>
          <a:p>
            <a:pPr algn="ctr"/>
            <a:r>
              <a:rPr lang="en-US" sz="3600" dirty="0">
                <a:solidFill>
                  <a:srgbClr val="FEF6F4"/>
                </a:solidFill>
                <a:latin typeface="Helvetica Light" panose="020B0403020202020204" pitchFamily="34" charset="0"/>
              </a:rPr>
              <a:t>Working Memory Capacity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21C3516-84C4-E34F-8134-BEEBAA2D2C61}"/>
              </a:ext>
            </a:extLst>
          </p:cNvPr>
          <p:cNvSpPr txBox="1"/>
          <p:nvPr/>
        </p:nvSpPr>
        <p:spPr>
          <a:xfrm>
            <a:off x="8935659" y="3125972"/>
            <a:ext cx="3034868" cy="461665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Helvetica Light" panose="020B0403020202020204" pitchFamily="34" charset="0"/>
              </a:rPr>
              <a:t>Short Term Memory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74F504EF-EB05-274E-8EEF-3B814F17C363}"/>
              </a:ext>
            </a:extLst>
          </p:cNvPr>
          <p:cNvCxnSpPr/>
          <p:nvPr/>
        </p:nvCxnSpPr>
        <p:spPr>
          <a:xfrm>
            <a:off x="3324447" y="2523460"/>
            <a:ext cx="0" cy="3289005"/>
          </a:xfrm>
          <a:prstGeom prst="line">
            <a:avLst/>
          </a:prstGeom>
          <a:ln w="254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Oval 31">
            <a:extLst>
              <a:ext uri="{FF2B5EF4-FFF2-40B4-BE49-F238E27FC236}">
                <a16:creationId xmlns:a16="http://schemas.microsoft.com/office/drawing/2014/main" id="{32B1ECC6-1A8C-AC42-AAC8-8547E154CFAE}"/>
              </a:ext>
            </a:extLst>
          </p:cNvPr>
          <p:cNvSpPr/>
          <p:nvPr/>
        </p:nvSpPr>
        <p:spPr>
          <a:xfrm>
            <a:off x="5592726" y="5876262"/>
            <a:ext cx="1162493" cy="446567"/>
          </a:xfrm>
          <a:prstGeom prst="ellipse">
            <a:avLst/>
          </a:prstGeom>
          <a:solidFill>
            <a:srgbClr val="00B0F0">
              <a:alpha val="50000"/>
            </a:srgbClr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C8960D41-3AD4-2E49-8F09-855723A67D04}"/>
              </a:ext>
            </a:extLst>
          </p:cNvPr>
          <p:cNvSpPr/>
          <p:nvPr/>
        </p:nvSpPr>
        <p:spPr>
          <a:xfrm>
            <a:off x="4226361" y="5854260"/>
            <a:ext cx="882503" cy="446567"/>
          </a:xfrm>
          <a:prstGeom prst="ellipse">
            <a:avLst/>
          </a:prstGeom>
          <a:solidFill>
            <a:srgbClr val="FFC000">
              <a:alpha val="50000"/>
            </a:srgb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6D87FEB-60F3-B14D-83FC-A48FE3C1A800}"/>
              </a:ext>
            </a:extLst>
          </p:cNvPr>
          <p:cNvSpPr txBox="1"/>
          <p:nvPr/>
        </p:nvSpPr>
        <p:spPr>
          <a:xfrm>
            <a:off x="3430769" y="5890438"/>
            <a:ext cx="56112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1      2      3      4      5      6      7      8      9     10     11    12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5B98CD4A-300B-7A43-821B-6AC5D283E6D2}"/>
              </a:ext>
            </a:extLst>
          </p:cNvPr>
          <p:cNvSpPr/>
          <p:nvPr/>
        </p:nvSpPr>
        <p:spPr>
          <a:xfrm>
            <a:off x="3952041" y="4557823"/>
            <a:ext cx="274320" cy="1253906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566D8354-5BF7-7641-ABF5-E41ABAE34B8A}"/>
              </a:ext>
            </a:extLst>
          </p:cNvPr>
          <p:cNvSpPr/>
          <p:nvPr/>
        </p:nvSpPr>
        <p:spPr>
          <a:xfrm>
            <a:off x="4387972" y="3143693"/>
            <a:ext cx="274320" cy="2671581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1C97A6B1-BFD9-0F45-A37B-FD820E5217CF}"/>
              </a:ext>
            </a:extLst>
          </p:cNvPr>
          <p:cNvSpPr/>
          <p:nvPr/>
        </p:nvSpPr>
        <p:spPr>
          <a:xfrm>
            <a:off x="4834544" y="4373526"/>
            <a:ext cx="274320" cy="1441749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4BBDADCA-CA42-A345-A014-ADBEA89FE851}"/>
              </a:ext>
            </a:extLst>
          </p:cNvPr>
          <p:cNvSpPr/>
          <p:nvPr/>
        </p:nvSpPr>
        <p:spPr>
          <a:xfrm>
            <a:off x="5227951" y="5465134"/>
            <a:ext cx="274320" cy="34659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60C43F0E-F3F3-F542-8A4D-ABB76CBE8C29}"/>
              </a:ext>
            </a:extLst>
          </p:cNvPr>
          <p:cNvSpPr/>
          <p:nvPr/>
        </p:nvSpPr>
        <p:spPr>
          <a:xfrm>
            <a:off x="3955313" y="5457315"/>
            <a:ext cx="137160" cy="354419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FAC9992E-B7CF-1C4E-89DA-1BBD958583F3}"/>
              </a:ext>
            </a:extLst>
          </p:cNvPr>
          <p:cNvSpPr/>
          <p:nvPr/>
        </p:nvSpPr>
        <p:spPr>
          <a:xfrm>
            <a:off x="4377070" y="4926420"/>
            <a:ext cx="137160" cy="893134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624CF039-A364-4D49-A795-FFD320CD23C6}"/>
              </a:ext>
            </a:extLst>
          </p:cNvPr>
          <p:cNvSpPr/>
          <p:nvPr/>
        </p:nvSpPr>
        <p:spPr>
          <a:xfrm>
            <a:off x="4831889" y="4309730"/>
            <a:ext cx="137160" cy="1509823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3AA7D06E-BCB3-2645-89BF-C48C25869BAD}"/>
              </a:ext>
            </a:extLst>
          </p:cNvPr>
          <p:cNvSpPr/>
          <p:nvPr/>
        </p:nvSpPr>
        <p:spPr>
          <a:xfrm>
            <a:off x="5230001" y="4047460"/>
            <a:ext cx="137160" cy="177845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4B886602-8569-5144-BC87-6E5415642783}"/>
              </a:ext>
            </a:extLst>
          </p:cNvPr>
          <p:cNvSpPr/>
          <p:nvPr/>
        </p:nvSpPr>
        <p:spPr>
          <a:xfrm>
            <a:off x="5684823" y="3388242"/>
            <a:ext cx="137160" cy="2431311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4C32E5D0-378C-4848-BE44-D9A84C9AF72B}"/>
              </a:ext>
            </a:extLst>
          </p:cNvPr>
          <p:cNvSpPr/>
          <p:nvPr/>
        </p:nvSpPr>
        <p:spPr>
          <a:xfrm>
            <a:off x="6116482" y="3143693"/>
            <a:ext cx="135803" cy="2668773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50468E34-C96B-284E-831E-204DEA14344A}"/>
              </a:ext>
            </a:extLst>
          </p:cNvPr>
          <p:cNvSpPr/>
          <p:nvPr/>
        </p:nvSpPr>
        <p:spPr>
          <a:xfrm>
            <a:off x="6539526" y="3945938"/>
            <a:ext cx="137160" cy="1865796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6EE2D017-C7BA-204E-BA3F-15BCB7200273}"/>
              </a:ext>
            </a:extLst>
          </p:cNvPr>
          <p:cNvSpPr/>
          <p:nvPr/>
        </p:nvSpPr>
        <p:spPr>
          <a:xfrm>
            <a:off x="6955031" y="5124893"/>
            <a:ext cx="137160" cy="687573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ED8BB526-293C-204D-B54B-BF90C72BDA78}"/>
              </a:ext>
            </a:extLst>
          </p:cNvPr>
          <p:cNvSpPr/>
          <p:nvPr/>
        </p:nvSpPr>
        <p:spPr>
          <a:xfrm>
            <a:off x="7379433" y="5465134"/>
            <a:ext cx="137160" cy="354419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D69AF340-692E-634C-855A-9148B8F281BD}"/>
              </a:ext>
            </a:extLst>
          </p:cNvPr>
          <p:cNvSpPr/>
          <p:nvPr/>
        </p:nvSpPr>
        <p:spPr>
          <a:xfrm>
            <a:off x="7888638" y="5628167"/>
            <a:ext cx="137160" cy="197743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4F1381ED-1733-F64D-AFF4-0E79A27DA4C9}"/>
              </a:ext>
            </a:extLst>
          </p:cNvPr>
          <p:cNvCxnSpPr/>
          <p:nvPr/>
        </p:nvCxnSpPr>
        <p:spPr>
          <a:xfrm>
            <a:off x="3324447" y="5819553"/>
            <a:ext cx="5611211" cy="0"/>
          </a:xfrm>
          <a:prstGeom prst="line">
            <a:avLst/>
          </a:prstGeom>
          <a:ln w="254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>
            <a:extLst>
              <a:ext uri="{FF2B5EF4-FFF2-40B4-BE49-F238E27FC236}">
                <a16:creationId xmlns:a16="http://schemas.microsoft.com/office/drawing/2014/main" id="{8CB229DE-0A2F-0A45-8AAC-E0ED77EC7708}"/>
              </a:ext>
            </a:extLst>
          </p:cNvPr>
          <p:cNvSpPr txBox="1"/>
          <p:nvPr/>
        </p:nvSpPr>
        <p:spPr>
          <a:xfrm>
            <a:off x="210772" y="3125972"/>
            <a:ext cx="3044152" cy="461665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Helvetica Light" panose="020B0403020202020204" pitchFamily="34" charset="0"/>
              </a:rPr>
              <a:t>Working Memory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50775D5-9560-8B43-8EC8-A3E2F612B34A}"/>
              </a:ext>
            </a:extLst>
          </p:cNvPr>
          <p:cNvSpPr txBox="1"/>
          <p:nvPr/>
        </p:nvSpPr>
        <p:spPr>
          <a:xfrm>
            <a:off x="8946560" y="3756841"/>
            <a:ext cx="29548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Helvetica Light" panose="020B0403020202020204" pitchFamily="34" charset="0"/>
              </a:rPr>
              <a:t>Storage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CE90DBBF-91EC-6A4E-8DAF-118F01AF4B5F}"/>
              </a:ext>
            </a:extLst>
          </p:cNvPr>
          <p:cNvSpPr txBox="1"/>
          <p:nvPr/>
        </p:nvSpPr>
        <p:spPr>
          <a:xfrm>
            <a:off x="210772" y="3815946"/>
            <a:ext cx="295481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Helvetica Light" panose="020B0403020202020204" pitchFamily="34" charset="0"/>
              </a:rPr>
              <a:t>Storage</a:t>
            </a:r>
          </a:p>
          <a:p>
            <a:pPr algn="ctr"/>
            <a:r>
              <a:rPr lang="en-US" sz="2400" dirty="0">
                <a:latin typeface="Helvetica Light" panose="020B0403020202020204" pitchFamily="34" charset="0"/>
              </a:rPr>
              <a:t>Processing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03AA3DB3-18BC-2C41-96B4-BE4244B0F17C}"/>
              </a:ext>
            </a:extLst>
          </p:cNvPr>
          <p:cNvSpPr/>
          <p:nvPr/>
        </p:nvSpPr>
        <p:spPr>
          <a:xfrm>
            <a:off x="0" y="2274005"/>
            <a:ext cx="12186570" cy="4583995"/>
          </a:xfrm>
          <a:prstGeom prst="rect">
            <a:avLst/>
          </a:prstGeom>
          <a:solidFill>
            <a:schemeClr val="bg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DC0BB37-F034-A24F-A06E-604F3A2B6B79}"/>
              </a:ext>
            </a:extLst>
          </p:cNvPr>
          <p:cNvSpPr txBox="1"/>
          <p:nvPr/>
        </p:nvSpPr>
        <p:spPr>
          <a:xfrm>
            <a:off x="3245640" y="2289551"/>
            <a:ext cx="5695490" cy="31700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>
              <a:spcAft>
                <a:spcPts val="1200"/>
              </a:spcAft>
            </a:pPr>
            <a:r>
              <a:rPr lang="en-US" sz="3200" dirty="0">
                <a:latin typeface="Helvetica Light" panose="020B0403020202020204" pitchFamily="34" charset="0"/>
              </a:rPr>
              <a:t>Where should teachers focus?</a:t>
            </a:r>
          </a:p>
          <a:p>
            <a:pPr algn="ctr">
              <a:spcAft>
                <a:spcPts val="1200"/>
              </a:spcAft>
            </a:pPr>
            <a:endParaRPr lang="en-US" sz="3200" dirty="0">
              <a:latin typeface="Helvetica Light" panose="020B0403020202020204" pitchFamily="34" charset="0"/>
            </a:endParaRPr>
          </a:p>
          <a:p>
            <a:pPr algn="ctr">
              <a:spcAft>
                <a:spcPts val="1200"/>
              </a:spcAft>
            </a:pPr>
            <a:r>
              <a:rPr lang="en-US" sz="3200" dirty="0">
                <a:latin typeface="Helvetica Light" panose="020B0403020202020204" pitchFamily="34" charset="0"/>
              </a:rPr>
              <a:t>↑ Increasing WMC</a:t>
            </a:r>
          </a:p>
          <a:p>
            <a:pPr algn="ctr">
              <a:spcAft>
                <a:spcPts val="1200"/>
              </a:spcAft>
            </a:pPr>
            <a:r>
              <a:rPr lang="en-US" sz="3200" dirty="0">
                <a:latin typeface="Helvetica Light" panose="020B0403020202020204" pitchFamily="34" charset="0"/>
              </a:rPr>
              <a:t>or</a:t>
            </a:r>
          </a:p>
          <a:p>
            <a:pPr algn="ctr">
              <a:spcAft>
                <a:spcPts val="1200"/>
              </a:spcAft>
            </a:pPr>
            <a:r>
              <a:rPr lang="en-US" sz="3200" dirty="0">
                <a:latin typeface="Helvetica Light" panose="020B0403020202020204" pitchFamily="34" charset="0"/>
              </a:rPr>
              <a:t>Using Strategies</a:t>
            </a:r>
          </a:p>
        </p:txBody>
      </p:sp>
    </p:spTree>
    <p:extLst>
      <p:ext uri="{BB962C8B-B14F-4D97-AF65-F5344CB8AC3E}">
        <p14:creationId xmlns:p14="http://schemas.microsoft.com/office/powerpoint/2010/main" val="24925095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4DAE124A-F3C9-E441-857A-00FD6A461F7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-22" b="19636"/>
          <a:stretch/>
        </p:blipFill>
        <p:spPr>
          <a:xfrm>
            <a:off x="3245641" y="-7714"/>
            <a:ext cx="5690017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0" y="-7713"/>
            <a:ext cx="12192000" cy="2281718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BBA1F80E-9331-6D41-BE74-380313E5D61B}"/>
              </a:ext>
            </a:extLst>
          </p:cNvPr>
          <p:cNvSpPr/>
          <p:nvPr/>
        </p:nvSpPr>
        <p:spPr bwMode="auto">
          <a:xfrm>
            <a:off x="0" y="-7714"/>
            <a:ext cx="12192000" cy="160036"/>
          </a:xfrm>
          <a:prstGeom prst="rect">
            <a:avLst/>
          </a:prstGeom>
          <a:solidFill>
            <a:srgbClr val="33663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1920" tIns="60960" rIns="121920" bIns="60960" numCol="1" rtlCol="0" anchor="t" anchorCtr="0" compatLnSpc="1">
            <a:prstTxWarp prst="textNoShape">
              <a:avLst/>
            </a:prstTxWarp>
          </a:bodyPr>
          <a:lstStyle/>
          <a:p>
            <a:pPr defTabSz="121914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3200">
              <a:latin typeface="Arial" pitchFamily="-112" charset="0"/>
              <a:ea typeface="ＭＳ Ｐゴシック" pitchFamily="-112" charset="-128"/>
              <a:cs typeface="ＭＳ Ｐゴシック" pitchFamily="-112" charset="-128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C41BAA6-F0FE-7A4F-B951-F46FF34AA627}"/>
              </a:ext>
            </a:extLst>
          </p:cNvPr>
          <p:cNvSpPr txBox="1"/>
          <p:nvPr/>
        </p:nvSpPr>
        <p:spPr>
          <a:xfrm>
            <a:off x="0" y="765536"/>
            <a:ext cx="12186570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atin typeface="Helvetica Light" panose="020B0403020202020204" pitchFamily="34" charset="0"/>
              </a:rPr>
              <a:t>Learning &amp;</a:t>
            </a:r>
          </a:p>
          <a:p>
            <a:pPr algn="ctr"/>
            <a:r>
              <a:rPr lang="en-US" sz="3600" dirty="0">
                <a:solidFill>
                  <a:srgbClr val="FEF6F4"/>
                </a:solidFill>
                <a:latin typeface="Helvetica Light" panose="020B0403020202020204" pitchFamily="34" charset="0"/>
              </a:rPr>
              <a:t>Working Memory Capacity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21C3516-84C4-E34F-8134-BEEBAA2D2C61}"/>
              </a:ext>
            </a:extLst>
          </p:cNvPr>
          <p:cNvSpPr txBox="1"/>
          <p:nvPr/>
        </p:nvSpPr>
        <p:spPr>
          <a:xfrm>
            <a:off x="8935659" y="3125972"/>
            <a:ext cx="3034868" cy="461665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Helvetica Light" panose="020B0403020202020204" pitchFamily="34" charset="0"/>
              </a:rPr>
              <a:t>Short Term Memory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74F504EF-EB05-274E-8EEF-3B814F17C363}"/>
              </a:ext>
            </a:extLst>
          </p:cNvPr>
          <p:cNvCxnSpPr/>
          <p:nvPr/>
        </p:nvCxnSpPr>
        <p:spPr>
          <a:xfrm>
            <a:off x="3324447" y="2523460"/>
            <a:ext cx="0" cy="3289005"/>
          </a:xfrm>
          <a:prstGeom prst="line">
            <a:avLst/>
          </a:prstGeom>
          <a:ln w="254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Oval 31">
            <a:extLst>
              <a:ext uri="{FF2B5EF4-FFF2-40B4-BE49-F238E27FC236}">
                <a16:creationId xmlns:a16="http://schemas.microsoft.com/office/drawing/2014/main" id="{32B1ECC6-1A8C-AC42-AAC8-8547E154CFAE}"/>
              </a:ext>
            </a:extLst>
          </p:cNvPr>
          <p:cNvSpPr/>
          <p:nvPr/>
        </p:nvSpPr>
        <p:spPr>
          <a:xfrm>
            <a:off x="5592726" y="5876262"/>
            <a:ext cx="1162493" cy="446567"/>
          </a:xfrm>
          <a:prstGeom prst="ellipse">
            <a:avLst/>
          </a:prstGeom>
          <a:solidFill>
            <a:srgbClr val="00B0F0">
              <a:alpha val="50000"/>
            </a:srgbClr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C8960D41-3AD4-2E49-8F09-855723A67D04}"/>
              </a:ext>
            </a:extLst>
          </p:cNvPr>
          <p:cNvSpPr/>
          <p:nvPr/>
        </p:nvSpPr>
        <p:spPr>
          <a:xfrm>
            <a:off x="4226361" y="5854260"/>
            <a:ext cx="882503" cy="446567"/>
          </a:xfrm>
          <a:prstGeom prst="ellipse">
            <a:avLst/>
          </a:prstGeom>
          <a:solidFill>
            <a:srgbClr val="FFC000">
              <a:alpha val="50000"/>
            </a:srgb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6D87FEB-60F3-B14D-83FC-A48FE3C1A800}"/>
              </a:ext>
            </a:extLst>
          </p:cNvPr>
          <p:cNvSpPr txBox="1"/>
          <p:nvPr/>
        </p:nvSpPr>
        <p:spPr>
          <a:xfrm>
            <a:off x="3430769" y="5890438"/>
            <a:ext cx="56112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1      2      3      4      5      6      7      8      9     10     11    12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5B98CD4A-300B-7A43-821B-6AC5D283E6D2}"/>
              </a:ext>
            </a:extLst>
          </p:cNvPr>
          <p:cNvSpPr/>
          <p:nvPr/>
        </p:nvSpPr>
        <p:spPr>
          <a:xfrm>
            <a:off x="3952041" y="4557823"/>
            <a:ext cx="274320" cy="1253906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566D8354-5BF7-7641-ABF5-E41ABAE34B8A}"/>
              </a:ext>
            </a:extLst>
          </p:cNvPr>
          <p:cNvSpPr/>
          <p:nvPr/>
        </p:nvSpPr>
        <p:spPr>
          <a:xfrm>
            <a:off x="4387972" y="3143693"/>
            <a:ext cx="274320" cy="2671581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1C97A6B1-BFD9-0F45-A37B-FD820E5217CF}"/>
              </a:ext>
            </a:extLst>
          </p:cNvPr>
          <p:cNvSpPr/>
          <p:nvPr/>
        </p:nvSpPr>
        <p:spPr>
          <a:xfrm>
            <a:off x="4834544" y="4373526"/>
            <a:ext cx="274320" cy="1441749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4BBDADCA-CA42-A345-A014-ADBEA89FE851}"/>
              </a:ext>
            </a:extLst>
          </p:cNvPr>
          <p:cNvSpPr/>
          <p:nvPr/>
        </p:nvSpPr>
        <p:spPr>
          <a:xfrm>
            <a:off x="5227951" y="5465134"/>
            <a:ext cx="274320" cy="34659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60C43F0E-F3F3-F542-8A4D-ABB76CBE8C29}"/>
              </a:ext>
            </a:extLst>
          </p:cNvPr>
          <p:cNvSpPr/>
          <p:nvPr/>
        </p:nvSpPr>
        <p:spPr>
          <a:xfrm>
            <a:off x="3955313" y="5457315"/>
            <a:ext cx="137160" cy="354419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FAC9992E-B7CF-1C4E-89DA-1BBD958583F3}"/>
              </a:ext>
            </a:extLst>
          </p:cNvPr>
          <p:cNvSpPr/>
          <p:nvPr/>
        </p:nvSpPr>
        <p:spPr>
          <a:xfrm>
            <a:off x="4377070" y="4926420"/>
            <a:ext cx="137160" cy="893134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624CF039-A364-4D49-A795-FFD320CD23C6}"/>
              </a:ext>
            </a:extLst>
          </p:cNvPr>
          <p:cNvSpPr/>
          <p:nvPr/>
        </p:nvSpPr>
        <p:spPr>
          <a:xfrm>
            <a:off x="4831889" y="4309730"/>
            <a:ext cx="137160" cy="1509823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3AA7D06E-BCB3-2645-89BF-C48C25869BAD}"/>
              </a:ext>
            </a:extLst>
          </p:cNvPr>
          <p:cNvSpPr/>
          <p:nvPr/>
        </p:nvSpPr>
        <p:spPr>
          <a:xfrm>
            <a:off x="5230001" y="4047460"/>
            <a:ext cx="137160" cy="177845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4B886602-8569-5144-BC87-6E5415642783}"/>
              </a:ext>
            </a:extLst>
          </p:cNvPr>
          <p:cNvSpPr/>
          <p:nvPr/>
        </p:nvSpPr>
        <p:spPr>
          <a:xfrm>
            <a:off x="5684823" y="3388242"/>
            <a:ext cx="137160" cy="2431311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4C32E5D0-378C-4848-BE44-D9A84C9AF72B}"/>
              </a:ext>
            </a:extLst>
          </p:cNvPr>
          <p:cNvSpPr/>
          <p:nvPr/>
        </p:nvSpPr>
        <p:spPr>
          <a:xfrm>
            <a:off x="6116482" y="3143693"/>
            <a:ext cx="135803" cy="2668773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50468E34-C96B-284E-831E-204DEA14344A}"/>
              </a:ext>
            </a:extLst>
          </p:cNvPr>
          <p:cNvSpPr/>
          <p:nvPr/>
        </p:nvSpPr>
        <p:spPr>
          <a:xfrm>
            <a:off x="6539526" y="3945938"/>
            <a:ext cx="137160" cy="1865796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6EE2D017-C7BA-204E-BA3F-15BCB7200273}"/>
              </a:ext>
            </a:extLst>
          </p:cNvPr>
          <p:cNvSpPr/>
          <p:nvPr/>
        </p:nvSpPr>
        <p:spPr>
          <a:xfrm>
            <a:off x="6955031" y="5124893"/>
            <a:ext cx="137160" cy="687573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ED8BB526-293C-204D-B54B-BF90C72BDA78}"/>
              </a:ext>
            </a:extLst>
          </p:cNvPr>
          <p:cNvSpPr/>
          <p:nvPr/>
        </p:nvSpPr>
        <p:spPr>
          <a:xfrm>
            <a:off x="7379433" y="5465134"/>
            <a:ext cx="137160" cy="354419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D69AF340-692E-634C-855A-9148B8F281BD}"/>
              </a:ext>
            </a:extLst>
          </p:cNvPr>
          <p:cNvSpPr/>
          <p:nvPr/>
        </p:nvSpPr>
        <p:spPr>
          <a:xfrm>
            <a:off x="7888638" y="5628167"/>
            <a:ext cx="137160" cy="197743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4F1381ED-1733-F64D-AFF4-0E79A27DA4C9}"/>
              </a:ext>
            </a:extLst>
          </p:cNvPr>
          <p:cNvCxnSpPr/>
          <p:nvPr/>
        </p:nvCxnSpPr>
        <p:spPr>
          <a:xfrm>
            <a:off x="3324447" y="5819553"/>
            <a:ext cx="5611211" cy="0"/>
          </a:xfrm>
          <a:prstGeom prst="line">
            <a:avLst/>
          </a:prstGeom>
          <a:ln w="254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>
            <a:extLst>
              <a:ext uri="{FF2B5EF4-FFF2-40B4-BE49-F238E27FC236}">
                <a16:creationId xmlns:a16="http://schemas.microsoft.com/office/drawing/2014/main" id="{8CB229DE-0A2F-0A45-8AAC-E0ED77EC7708}"/>
              </a:ext>
            </a:extLst>
          </p:cNvPr>
          <p:cNvSpPr txBox="1"/>
          <p:nvPr/>
        </p:nvSpPr>
        <p:spPr>
          <a:xfrm>
            <a:off x="210772" y="3125972"/>
            <a:ext cx="3044152" cy="461665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Helvetica Light" panose="020B0403020202020204" pitchFamily="34" charset="0"/>
              </a:rPr>
              <a:t>Working Memory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50775D5-9560-8B43-8EC8-A3E2F612B34A}"/>
              </a:ext>
            </a:extLst>
          </p:cNvPr>
          <p:cNvSpPr txBox="1"/>
          <p:nvPr/>
        </p:nvSpPr>
        <p:spPr>
          <a:xfrm>
            <a:off x="8946560" y="3756841"/>
            <a:ext cx="29548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Helvetica Light" panose="020B0403020202020204" pitchFamily="34" charset="0"/>
              </a:rPr>
              <a:t>Storage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CE90DBBF-91EC-6A4E-8DAF-118F01AF4B5F}"/>
              </a:ext>
            </a:extLst>
          </p:cNvPr>
          <p:cNvSpPr txBox="1"/>
          <p:nvPr/>
        </p:nvSpPr>
        <p:spPr>
          <a:xfrm>
            <a:off x="210772" y="3815946"/>
            <a:ext cx="295481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Helvetica Light" panose="020B0403020202020204" pitchFamily="34" charset="0"/>
              </a:rPr>
              <a:t>Storage</a:t>
            </a:r>
          </a:p>
          <a:p>
            <a:pPr algn="ctr"/>
            <a:r>
              <a:rPr lang="en-US" sz="2400" dirty="0">
                <a:latin typeface="Helvetica Light" panose="020B0403020202020204" pitchFamily="34" charset="0"/>
              </a:rPr>
              <a:t>Processing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03AA3DB3-18BC-2C41-96B4-BE4244B0F17C}"/>
              </a:ext>
            </a:extLst>
          </p:cNvPr>
          <p:cNvSpPr/>
          <p:nvPr/>
        </p:nvSpPr>
        <p:spPr>
          <a:xfrm>
            <a:off x="0" y="2274005"/>
            <a:ext cx="12186570" cy="4583995"/>
          </a:xfrm>
          <a:prstGeom prst="rect">
            <a:avLst/>
          </a:prstGeom>
          <a:solidFill>
            <a:schemeClr val="bg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DC0BB37-F034-A24F-A06E-604F3A2B6B79}"/>
              </a:ext>
            </a:extLst>
          </p:cNvPr>
          <p:cNvSpPr txBox="1"/>
          <p:nvPr/>
        </p:nvSpPr>
        <p:spPr>
          <a:xfrm>
            <a:off x="3245640" y="2289551"/>
            <a:ext cx="5695490" cy="446276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>
              <a:spcAft>
                <a:spcPts val="1200"/>
              </a:spcAft>
            </a:pPr>
            <a:r>
              <a:rPr lang="en-US" sz="3200" dirty="0">
                <a:latin typeface="Helvetica Light" panose="020B0403020202020204" pitchFamily="34" charset="0"/>
              </a:rPr>
              <a:t>WMC Strategies</a:t>
            </a:r>
          </a:p>
          <a:p>
            <a:pPr marL="514350" indent="-514350">
              <a:spcAft>
                <a:spcPts val="1200"/>
              </a:spcAft>
              <a:buFont typeface="+mj-lt"/>
              <a:buAutoNum type="arabicPeriod"/>
            </a:pPr>
            <a:r>
              <a:rPr lang="en-US" sz="3200" dirty="0">
                <a:latin typeface="Helvetica Light" panose="020B0403020202020204" pitchFamily="34" charset="0"/>
              </a:rPr>
              <a:t>Segmenting Instruction</a:t>
            </a:r>
          </a:p>
          <a:p>
            <a:pPr marL="514350" indent="-514350">
              <a:spcAft>
                <a:spcPts val="1200"/>
              </a:spcAft>
              <a:buFont typeface="+mj-lt"/>
              <a:buAutoNum type="arabicPeriod"/>
            </a:pPr>
            <a:r>
              <a:rPr lang="en-US" sz="3200" dirty="0">
                <a:latin typeface="Helvetica Light" panose="020B0403020202020204" pitchFamily="34" charset="0"/>
              </a:rPr>
              <a:t>Scaffolding Instruction</a:t>
            </a:r>
          </a:p>
          <a:p>
            <a:pPr marL="514350" indent="-514350">
              <a:spcAft>
                <a:spcPts val="1200"/>
              </a:spcAft>
              <a:buFont typeface="+mj-lt"/>
              <a:buAutoNum type="arabicPeriod"/>
            </a:pPr>
            <a:r>
              <a:rPr lang="en-US" sz="3200" dirty="0">
                <a:latin typeface="Helvetica Light" panose="020B0403020202020204" pitchFamily="34" charset="0"/>
              </a:rPr>
              <a:t>Lower Cognitive Load</a:t>
            </a:r>
          </a:p>
          <a:p>
            <a:pPr marL="514350" indent="-514350">
              <a:spcAft>
                <a:spcPts val="1200"/>
              </a:spcAft>
              <a:buFont typeface="+mj-lt"/>
              <a:buAutoNum type="arabicPeriod"/>
            </a:pPr>
            <a:r>
              <a:rPr lang="en-US" sz="3200" dirty="0">
                <a:latin typeface="Helvetica Light" panose="020B0403020202020204" pitchFamily="34" charset="0"/>
              </a:rPr>
              <a:t>Review Often</a:t>
            </a:r>
          </a:p>
          <a:p>
            <a:pPr marL="514350" indent="-514350">
              <a:spcAft>
                <a:spcPts val="1200"/>
              </a:spcAft>
              <a:buFont typeface="+mj-lt"/>
              <a:buAutoNum type="arabicPeriod"/>
            </a:pPr>
            <a:r>
              <a:rPr lang="en-US" sz="3200" dirty="0">
                <a:latin typeface="Helvetica Light" panose="020B0403020202020204" pitchFamily="34" charset="0"/>
              </a:rPr>
              <a:t>Practice with Feedback</a:t>
            </a:r>
          </a:p>
          <a:p>
            <a:pPr marL="514350" indent="-514350">
              <a:spcAft>
                <a:spcPts val="1200"/>
              </a:spcAft>
              <a:buFont typeface="+mj-lt"/>
              <a:buAutoNum type="arabicPeriod"/>
            </a:pPr>
            <a:r>
              <a:rPr lang="en-US" sz="3200" dirty="0">
                <a:latin typeface="Helvetica Light" panose="020B0403020202020204" pitchFamily="34" charset="0"/>
              </a:rPr>
              <a:t>Reduce Distractions</a:t>
            </a:r>
          </a:p>
        </p:txBody>
      </p:sp>
    </p:spTree>
    <p:extLst>
      <p:ext uri="{BB962C8B-B14F-4D97-AF65-F5344CB8AC3E}">
        <p14:creationId xmlns:p14="http://schemas.microsoft.com/office/powerpoint/2010/main" val="2117235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-7713"/>
            <a:ext cx="12192000" cy="2281718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BBA1F80E-9331-6D41-BE74-380313E5D61B}"/>
              </a:ext>
            </a:extLst>
          </p:cNvPr>
          <p:cNvSpPr/>
          <p:nvPr/>
        </p:nvSpPr>
        <p:spPr bwMode="auto">
          <a:xfrm>
            <a:off x="0" y="-7714"/>
            <a:ext cx="12192000" cy="160036"/>
          </a:xfrm>
          <a:prstGeom prst="rect">
            <a:avLst/>
          </a:prstGeom>
          <a:solidFill>
            <a:srgbClr val="33663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1920" tIns="60960" rIns="121920" bIns="60960" numCol="1" rtlCol="0" anchor="t" anchorCtr="0" compatLnSpc="1">
            <a:prstTxWarp prst="textNoShape">
              <a:avLst/>
            </a:prstTxWarp>
          </a:bodyPr>
          <a:lstStyle/>
          <a:p>
            <a:pPr defTabSz="121914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3200">
              <a:latin typeface="Arial" pitchFamily="-112" charset="0"/>
              <a:ea typeface="ＭＳ Ｐゴシック" pitchFamily="-112" charset="-128"/>
              <a:cs typeface="ＭＳ Ｐゴシック" pitchFamily="-112" charset="-128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03AA3DB3-18BC-2C41-96B4-BE4244B0F17C}"/>
              </a:ext>
            </a:extLst>
          </p:cNvPr>
          <p:cNvSpPr/>
          <p:nvPr/>
        </p:nvSpPr>
        <p:spPr>
          <a:xfrm>
            <a:off x="0" y="2274005"/>
            <a:ext cx="12186570" cy="4583995"/>
          </a:xfrm>
          <a:prstGeom prst="rect">
            <a:avLst/>
          </a:prstGeom>
          <a:solidFill>
            <a:schemeClr val="bg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DC0BB37-F034-A24F-A06E-604F3A2B6B79}"/>
              </a:ext>
            </a:extLst>
          </p:cNvPr>
          <p:cNvSpPr txBox="1"/>
          <p:nvPr/>
        </p:nvSpPr>
        <p:spPr>
          <a:xfrm>
            <a:off x="904223" y="2275697"/>
            <a:ext cx="4609886" cy="409342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>
              <a:spcAft>
                <a:spcPts val="1200"/>
              </a:spcAft>
            </a:pPr>
            <a:r>
              <a:rPr lang="en-US" sz="3200" dirty="0">
                <a:solidFill>
                  <a:srgbClr val="FFC000"/>
                </a:solidFill>
                <a:latin typeface="Helvetica Light" panose="020B0403020202020204" pitchFamily="34" charset="0"/>
              </a:rPr>
              <a:t>WMC Strategies</a:t>
            </a:r>
          </a:p>
          <a:p>
            <a:pPr marL="514350" indent="-514350">
              <a:spcAft>
                <a:spcPts val="1200"/>
              </a:spcAft>
              <a:buFont typeface="+mj-lt"/>
              <a:buAutoNum type="arabicPeriod"/>
            </a:pPr>
            <a:r>
              <a:rPr lang="en-US" sz="2800" dirty="0">
                <a:latin typeface="Helvetica Light" panose="020B0403020202020204" pitchFamily="34" charset="0"/>
              </a:rPr>
              <a:t>Segmenting Instruction</a:t>
            </a:r>
          </a:p>
          <a:p>
            <a:pPr marL="514350" indent="-514350">
              <a:spcAft>
                <a:spcPts val="1200"/>
              </a:spcAft>
              <a:buFont typeface="+mj-lt"/>
              <a:buAutoNum type="arabicPeriod"/>
            </a:pPr>
            <a:r>
              <a:rPr lang="en-US" sz="2800" dirty="0">
                <a:latin typeface="Helvetica Light" panose="020B0403020202020204" pitchFamily="34" charset="0"/>
              </a:rPr>
              <a:t>Scaffolding Instruction</a:t>
            </a:r>
          </a:p>
          <a:p>
            <a:pPr marL="514350" indent="-514350">
              <a:spcAft>
                <a:spcPts val="1200"/>
              </a:spcAft>
              <a:buFont typeface="+mj-lt"/>
              <a:buAutoNum type="arabicPeriod"/>
            </a:pPr>
            <a:r>
              <a:rPr lang="en-US" sz="2800" dirty="0">
                <a:latin typeface="Helvetica Light" panose="020B0403020202020204" pitchFamily="34" charset="0"/>
              </a:rPr>
              <a:t>Lower Cognitive Load</a:t>
            </a:r>
          </a:p>
          <a:p>
            <a:pPr marL="514350" indent="-514350">
              <a:spcAft>
                <a:spcPts val="1200"/>
              </a:spcAft>
              <a:buFont typeface="+mj-lt"/>
              <a:buAutoNum type="arabicPeriod"/>
            </a:pPr>
            <a:r>
              <a:rPr lang="en-US" sz="2800" dirty="0">
                <a:latin typeface="Helvetica Light" panose="020B0403020202020204" pitchFamily="34" charset="0"/>
              </a:rPr>
              <a:t>Review Often</a:t>
            </a:r>
          </a:p>
          <a:p>
            <a:pPr marL="514350" indent="-514350">
              <a:spcAft>
                <a:spcPts val="1200"/>
              </a:spcAft>
              <a:buFont typeface="+mj-lt"/>
              <a:buAutoNum type="arabicPeriod"/>
            </a:pPr>
            <a:r>
              <a:rPr lang="en-US" sz="2800" dirty="0">
                <a:latin typeface="Helvetica Light" panose="020B0403020202020204" pitchFamily="34" charset="0"/>
              </a:rPr>
              <a:t>Practice with Feedback</a:t>
            </a:r>
          </a:p>
          <a:p>
            <a:pPr marL="514350" indent="-514350">
              <a:spcAft>
                <a:spcPts val="1200"/>
              </a:spcAft>
              <a:buFont typeface="+mj-lt"/>
              <a:buAutoNum type="arabicPeriod"/>
            </a:pPr>
            <a:r>
              <a:rPr lang="en-US" sz="2800" dirty="0">
                <a:latin typeface="Helvetica Light" panose="020B0403020202020204" pitchFamily="34" charset="0"/>
              </a:rPr>
              <a:t>Reduce Distractions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82B03586-099F-D340-A919-7B2033B67DEB}"/>
              </a:ext>
            </a:extLst>
          </p:cNvPr>
          <p:cNvSpPr txBox="1"/>
          <p:nvPr/>
        </p:nvSpPr>
        <p:spPr>
          <a:xfrm>
            <a:off x="6352308" y="2274005"/>
            <a:ext cx="5810355" cy="409342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>
              <a:spcAft>
                <a:spcPts val="1200"/>
              </a:spcAft>
            </a:pPr>
            <a:r>
              <a:rPr lang="en-US" sz="3200" dirty="0">
                <a:solidFill>
                  <a:srgbClr val="FFC000"/>
                </a:solidFill>
                <a:latin typeface="Helvetica Light" panose="020B0403020202020204" pitchFamily="34" charset="0"/>
              </a:rPr>
              <a:t>Learning Principles</a:t>
            </a:r>
          </a:p>
          <a:p>
            <a:pPr marL="514350" indent="-514350">
              <a:spcAft>
                <a:spcPts val="1200"/>
              </a:spcAft>
              <a:buFont typeface="+mj-lt"/>
              <a:buAutoNum type="arabicPeriod"/>
            </a:pPr>
            <a:r>
              <a:rPr lang="en-US" sz="2800" dirty="0">
                <a:latin typeface="Helvetica Light" panose="020B0403020202020204" pitchFamily="34" charset="0"/>
              </a:rPr>
              <a:t>Practice at Retrieval</a:t>
            </a:r>
          </a:p>
          <a:p>
            <a:pPr marL="514350" indent="-514350">
              <a:spcAft>
                <a:spcPts val="1200"/>
              </a:spcAft>
              <a:buFont typeface="+mj-lt"/>
              <a:buAutoNum type="arabicPeriod"/>
            </a:pPr>
            <a:r>
              <a:rPr lang="en-US" sz="2800" dirty="0">
                <a:latin typeface="Helvetica Light" panose="020B0403020202020204" pitchFamily="34" charset="0"/>
              </a:rPr>
              <a:t>Vary Tasks and Purposes</a:t>
            </a:r>
          </a:p>
          <a:p>
            <a:pPr marL="514350" indent="-514350">
              <a:spcAft>
                <a:spcPts val="1200"/>
              </a:spcAft>
              <a:buFont typeface="+mj-lt"/>
              <a:buAutoNum type="arabicPeriod"/>
            </a:pPr>
            <a:r>
              <a:rPr lang="en-US" sz="2800" dirty="0">
                <a:latin typeface="Helvetica Light" panose="020B0403020202020204" pitchFamily="34" charset="0"/>
              </a:rPr>
              <a:t>Focus on Principle Ideas</a:t>
            </a:r>
          </a:p>
          <a:p>
            <a:pPr marL="514350" indent="-514350">
              <a:spcAft>
                <a:spcPts val="1200"/>
              </a:spcAft>
              <a:buFont typeface="+mj-lt"/>
              <a:buAutoNum type="arabicPeriod"/>
            </a:pPr>
            <a:r>
              <a:rPr lang="en-US" sz="2800" dirty="0">
                <a:latin typeface="Helvetica Light" panose="020B0403020202020204" pitchFamily="34" charset="0"/>
              </a:rPr>
              <a:t>Foster Awareness and Control</a:t>
            </a:r>
          </a:p>
          <a:p>
            <a:pPr marL="514350" indent="-514350">
              <a:spcAft>
                <a:spcPts val="1200"/>
              </a:spcAft>
              <a:buFont typeface="+mj-lt"/>
              <a:buAutoNum type="arabicPeriod"/>
            </a:pPr>
            <a:r>
              <a:rPr lang="en-US" sz="2800" dirty="0">
                <a:latin typeface="Helvetica Light" panose="020B0403020202020204" pitchFamily="34" charset="0"/>
              </a:rPr>
              <a:t>Use Developmental Feedback</a:t>
            </a:r>
          </a:p>
          <a:p>
            <a:pPr marL="514350" indent="-514350">
              <a:spcAft>
                <a:spcPts val="1200"/>
              </a:spcAft>
              <a:buFont typeface="+mj-lt"/>
              <a:buAutoNum type="arabicPeriod"/>
            </a:pPr>
            <a:r>
              <a:rPr lang="en-US" sz="2800" dirty="0">
                <a:latin typeface="Helvetica Light" panose="020B0403020202020204" pitchFamily="34" charset="0"/>
              </a:rPr>
              <a:t>Embed in Prior Knowledge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C41BAA6-F0FE-7A4F-B951-F46FF34AA627}"/>
              </a:ext>
            </a:extLst>
          </p:cNvPr>
          <p:cNvSpPr txBox="1"/>
          <p:nvPr/>
        </p:nvSpPr>
        <p:spPr>
          <a:xfrm>
            <a:off x="0" y="765536"/>
            <a:ext cx="12186570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atin typeface="Helvetica Light" panose="020B0403020202020204" pitchFamily="34" charset="0"/>
              </a:rPr>
              <a:t>Learning &amp;</a:t>
            </a:r>
          </a:p>
          <a:p>
            <a:pPr algn="ctr"/>
            <a:r>
              <a:rPr lang="en-US" sz="3600" dirty="0">
                <a:solidFill>
                  <a:srgbClr val="FEF6F4"/>
                </a:solidFill>
                <a:latin typeface="Helvetica Light" panose="020B0403020202020204" pitchFamily="34" charset="0"/>
              </a:rPr>
              <a:t>Working Memory Capacity</a:t>
            </a:r>
          </a:p>
        </p:txBody>
      </p:sp>
    </p:spTree>
    <p:extLst>
      <p:ext uri="{BB962C8B-B14F-4D97-AF65-F5344CB8AC3E}">
        <p14:creationId xmlns:p14="http://schemas.microsoft.com/office/powerpoint/2010/main" val="17665804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D3B799-2BA4-7A45-B1B7-634DAF23C2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>
                <a:latin typeface="Helvetica Light" panose="020B0403020202020204" pitchFamily="34" charset="0"/>
              </a:rPr>
              <a:t>Agenda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740114E-C6E1-E247-8022-8FE292DE677A}"/>
              </a:ext>
            </a:extLst>
          </p:cNvPr>
          <p:cNvSpPr/>
          <p:nvPr/>
        </p:nvSpPr>
        <p:spPr bwMode="auto">
          <a:xfrm>
            <a:off x="0" y="-7714"/>
            <a:ext cx="12192000" cy="160036"/>
          </a:xfrm>
          <a:prstGeom prst="rect">
            <a:avLst/>
          </a:prstGeom>
          <a:solidFill>
            <a:srgbClr val="33663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1920" tIns="60960" rIns="121920" bIns="60960" numCol="1" rtlCol="0" anchor="t" anchorCtr="0" compatLnSpc="1">
            <a:prstTxWarp prst="textNoShape">
              <a:avLst/>
            </a:prstTxWarp>
          </a:bodyPr>
          <a:lstStyle/>
          <a:p>
            <a:pPr defTabSz="121914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3200">
              <a:latin typeface="Arial" pitchFamily="-112" charset="0"/>
              <a:ea typeface="ＭＳ Ｐゴシック" pitchFamily="-112" charset="-128"/>
              <a:cs typeface="ＭＳ Ｐゴシック" pitchFamily="-112" charset="-128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CAC7ABF-58C9-7648-8904-4918B911F996}"/>
              </a:ext>
            </a:extLst>
          </p:cNvPr>
          <p:cNvSpPr txBox="1"/>
          <p:nvPr/>
        </p:nvSpPr>
        <p:spPr>
          <a:xfrm>
            <a:off x="1011936" y="1919288"/>
            <a:ext cx="3264408" cy="5847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latin typeface="Helvetica Light" panose="020B0403020202020204" pitchFamily="34" charset="0"/>
              </a:rPr>
              <a:t>Learning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DA8F908-F274-3147-BE1A-17A3EF409AAA}"/>
              </a:ext>
            </a:extLst>
          </p:cNvPr>
          <p:cNvSpPr txBox="1"/>
          <p:nvPr/>
        </p:nvSpPr>
        <p:spPr>
          <a:xfrm>
            <a:off x="4550664" y="1919729"/>
            <a:ext cx="3264408" cy="5847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latin typeface="Helvetica Light" panose="020B0403020202020204" pitchFamily="34" charset="0"/>
              </a:rPr>
              <a:t>Principles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02534EF-A80C-C04E-82F8-E7C21C99595B}"/>
              </a:ext>
            </a:extLst>
          </p:cNvPr>
          <p:cNvSpPr txBox="1"/>
          <p:nvPr/>
        </p:nvSpPr>
        <p:spPr>
          <a:xfrm>
            <a:off x="8095488" y="1918115"/>
            <a:ext cx="3264408" cy="5847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latin typeface="Helvetica Light" panose="020B0403020202020204" pitchFamily="34" charset="0"/>
              </a:rPr>
              <a:t>Applications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DC47FCD-2CAB-624C-8BEC-3EF56B65EB6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" r="-518" b="11709"/>
          <a:stretch/>
        </p:blipFill>
        <p:spPr>
          <a:xfrm>
            <a:off x="1011936" y="2509979"/>
            <a:ext cx="3275189" cy="433536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BB7E629-CAF5-F443-AC96-FBE64DFF349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79" b="11442"/>
          <a:stretch/>
        </p:blipFill>
        <p:spPr>
          <a:xfrm>
            <a:off x="4550664" y="2512034"/>
            <a:ext cx="3264408" cy="433330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BCE39C3-AB5D-4544-BFBF-26232D86DC0F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325" b="11424"/>
          <a:stretch/>
        </p:blipFill>
        <p:spPr>
          <a:xfrm>
            <a:off x="8090916" y="2510841"/>
            <a:ext cx="3262884" cy="43471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88452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5744B90-865C-0046-9A4F-D0D8B05076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1502111"/>
            <a:ext cx="12216463" cy="9162347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B73D5670-F7D4-2E4E-B157-16341128E05A}"/>
              </a:ext>
            </a:extLst>
          </p:cNvPr>
          <p:cNvSpPr/>
          <p:nvPr/>
        </p:nvSpPr>
        <p:spPr>
          <a:xfrm>
            <a:off x="0" y="145245"/>
            <a:ext cx="12192000" cy="199813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CACA111-4FAC-074A-9B1C-DFF93782957C}"/>
              </a:ext>
            </a:extLst>
          </p:cNvPr>
          <p:cNvSpPr txBox="1"/>
          <p:nvPr/>
        </p:nvSpPr>
        <p:spPr>
          <a:xfrm>
            <a:off x="-47897" y="765536"/>
            <a:ext cx="1223446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atin typeface="Helvetica Light" panose="020B0403020202020204" pitchFamily="34" charset="0"/>
              </a:rPr>
              <a:t>Instructional Strategies with Technology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DAA884C-E953-014E-99CC-C360AC2A7DBF}"/>
              </a:ext>
            </a:extLst>
          </p:cNvPr>
          <p:cNvSpPr/>
          <p:nvPr/>
        </p:nvSpPr>
        <p:spPr bwMode="auto">
          <a:xfrm>
            <a:off x="0" y="-7714"/>
            <a:ext cx="12192000" cy="160036"/>
          </a:xfrm>
          <a:prstGeom prst="rect">
            <a:avLst/>
          </a:prstGeom>
          <a:solidFill>
            <a:srgbClr val="33663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1920" tIns="60960" rIns="121920" bIns="60960" numCol="1" rtlCol="0" anchor="t" anchorCtr="0" compatLnSpc="1">
            <a:prstTxWarp prst="textNoShape">
              <a:avLst/>
            </a:prstTxWarp>
          </a:bodyPr>
          <a:lstStyle/>
          <a:p>
            <a:pPr defTabSz="121914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3200">
              <a:latin typeface="Arial" pitchFamily="-112" charset="0"/>
              <a:ea typeface="ＭＳ Ｐゴシック" pitchFamily="-112" charset="-128"/>
              <a:cs typeface="ＭＳ Ｐゴシック" pitchFamily="-112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1613913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5834217A-B5BE-E645-AEA3-78B35CA18AF2}"/>
              </a:ext>
            </a:extLst>
          </p:cNvPr>
          <p:cNvSpPr txBox="1"/>
          <p:nvPr/>
        </p:nvSpPr>
        <p:spPr>
          <a:xfrm>
            <a:off x="-47897" y="765536"/>
            <a:ext cx="1223446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atin typeface="Helvetica Light" panose="020B0403020202020204" pitchFamily="34" charset="0"/>
              </a:rPr>
              <a:t>Instructional Strategies with Technology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F3F83E1-EF0C-9846-A55B-8E70B66E57DA}"/>
              </a:ext>
            </a:extLst>
          </p:cNvPr>
          <p:cNvSpPr/>
          <p:nvPr/>
        </p:nvSpPr>
        <p:spPr bwMode="auto">
          <a:xfrm>
            <a:off x="0" y="-7714"/>
            <a:ext cx="12192000" cy="160036"/>
          </a:xfrm>
          <a:prstGeom prst="rect">
            <a:avLst/>
          </a:prstGeom>
          <a:solidFill>
            <a:srgbClr val="33663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1920" tIns="60960" rIns="121920" bIns="60960" numCol="1" rtlCol="0" anchor="t" anchorCtr="0" compatLnSpc="1">
            <a:prstTxWarp prst="textNoShape">
              <a:avLst/>
            </a:prstTxWarp>
          </a:bodyPr>
          <a:lstStyle/>
          <a:p>
            <a:pPr defTabSz="121914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3200">
              <a:latin typeface="Arial" pitchFamily="-112" charset="0"/>
              <a:ea typeface="ＭＳ Ｐゴシック" pitchFamily="-112" charset="-128"/>
              <a:cs typeface="ＭＳ Ｐゴシック" pitchFamily="-112" charset="-128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175A594-E494-C44B-B20D-AF84522811CA}"/>
              </a:ext>
            </a:extLst>
          </p:cNvPr>
          <p:cNvSpPr txBox="1"/>
          <p:nvPr/>
        </p:nvSpPr>
        <p:spPr>
          <a:xfrm>
            <a:off x="2168236" y="3449782"/>
            <a:ext cx="761307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chemeClr val="accent2"/>
                </a:solidFill>
                <a:latin typeface="Helvetica Light" panose="020B0403020202020204" pitchFamily="34" charset="0"/>
              </a:rPr>
              <a:t>Technology is neither good nor bad</a:t>
            </a:r>
          </a:p>
          <a:p>
            <a:pPr algn="ctr"/>
            <a:r>
              <a:rPr lang="en-US" sz="3200" dirty="0">
                <a:solidFill>
                  <a:schemeClr val="accent2"/>
                </a:solidFill>
                <a:latin typeface="Helvetica Light" panose="020B0403020202020204" pitchFamily="34" charset="0"/>
              </a:rPr>
              <a:t>but using it makes it so. </a:t>
            </a:r>
          </a:p>
        </p:txBody>
      </p:sp>
    </p:spTree>
    <p:extLst>
      <p:ext uri="{BB962C8B-B14F-4D97-AF65-F5344CB8AC3E}">
        <p14:creationId xmlns:p14="http://schemas.microsoft.com/office/powerpoint/2010/main" val="17592383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9EA2A549-A15E-494D-831A-5C0C118EDCF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19504"/>
          <a:stretch/>
        </p:blipFill>
        <p:spPr>
          <a:xfrm>
            <a:off x="3251072" y="-1"/>
            <a:ext cx="5682615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0" y="145245"/>
            <a:ext cx="12192000" cy="1998133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BBA1F80E-9331-6D41-BE74-380313E5D61B}"/>
              </a:ext>
            </a:extLst>
          </p:cNvPr>
          <p:cNvSpPr/>
          <p:nvPr/>
        </p:nvSpPr>
        <p:spPr bwMode="auto">
          <a:xfrm>
            <a:off x="0" y="-7714"/>
            <a:ext cx="12192000" cy="160036"/>
          </a:xfrm>
          <a:prstGeom prst="rect">
            <a:avLst/>
          </a:prstGeom>
          <a:solidFill>
            <a:srgbClr val="33663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1920" tIns="60960" rIns="121920" bIns="60960" numCol="1" rtlCol="0" anchor="t" anchorCtr="0" compatLnSpc="1">
            <a:prstTxWarp prst="textNoShape">
              <a:avLst/>
            </a:prstTxWarp>
          </a:bodyPr>
          <a:lstStyle/>
          <a:p>
            <a:pPr defTabSz="121914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3200">
              <a:latin typeface="Arial" pitchFamily="-112" charset="0"/>
              <a:ea typeface="ＭＳ Ｐゴシック" pitchFamily="-112" charset="-128"/>
              <a:cs typeface="ＭＳ Ｐゴシック" pitchFamily="-112" charset="-128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4FCCDF0-64C9-2640-AA97-61DA3F91C1A9}"/>
              </a:ext>
            </a:extLst>
          </p:cNvPr>
          <p:cNvSpPr txBox="1"/>
          <p:nvPr/>
        </p:nvSpPr>
        <p:spPr>
          <a:xfrm>
            <a:off x="0" y="765536"/>
            <a:ext cx="1218657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atin typeface="Helvetica Light" panose="020B0403020202020204" pitchFamily="34" charset="0"/>
              </a:rPr>
              <a:t>Instructional Strategies with Technology</a:t>
            </a:r>
            <a:endParaRPr lang="en-US" sz="3800" dirty="0">
              <a:latin typeface="Helvetica Light" panose="020B0403020202020204" pitchFamily="34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7D5047B-7E9C-C048-AECA-638740900F6E}"/>
              </a:ext>
            </a:extLst>
          </p:cNvPr>
          <p:cNvSpPr/>
          <p:nvPr/>
        </p:nvSpPr>
        <p:spPr>
          <a:xfrm>
            <a:off x="0" y="2143378"/>
            <a:ext cx="12184759" cy="4714621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E6E08223-A6AC-3147-8010-3E87EADAB7ED}"/>
              </a:ext>
            </a:extLst>
          </p:cNvPr>
          <p:cNvSpPr txBox="1">
            <a:spLocks/>
          </p:cNvSpPr>
          <p:nvPr/>
        </p:nvSpPr>
        <p:spPr>
          <a:xfrm>
            <a:off x="711200" y="2401170"/>
            <a:ext cx="11261060" cy="40386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71472" indent="-457178" algn="l">
              <a:spcBef>
                <a:spcPts val="0"/>
              </a:spcBef>
              <a:spcAft>
                <a:spcPts val="1600"/>
              </a:spcAft>
              <a:buClr>
                <a:schemeClr val="tx1"/>
              </a:buClr>
              <a:buFont typeface="+mj-lt"/>
              <a:buAutoNum type="arabicPeriod"/>
            </a:pPr>
            <a:r>
              <a:rPr lang="en-US" sz="3200" dirty="0">
                <a:latin typeface="Helvetica Light" panose="020B0403020202020204" pitchFamily="34" charset="0"/>
                <a:ea typeface="Helvetica Light" charset="0"/>
                <a:cs typeface="Helvetica Light" charset="0"/>
              </a:rPr>
              <a:t>Learning through </a:t>
            </a:r>
            <a:r>
              <a:rPr lang="en-US" sz="3200" dirty="0">
                <a:solidFill>
                  <a:srgbClr val="FFC000"/>
                </a:solidFill>
                <a:latin typeface="Helvetica Light" panose="020B0403020202020204" pitchFamily="34" charset="0"/>
                <a:ea typeface="Helvetica Light" charset="0"/>
                <a:cs typeface="Helvetica Light" charset="0"/>
              </a:rPr>
              <a:t>practice at retrieval</a:t>
            </a:r>
          </a:p>
          <a:p>
            <a:pPr marL="571472" indent="-457178" algn="l">
              <a:spcBef>
                <a:spcPts val="0"/>
              </a:spcBef>
              <a:spcAft>
                <a:spcPts val="1600"/>
              </a:spcAft>
              <a:buClr>
                <a:schemeClr val="tx1"/>
              </a:buClr>
              <a:buFont typeface="+mj-lt"/>
              <a:buAutoNum type="arabicPeriod"/>
            </a:pPr>
            <a:r>
              <a:rPr lang="en-US" sz="3200" dirty="0">
                <a:latin typeface="Helvetica Light" panose="020B0403020202020204" pitchFamily="34" charset="0"/>
                <a:ea typeface="Helvetica Light" charset="0"/>
                <a:cs typeface="Helvetica Light" charset="0"/>
              </a:rPr>
              <a:t>Learning through </a:t>
            </a:r>
            <a:r>
              <a:rPr lang="en-US" sz="3200" dirty="0">
                <a:solidFill>
                  <a:srgbClr val="FFC000"/>
                </a:solidFill>
                <a:latin typeface="Helvetica Light" panose="020B0403020202020204" pitchFamily="34" charset="0"/>
                <a:ea typeface="Helvetica Light" charset="0"/>
                <a:cs typeface="Helvetica Light" charset="0"/>
              </a:rPr>
              <a:t>varied tasks</a:t>
            </a:r>
            <a:r>
              <a:rPr lang="en-US" sz="3200" dirty="0">
                <a:solidFill>
                  <a:schemeClr val="tx2"/>
                </a:solidFill>
                <a:latin typeface="Helvetica Light" panose="020B0403020202020204" pitchFamily="34" charset="0"/>
                <a:ea typeface="Helvetica Light" charset="0"/>
                <a:cs typeface="Helvetica Light" charset="0"/>
              </a:rPr>
              <a:t> and </a:t>
            </a:r>
            <a:r>
              <a:rPr lang="en-US" sz="3200" dirty="0">
                <a:solidFill>
                  <a:srgbClr val="FFC000"/>
                </a:solidFill>
                <a:latin typeface="Helvetica Light" panose="020B0403020202020204" pitchFamily="34" charset="0"/>
                <a:ea typeface="Helvetica Light" charset="0"/>
                <a:cs typeface="Helvetica Light" charset="0"/>
              </a:rPr>
              <a:t>purposes</a:t>
            </a:r>
          </a:p>
          <a:p>
            <a:pPr marL="571472" indent="-457178" algn="l">
              <a:spcBef>
                <a:spcPts val="0"/>
              </a:spcBef>
              <a:spcAft>
                <a:spcPts val="1600"/>
              </a:spcAft>
              <a:buClr>
                <a:schemeClr val="tx1"/>
              </a:buClr>
              <a:buFont typeface="+mj-lt"/>
              <a:buAutoNum type="arabicPeriod"/>
            </a:pPr>
            <a:r>
              <a:rPr lang="en-US" sz="3200" dirty="0">
                <a:latin typeface="Helvetica Light" panose="020B0403020202020204" pitchFamily="34" charset="0"/>
                <a:ea typeface="Helvetica Light" charset="0"/>
                <a:cs typeface="Helvetica Light" charset="0"/>
              </a:rPr>
              <a:t>Learning by focusing on the </a:t>
            </a:r>
            <a:r>
              <a:rPr lang="en-US" sz="3200" dirty="0">
                <a:solidFill>
                  <a:srgbClr val="FFC000"/>
                </a:solidFill>
                <a:latin typeface="Helvetica Light" panose="020B0403020202020204" pitchFamily="34" charset="0"/>
                <a:ea typeface="Helvetica Light" charset="0"/>
                <a:cs typeface="Helvetica Light" charset="0"/>
              </a:rPr>
              <a:t>principle</a:t>
            </a:r>
            <a:r>
              <a:rPr lang="en-US" sz="3200" dirty="0">
                <a:latin typeface="Helvetica Light" panose="020B0403020202020204" pitchFamily="34" charset="0"/>
                <a:ea typeface="Helvetica Light" charset="0"/>
                <a:cs typeface="Helvetica Light" charset="0"/>
              </a:rPr>
              <a:t> ideas</a:t>
            </a:r>
          </a:p>
          <a:p>
            <a:pPr marL="571472" indent="-457178" algn="l">
              <a:spcBef>
                <a:spcPts val="0"/>
              </a:spcBef>
              <a:spcAft>
                <a:spcPts val="1600"/>
              </a:spcAft>
              <a:buClr>
                <a:schemeClr val="tx1"/>
              </a:buClr>
              <a:buFont typeface="+mj-lt"/>
              <a:buAutoNum type="arabicPeriod"/>
            </a:pPr>
            <a:r>
              <a:rPr lang="en-US" sz="3200" dirty="0">
                <a:latin typeface="Helvetica Light" panose="020B0403020202020204" pitchFamily="34" charset="0"/>
                <a:ea typeface="Helvetica Light" charset="0"/>
                <a:cs typeface="Helvetica Light" charset="0"/>
              </a:rPr>
              <a:t>Learning </a:t>
            </a:r>
            <a:r>
              <a:rPr lang="en-US" sz="3200" dirty="0">
                <a:solidFill>
                  <a:srgbClr val="FFC000"/>
                </a:solidFill>
                <a:latin typeface="Helvetica Light" panose="020B0403020202020204" pitchFamily="34" charset="0"/>
                <a:ea typeface="Helvetica Light" charset="0"/>
                <a:cs typeface="Helvetica Light" charset="0"/>
              </a:rPr>
              <a:t>awareness </a:t>
            </a:r>
            <a:r>
              <a:rPr lang="en-US" sz="3200" dirty="0">
                <a:latin typeface="Helvetica Light" panose="020B0403020202020204" pitchFamily="34" charset="0"/>
                <a:ea typeface="Helvetica Light" charset="0"/>
                <a:cs typeface="Helvetica Light" charset="0"/>
              </a:rPr>
              <a:t>and </a:t>
            </a:r>
            <a:r>
              <a:rPr lang="en-US" sz="3200" dirty="0">
                <a:solidFill>
                  <a:srgbClr val="FFC000"/>
                </a:solidFill>
                <a:latin typeface="Helvetica Light" panose="020B0403020202020204" pitchFamily="34" charset="0"/>
                <a:ea typeface="Helvetica Light" charset="0"/>
                <a:cs typeface="Helvetica Light" charset="0"/>
              </a:rPr>
              <a:t>control</a:t>
            </a:r>
            <a:r>
              <a:rPr lang="en-US" sz="3200" dirty="0">
                <a:latin typeface="Helvetica Light" panose="020B0403020202020204" pitchFamily="34" charset="0"/>
                <a:ea typeface="Helvetica Light" charset="0"/>
                <a:cs typeface="Helvetica Light" charset="0"/>
              </a:rPr>
              <a:t> (metacognition)</a:t>
            </a:r>
          </a:p>
          <a:p>
            <a:pPr marL="571472" indent="-457178" algn="l">
              <a:spcBef>
                <a:spcPts val="0"/>
              </a:spcBef>
              <a:spcAft>
                <a:spcPts val="1600"/>
              </a:spcAft>
              <a:buClr>
                <a:schemeClr val="tx1"/>
              </a:buClr>
              <a:buFont typeface="+mj-lt"/>
              <a:buAutoNum type="arabicPeriod"/>
            </a:pPr>
            <a:r>
              <a:rPr lang="en-US" sz="3200" dirty="0">
                <a:latin typeface="Helvetica Light" panose="020B0403020202020204" pitchFamily="34" charset="0"/>
                <a:ea typeface="Helvetica Light" charset="0"/>
                <a:cs typeface="Helvetica Light" charset="0"/>
              </a:rPr>
              <a:t>Learning in response to </a:t>
            </a:r>
            <a:r>
              <a:rPr lang="en-US" sz="3200" dirty="0">
                <a:solidFill>
                  <a:srgbClr val="FFC000"/>
                </a:solidFill>
                <a:latin typeface="Helvetica Light" panose="020B0403020202020204" pitchFamily="34" charset="0"/>
                <a:ea typeface="Helvetica Light" charset="0"/>
                <a:cs typeface="Helvetica Light" charset="0"/>
              </a:rPr>
              <a:t>developmental feedback</a:t>
            </a:r>
          </a:p>
          <a:p>
            <a:pPr marL="571472" indent="-457178" algn="l">
              <a:spcBef>
                <a:spcPts val="0"/>
              </a:spcBef>
              <a:spcAft>
                <a:spcPts val="1600"/>
              </a:spcAft>
              <a:buClr>
                <a:schemeClr val="tx1"/>
              </a:buClr>
              <a:buFont typeface="+mj-lt"/>
              <a:buAutoNum type="arabicPeriod"/>
            </a:pPr>
            <a:r>
              <a:rPr lang="en-US" sz="3200" dirty="0">
                <a:latin typeface="Helvetica Light" panose="020B0403020202020204" pitchFamily="34" charset="0"/>
                <a:ea typeface="Helvetica Light" charset="0"/>
                <a:cs typeface="Helvetica Light" charset="0"/>
              </a:rPr>
              <a:t>Learning embedded in </a:t>
            </a:r>
            <a:r>
              <a:rPr lang="en-US" sz="3200" dirty="0">
                <a:solidFill>
                  <a:srgbClr val="FFC000"/>
                </a:solidFill>
                <a:latin typeface="Helvetica Light" panose="020B0403020202020204" pitchFamily="34" charset="0"/>
                <a:ea typeface="Helvetica Light" charset="0"/>
                <a:cs typeface="Helvetica Light" charset="0"/>
              </a:rPr>
              <a:t>prior knowledge </a:t>
            </a:r>
            <a:r>
              <a:rPr lang="en-US" sz="3200" dirty="0">
                <a:latin typeface="Helvetica Light" panose="020B0403020202020204" pitchFamily="34" charset="0"/>
                <a:ea typeface="Helvetica Light" charset="0"/>
                <a:cs typeface="Helvetica Light" charset="0"/>
              </a:rPr>
              <a:t>and </a:t>
            </a:r>
            <a:r>
              <a:rPr lang="en-US" sz="3200" dirty="0">
                <a:solidFill>
                  <a:srgbClr val="FFC000"/>
                </a:solidFill>
                <a:latin typeface="Helvetica Light" panose="020B0403020202020204" pitchFamily="34" charset="0"/>
                <a:ea typeface="Helvetica Light" charset="0"/>
                <a:cs typeface="Helvetica Light" charset="0"/>
              </a:rPr>
              <a:t>experience</a:t>
            </a:r>
          </a:p>
          <a:p>
            <a:pPr algn="l" defTabSz="1219140">
              <a:spcBef>
                <a:spcPts val="0"/>
              </a:spcBef>
              <a:buClr>
                <a:schemeClr val="tx1"/>
              </a:buClr>
              <a:defRPr/>
            </a:pPr>
            <a:endParaRPr lang="en-US" sz="3200" dirty="0">
              <a:latin typeface="Helvetica Light" panose="020B0403020202020204" pitchFamily="34" charset="0"/>
              <a:ea typeface="Helvetica Light" charset="0"/>
              <a:cs typeface="Helvetica Ligh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2367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9EA2A549-A15E-494D-831A-5C0C118EDCF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19504"/>
          <a:stretch/>
        </p:blipFill>
        <p:spPr>
          <a:xfrm>
            <a:off x="3251072" y="-1"/>
            <a:ext cx="5682615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0" y="145245"/>
            <a:ext cx="12192000" cy="1998133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BBA1F80E-9331-6D41-BE74-380313E5D61B}"/>
              </a:ext>
            </a:extLst>
          </p:cNvPr>
          <p:cNvSpPr/>
          <p:nvPr/>
        </p:nvSpPr>
        <p:spPr bwMode="auto">
          <a:xfrm>
            <a:off x="0" y="-7714"/>
            <a:ext cx="12192000" cy="160036"/>
          </a:xfrm>
          <a:prstGeom prst="rect">
            <a:avLst/>
          </a:prstGeom>
          <a:solidFill>
            <a:srgbClr val="33663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1920" tIns="60960" rIns="121920" bIns="60960" numCol="1" rtlCol="0" anchor="t" anchorCtr="0" compatLnSpc="1">
            <a:prstTxWarp prst="textNoShape">
              <a:avLst/>
            </a:prstTxWarp>
          </a:bodyPr>
          <a:lstStyle/>
          <a:p>
            <a:pPr defTabSz="121914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3200">
              <a:latin typeface="Arial" pitchFamily="-112" charset="0"/>
              <a:ea typeface="ＭＳ Ｐゴシック" pitchFamily="-112" charset="-128"/>
              <a:cs typeface="ＭＳ Ｐゴシック" pitchFamily="-112" charset="-128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4FCCDF0-64C9-2640-AA97-61DA3F91C1A9}"/>
              </a:ext>
            </a:extLst>
          </p:cNvPr>
          <p:cNvSpPr txBox="1"/>
          <p:nvPr/>
        </p:nvSpPr>
        <p:spPr>
          <a:xfrm>
            <a:off x="0" y="765536"/>
            <a:ext cx="1218657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atin typeface="Helvetica Light" panose="020B0403020202020204" pitchFamily="34" charset="0"/>
              </a:rPr>
              <a:t>Start with Your LMS</a:t>
            </a:r>
            <a:endParaRPr lang="en-US" sz="3800" dirty="0">
              <a:latin typeface="Helvetica Light" panose="020B0403020202020204" pitchFamily="34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7D5047B-7E9C-C048-AECA-638740900F6E}"/>
              </a:ext>
            </a:extLst>
          </p:cNvPr>
          <p:cNvSpPr/>
          <p:nvPr/>
        </p:nvSpPr>
        <p:spPr>
          <a:xfrm>
            <a:off x="0" y="2143378"/>
            <a:ext cx="12184759" cy="4714621"/>
          </a:xfrm>
          <a:prstGeom prst="rect">
            <a:avLst/>
          </a:prstGeom>
          <a:solidFill>
            <a:schemeClr val="bg1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E6E08223-A6AC-3147-8010-3E87EADAB7ED}"/>
              </a:ext>
            </a:extLst>
          </p:cNvPr>
          <p:cNvSpPr txBox="1">
            <a:spLocks/>
          </p:cNvSpPr>
          <p:nvPr/>
        </p:nvSpPr>
        <p:spPr>
          <a:xfrm>
            <a:off x="3251072" y="2401170"/>
            <a:ext cx="5682615" cy="40386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294" algn="l">
              <a:spcBef>
                <a:spcPts val="0"/>
              </a:spcBef>
              <a:spcAft>
                <a:spcPts val="1600"/>
              </a:spcAft>
              <a:buClr>
                <a:schemeClr val="tx1"/>
              </a:buClr>
            </a:pPr>
            <a:r>
              <a:rPr lang="en-US" sz="3200" dirty="0">
                <a:latin typeface="Helvetica Light" panose="020B0403020202020204" pitchFamily="34" charset="0"/>
                <a:ea typeface="Helvetica Light" charset="0"/>
                <a:cs typeface="Helvetica Light" charset="0"/>
              </a:rPr>
              <a:t>What can your LMS do? </a:t>
            </a:r>
          </a:p>
          <a:p>
            <a:pPr marL="571494" indent="-457200" algn="l">
              <a:spcBef>
                <a:spcPts val="0"/>
              </a:spcBef>
              <a:spcAft>
                <a:spcPts val="160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3200" dirty="0">
                <a:latin typeface="Helvetica Light" panose="020B0403020202020204" pitchFamily="34" charset="0"/>
                <a:ea typeface="Helvetica Light" charset="0"/>
                <a:cs typeface="Helvetica Light" charset="0"/>
              </a:rPr>
              <a:t>Chats</a:t>
            </a:r>
          </a:p>
          <a:p>
            <a:pPr marL="571494" indent="-457200" algn="l">
              <a:spcBef>
                <a:spcPts val="0"/>
              </a:spcBef>
              <a:spcAft>
                <a:spcPts val="160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3200" dirty="0">
                <a:latin typeface="Helvetica Light" panose="020B0403020202020204" pitchFamily="34" charset="0"/>
                <a:ea typeface="Helvetica Light" charset="0"/>
                <a:cs typeface="Helvetica Light" charset="0"/>
              </a:rPr>
              <a:t>Video</a:t>
            </a:r>
          </a:p>
          <a:p>
            <a:pPr marL="571494" indent="-457200" algn="l">
              <a:spcBef>
                <a:spcPts val="0"/>
              </a:spcBef>
              <a:spcAft>
                <a:spcPts val="160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3200" dirty="0">
                <a:latin typeface="Helvetica Light" panose="020B0403020202020204" pitchFamily="34" charset="0"/>
                <a:ea typeface="Helvetica Light" charset="0"/>
                <a:cs typeface="Helvetica Light" charset="0"/>
              </a:rPr>
              <a:t>Quizzes</a:t>
            </a:r>
          </a:p>
          <a:p>
            <a:pPr marL="571494" indent="-457200" algn="l">
              <a:spcBef>
                <a:spcPts val="0"/>
              </a:spcBef>
              <a:spcAft>
                <a:spcPts val="160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3200" dirty="0">
                <a:latin typeface="Helvetica Light" panose="020B0403020202020204" pitchFamily="34" charset="0"/>
                <a:ea typeface="Helvetica Light" charset="0"/>
                <a:cs typeface="Helvetica Light" charset="0"/>
              </a:rPr>
              <a:t>Surveys/Polling</a:t>
            </a:r>
          </a:p>
          <a:p>
            <a:pPr marL="571494" indent="-457200" algn="l">
              <a:spcBef>
                <a:spcPts val="0"/>
              </a:spcBef>
              <a:spcAft>
                <a:spcPts val="160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3200" dirty="0">
                <a:latin typeface="Helvetica Light" panose="020B0403020202020204" pitchFamily="34" charset="0"/>
                <a:ea typeface="Helvetica Light" charset="0"/>
                <a:cs typeface="Helvetica Light" charset="0"/>
              </a:rPr>
              <a:t>Collaboration Tools</a:t>
            </a:r>
          </a:p>
        </p:txBody>
      </p:sp>
    </p:spTree>
    <p:extLst>
      <p:ext uri="{BB962C8B-B14F-4D97-AF65-F5344CB8AC3E}">
        <p14:creationId xmlns:p14="http://schemas.microsoft.com/office/powerpoint/2010/main" val="27697453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auto"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1920" tIns="60960" rIns="121920" bIns="60960" numCol="1" rtlCol="0" anchor="t" anchorCtr="0" compatLnSpc="1">
            <a:prstTxWarp prst="textNoShape">
              <a:avLst/>
            </a:prstTxWarp>
          </a:bodyPr>
          <a:lstStyle/>
          <a:p>
            <a:pPr defTabSz="121914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3200">
              <a:latin typeface="Arial" pitchFamily="-112" charset="0"/>
              <a:ea typeface="ＭＳ Ｐゴシック" pitchFamily="-112" charset="-128"/>
              <a:cs typeface="ＭＳ Ｐゴシック" pitchFamily="-112" charset="-128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448B6CB1-E7A9-9541-B015-53F80C37CC5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</a:blip>
          <a:srcRect r="10131"/>
          <a:stretch/>
        </p:blipFill>
        <p:spPr>
          <a:xfrm>
            <a:off x="9340857" y="-7714"/>
            <a:ext cx="2843784" cy="68580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F479457-0A09-6548-84AF-FC9DAEDEE83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50000"/>
          </a:blip>
          <a:srcRect t="19500"/>
          <a:stretch/>
        </p:blipFill>
        <p:spPr>
          <a:xfrm>
            <a:off x="0" y="-7714"/>
            <a:ext cx="2845009" cy="343671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C58F3023-FF2A-9C4E-B420-13C63BC4836A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alphaModFix amt="50000"/>
          </a:blip>
          <a:srcRect t="-22" b="19636"/>
          <a:stretch/>
        </p:blipFill>
        <p:spPr>
          <a:xfrm>
            <a:off x="0" y="3429000"/>
            <a:ext cx="2845009" cy="342900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BF3F83E1-EF0C-9846-A55B-8E70B66E57DA}"/>
              </a:ext>
            </a:extLst>
          </p:cNvPr>
          <p:cNvSpPr/>
          <p:nvPr/>
        </p:nvSpPr>
        <p:spPr bwMode="auto">
          <a:xfrm>
            <a:off x="0" y="-7714"/>
            <a:ext cx="12192000" cy="160036"/>
          </a:xfrm>
          <a:prstGeom prst="rect">
            <a:avLst/>
          </a:prstGeom>
          <a:solidFill>
            <a:srgbClr val="33663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1920" tIns="60960" rIns="121920" bIns="60960" numCol="1" rtlCol="0" anchor="t" anchorCtr="0" compatLnSpc="1">
            <a:prstTxWarp prst="textNoShape">
              <a:avLst/>
            </a:prstTxWarp>
          </a:bodyPr>
          <a:lstStyle/>
          <a:p>
            <a:pPr defTabSz="121914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3200">
              <a:latin typeface="Arial" pitchFamily="-112" charset="0"/>
              <a:ea typeface="ＭＳ Ｐゴシック" pitchFamily="-112" charset="-128"/>
              <a:cs typeface="ＭＳ Ｐゴシック" pitchFamily="-112" charset="-128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834217A-B5BE-E645-AEA3-78B35CA18AF2}"/>
              </a:ext>
            </a:extLst>
          </p:cNvPr>
          <p:cNvSpPr txBox="1"/>
          <p:nvPr/>
        </p:nvSpPr>
        <p:spPr>
          <a:xfrm>
            <a:off x="-49826" y="294480"/>
            <a:ext cx="1223446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atin typeface="Helvetica Light" panose="020B0403020202020204" pitchFamily="34" charset="0"/>
              </a:rPr>
              <a:t>Practice at Retrieval</a:t>
            </a:r>
          </a:p>
          <a:p>
            <a:pPr algn="ctr"/>
            <a:r>
              <a:rPr lang="en-US" sz="4000" dirty="0">
                <a:latin typeface="Helvetica Light" panose="020B0403020202020204" pitchFamily="34" charset="0"/>
              </a:rPr>
              <a:t>Varied Tasks &amp; Purposes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35D66E72-4ED4-D94A-A248-4DBC55CCC62E}"/>
              </a:ext>
            </a:extLst>
          </p:cNvPr>
          <p:cNvSpPr txBox="1">
            <a:spLocks/>
          </p:cNvSpPr>
          <p:nvPr/>
        </p:nvSpPr>
        <p:spPr>
          <a:xfrm>
            <a:off x="3245640" y="2401170"/>
            <a:ext cx="5759815" cy="446454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294" algn="l">
              <a:spcBef>
                <a:spcPts val="0"/>
              </a:spcBef>
              <a:spcAft>
                <a:spcPts val="1600"/>
              </a:spcAft>
              <a:buClr>
                <a:schemeClr val="tx1"/>
              </a:buClr>
            </a:pPr>
            <a:r>
              <a:rPr lang="en-US" sz="3200" dirty="0">
                <a:latin typeface="Helvetica Light" panose="020B0403020202020204" pitchFamily="34" charset="0"/>
                <a:ea typeface="Helvetica Light" charset="0"/>
                <a:cs typeface="Helvetica Light" charset="0"/>
              </a:rPr>
              <a:t>Motivate students to retrieve knowledge and skills to solve problems, answer questions, or create artifacts. </a:t>
            </a:r>
          </a:p>
          <a:p>
            <a:pPr marL="628644" indent="-514350" algn="l">
              <a:spcBef>
                <a:spcPts val="0"/>
              </a:spcBef>
              <a:spcAft>
                <a:spcPts val="1600"/>
              </a:spcAft>
              <a:buClr>
                <a:schemeClr val="tx1"/>
              </a:buClr>
              <a:buFont typeface="+mj-lt"/>
              <a:buAutoNum type="arabicPeriod"/>
            </a:pPr>
            <a:r>
              <a:rPr lang="en-US" dirty="0">
                <a:latin typeface="Helvetica Light" panose="020B0403020202020204" pitchFamily="34" charset="0"/>
                <a:ea typeface="Helvetica Light" charset="0"/>
                <a:cs typeface="Helvetica Light" charset="0"/>
              </a:rPr>
              <a:t>Provide explanations</a:t>
            </a:r>
          </a:p>
          <a:p>
            <a:pPr marL="628644" indent="-514350" algn="l">
              <a:spcBef>
                <a:spcPts val="0"/>
              </a:spcBef>
              <a:spcAft>
                <a:spcPts val="1600"/>
              </a:spcAft>
              <a:buClr>
                <a:schemeClr val="tx1"/>
              </a:buClr>
              <a:buFont typeface="+mj-lt"/>
              <a:buAutoNum type="arabicPeriod"/>
            </a:pPr>
            <a:r>
              <a:rPr lang="en-US" dirty="0">
                <a:latin typeface="Helvetica Light" panose="020B0403020202020204" pitchFamily="34" charset="0"/>
                <a:ea typeface="Helvetica Light" charset="0"/>
                <a:cs typeface="Helvetica Light" charset="0"/>
              </a:rPr>
              <a:t>Create a representation</a:t>
            </a:r>
          </a:p>
          <a:p>
            <a:pPr marL="628644" indent="-514350" algn="l">
              <a:spcBef>
                <a:spcPts val="0"/>
              </a:spcBef>
              <a:spcAft>
                <a:spcPts val="1600"/>
              </a:spcAft>
              <a:buClr>
                <a:schemeClr val="tx1"/>
              </a:buClr>
              <a:buFont typeface="+mj-lt"/>
              <a:buAutoNum type="arabicPeriod"/>
            </a:pPr>
            <a:r>
              <a:rPr lang="en-US" dirty="0">
                <a:latin typeface="Helvetica Light" panose="020B0403020202020204" pitchFamily="34" charset="0"/>
                <a:ea typeface="Helvetica Light" charset="0"/>
                <a:cs typeface="Helvetica Light" charset="0"/>
              </a:rPr>
              <a:t>Demonstrate problem solving</a:t>
            </a:r>
          </a:p>
          <a:p>
            <a:pPr marL="628644" indent="-514350" algn="l">
              <a:spcBef>
                <a:spcPts val="0"/>
              </a:spcBef>
              <a:spcAft>
                <a:spcPts val="1600"/>
              </a:spcAft>
              <a:buClr>
                <a:schemeClr val="tx1"/>
              </a:buClr>
              <a:buFont typeface="+mj-lt"/>
              <a:buAutoNum type="arabicPeriod"/>
            </a:pPr>
            <a:r>
              <a:rPr lang="en-US" dirty="0">
                <a:latin typeface="Helvetica Light" panose="020B0403020202020204" pitchFamily="34" charset="0"/>
                <a:ea typeface="Helvetica Light" charset="0"/>
                <a:cs typeface="Helvetica Light" charset="0"/>
              </a:rPr>
              <a:t>Brainstorm solutions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B98E1F0-E122-504D-9E48-A71C4E25C2BD}"/>
              </a:ext>
            </a:extLst>
          </p:cNvPr>
          <p:cNvSpPr txBox="1"/>
          <p:nvPr/>
        </p:nvSpPr>
        <p:spPr>
          <a:xfrm>
            <a:off x="3359728" y="1925787"/>
            <a:ext cx="559030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accent2"/>
                </a:solidFill>
                <a:latin typeface="Helvetica Light" panose="020B0403020202020204" pitchFamily="34" charset="0"/>
              </a:rPr>
              <a:t>How to use technology to: </a:t>
            </a:r>
          </a:p>
        </p:txBody>
      </p:sp>
    </p:spTree>
    <p:extLst>
      <p:ext uri="{BB962C8B-B14F-4D97-AF65-F5344CB8AC3E}">
        <p14:creationId xmlns:p14="http://schemas.microsoft.com/office/powerpoint/2010/main" val="3494500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51789E39-8240-F146-B833-2AFBF1DD4F2F}"/>
              </a:ext>
            </a:extLst>
          </p:cNvPr>
          <p:cNvSpPr txBox="1"/>
          <p:nvPr/>
        </p:nvSpPr>
        <p:spPr>
          <a:xfrm>
            <a:off x="4959381" y="765536"/>
            <a:ext cx="722718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>
                <a:latin typeface="Helvetica Light" panose="020B0403020202020204" pitchFamily="34" charset="0"/>
              </a:rPr>
              <a:t>FlipGrid</a:t>
            </a:r>
            <a:endParaRPr lang="en-US" sz="4000" dirty="0">
              <a:latin typeface="Helvetica Light" panose="020B0403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0FABEE8-28EE-5E4B-A316-4CE88CF0B323}"/>
              </a:ext>
            </a:extLst>
          </p:cNvPr>
          <p:cNvSpPr txBox="1"/>
          <p:nvPr/>
        </p:nvSpPr>
        <p:spPr>
          <a:xfrm>
            <a:off x="4959380" y="3366655"/>
            <a:ext cx="722719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dirty="0" err="1">
                <a:latin typeface="Helvetica Light" panose="020B0403020202020204" pitchFamily="34" charset="0"/>
              </a:rPr>
              <a:t>flipgrid.com</a:t>
            </a:r>
            <a:endParaRPr lang="en-US" sz="8000" dirty="0">
              <a:latin typeface="Helvetica Light" panose="020B0403020202020204" pitchFamily="34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ACBC0A7-1571-3F49-81AE-02AE431BE5EA}"/>
              </a:ext>
            </a:extLst>
          </p:cNvPr>
          <p:cNvSpPr/>
          <p:nvPr/>
        </p:nvSpPr>
        <p:spPr bwMode="auto">
          <a:xfrm>
            <a:off x="0" y="-7714"/>
            <a:ext cx="12192000" cy="160036"/>
          </a:xfrm>
          <a:prstGeom prst="rect">
            <a:avLst/>
          </a:prstGeom>
          <a:solidFill>
            <a:srgbClr val="33663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1920" tIns="60960" rIns="121920" bIns="60960" numCol="1" rtlCol="0" anchor="t" anchorCtr="0" compatLnSpc="1">
            <a:prstTxWarp prst="textNoShape">
              <a:avLst/>
            </a:prstTxWarp>
          </a:bodyPr>
          <a:lstStyle/>
          <a:p>
            <a:pPr defTabSz="121914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3200">
              <a:latin typeface="Arial" pitchFamily="-112" charset="0"/>
              <a:ea typeface="ＭＳ Ｐゴシック" pitchFamily="-112" charset="-128"/>
              <a:cs typeface="ＭＳ Ｐゴシック" pitchFamily="-112" charset="-128"/>
            </a:endParaRPr>
          </a:p>
        </p:txBody>
      </p:sp>
      <p:pic>
        <p:nvPicPr>
          <p:cNvPr id="10" name="Picture 9" descr="A picture containing indoor, table, computer, sitting&#10;&#10;Description automatically generated">
            <a:extLst>
              <a:ext uri="{FF2B5EF4-FFF2-40B4-BE49-F238E27FC236}">
                <a16:creationId xmlns:a16="http://schemas.microsoft.com/office/drawing/2014/main" id="{6B688419-B59D-A24C-A587-91772D88ED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495938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63989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>
            <a:extLst>
              <a:ext uri="{FF2B5EF4-FFF2-40B4-BE49-F238E27FC236}">
                <a16:creationId xmlns:a16="http://schemas.microsoft.com/office/drawing/2014/main" id="{F0B7CE00-C096-6146-8BE7-51BEA89CE033}"/>
              </a:ext>
            </a:extLst>
          </p:cNvPr>
          <p:cNvSpPr/>
          <p:nvPr/>
        </p:nvSpPr>
        <p:spPr bwMode="auto">
          <a:xfrm>
            <a:off x="0" y="-7714"/>
            <a:ext cx="12192000" cy="160036"/>
          </a:xfrm>
          <a:prstGeom prst="rect">
            <a:avLst/>
          </a:prstGeom>
          <a:solidFill>
            <a:srgbClr val="33663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1920" tIns="60960" rIns="121920" bIns="60960" numCol="1" rtlCol="0" anchor="t" anchorCtr="0" compatLnSpc="1">
            <a:prstTxWarp prst="textNoShape">
              <a:avLst/>
            </a:prstTxWarp>
          </a:bodyPr>
          <a:lstStyle/>
          <a:p>
            <a:pPr defTabSz="121914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3200">
              <a:latin typeface="Arial" pitchFamily="-112" charset="0"/>
              <a:ea typeface="ＭＳ Ｐゴシック" pitchFamily="-112" charset="-128"/>
              <a:cs typeface="ＭＳ Ｐゴシック" pitchFamily="-112" charset="-128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F82679BF-5D4D-BA43-A75C-8191E858C727}"/>
              </a:ext>
            </a:extLst>
          </p:cNvPr>
          <p:cNvSpPr/>
          <p:nvPr/>
        </p:nvSpPr>
        <p:spPr>
          <a:xfrm>
            <a:off x="4932486" y="0"/>
            <a:ext cx="195325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A screenshot of a social media photo of a person&#10;&#10;Description automatically generated">
            <a:extLst>
              <a:ext uri="{FF2B5EF4-FFF2-40B4-BE49-F238E27FC236}">
                <a16:creationId xmlns:a16="http://schemas.microsoft.com/office/drawing/2014/main" id="{A0850ADD-B299-C941-A945-FFFF5DA745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4959381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446773AD-9A84-1042-BD88-EAD33A3BF13F}"/>
              </a:ext>
            </a:extLst>
          </p:cNvPr>
          <p:cNvSpPr txBox="1"/>
          <p:nvPr/>
        </p:nvSpPr>
        <p:spPr>
          <a:xfrm>
            <a:off x="4959381" y="765536"/>
            <a:ext cx="722718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>
                <a:latin typeface="Helvetica Light" panose="020B0403020202020204" pitchFamily="34" charset="0"/>
              </a:rPr>
              <a:t>FlipGrid</a:t>
            </a:r>
            <a:endParaRPr lang="en-US" sz="4000" dirty="0">
              <a:latin typeface="Helvetica Light" panose="020B04030202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FF1EC69-AA66-A247-83EF-4D56034C05C5}"/>
              </a:ext>
            </a:extLst>
          </p:cNvPr>
          <p:cNvSpPr txBox="1"/>
          <p:nvPr/>
        </p:nvSpPr>
        <p:spPr>
          <a:xfrm>
            <a:off x="5540188" y="1954306"/>
            <a:ext cx="6646382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schemeClr val="accent2"/>
                </a:solidFill>
                <a:latin typeface="Helvetica Light" panose="020B0403020202020204" pitchFamily="34" charset="0"/>
              </a:rPr>
              <a:t>Flipgrid</a:t>
            </a:r>
            <a:r>
              <a:rPr lang="en-US" sz="3200" dirty="0">
                <a:solidFill>
                  <a:schemeClr val="accent2"/>
                </a:solidFill>
                <a:latin typeface="Helvetica Light" panose="020B0403020202020204" pitchFamily="34" charset="0"/>
              </a:rPr>
              <a:t>: </a:t>
            </a:r>
            <a:r>
              <a:rPr lang="en-US" sz="3200" dirty="0">
                <a:latin typeface="Helvetica Light" panose="020B0403020202020204" pitchFamily="34" charset="0"/>
              </a:rPr>
              <a:t>Video-based Discussions</a:t>
            </a:r>
          </a:p>
          <a:p>
            <a:endParaRPr lang="en-US" sz="3200" dirty="0">
              <a:latin typeface="Helvetica Light" panose="020B0403020202020204" pitchFamily="34" charset="0"/>
            </a:endParaRPr>
          </a:p>
          <a:p>
            <a:r>
              <a:rPr lang="en-US" sz="3200" dirty="0">
                <a:latin typeface="Helvetica Light" panose="020B0403020202020204" pitchFamily="34" charset="0"/>
              </a:rPr>
              <a:t>   Create</a:t>
            </a:r>
          </a:p>
          <a:p>
            <a:endParaRPr lang="en-US" sz="3200" dirty="0">
              <a:latin typeface="Helvetica Light" panose="020B0403020202020204" pitchFamily="34" charset="0"/>
            </a:endParaRPr>
          </a:p>
          <a:p>
            <a:r>
              <a:rPr lang="en-US" sz="3200" dirty="0">
                <a:latin typeface="Helvetica Light" panose="020B0403020202020204" pitchFamily="34" charset="0"/>
              </a:rPr>
              <a:t>   Privacy</a:t>
            </a:r>
          </a:p>
          <a:p>
            <a:endParaRPr lang="en-US" sz="3200" dirty="0">
              <a:latin typeface="Helvetica Light" panose="020B0403020202020204" pitchFamily="34" charset="0"/>
            </a:endParaRPr>
          </a:p>
          <a:p>
            <a:r>
              <a:rPr lang="en-US" sz="3200" dirty="0">
                <a:latin typeface="Helvetica Light" panose="020B0403020202020204" pitchFamily="34" charset="0"/>
              </a:rPr>
              <a:t>   Access</a:t>
            </a:r>
          </a:p>
          <a:p>
            <a:endParaRPr lang="en-US" sz="3200" dirty="0">
              <a:latin typeface="Helvetica Light" panose="020B0403020202020204" pitchFamily="34" charset="0"/>
            </a:endParaRPr>
          </a:p>
          <a:p>
            <a:r>
              <a:rPr lang="en-US" sz="3200" dirty="0">
                <a:latin typeface="Helvetica Light" panose="020B0403020202020204" pitchFamily="34" charset="0"/>
              </a:rPr>
              <a:t>   Record</a:t>
            </a:r>
          </a:p>
          <a:p>
            <a:endParaRPr lang="en-US" sz="3200" dirty="0">
              <a:latin typeface="Helvetica Light" panose="020B0403020202020204" pitchFamily="34" charset="0"/>
            </a:endParaRPr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E76B00E7-3950-A746-889E-EBBD254CB9E1}"/>
              </a:ext>
            </a:extLst>
          </p:cNvPr>
          <p:cNvSpPr/>
          <p:nvPr/>
        </p:nvSpPr>
        <p:spPr>
          <a:xfrm>
            <a:off x="80681" y="564776"/>
            <a:ext cx="4905595" cy="1497106"/>
          </a:xfrm>
          <a:prstGeom prst="roundRect">
            <a:avLst/>
          </a:prstGeom>
          <a:noFill/>
          <a:ln w="25400">
            <a:prstDash val="lgDash"/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4851805"/>
                      <a:gd name="connsiteY0" fmla="*/ 249523 h 1497106"/>
                      <a:gd name="connsiteX1" fmla="*/ 249523 w 4851805"/>
                      <a:gd name="connsiteY1" fmla="*/ 0 h 1497106"/>
                      <a:gd name="connsiteX2" fmla="*/ 880673 w 4851805"/>
                      <a:gd name="connsiteY2" fmla="*/ 0 h 1497106"/>
                      <a:gd name="connsiteX3" fmla="*/ 1381240 w 4851805"/>
                      <a:gd name="connsiteY3" fmla="*/ 0 h 1497106"/>
                      <a:gd name="connsiteX4" fmla="*/ 1838280 w 4851805"/>
                      <a:gd name="connsiteY4" fmla="*/ 0 h 1497106"/>
                      <a:gd name="connsiteX5" fmla="*/ 2425903 w 4851805"/>
                      <a:gd name="connsiteY5" fmla="*/ 0 h 1497106"/>
                      <a:gd name="connsiteX6" fmla="*/ 2926470 w 4851805"/>
                      <a:gd name="connsiteY6" fmla="*/ 0 h 1497106"/>
                      <a:gd name="connsiteX7" fmla="*/ 3557620 w 4851805"/>
                      <a:gd name="connsiteY7" fmla="*/ 0 h 1497106"/>
                      <a:gd name="connsiteX8" fmla="*/ 4014660 w 4851805"/>
                      <a:gd name="connsiteY8" fmla="*/ 0 h 1497106"/>
                      <a:gd name="connsiteX9" fmla="*/ 4602282 w 4851805"/>
                      <a:gd name="connsiteY9" fmla="*/ 0 h 1497106"/>
                      <a:gd name="connsiteX10" fmla="*/ 4851805 w 4851805"/>
                      <a:gd name="connsiteY10" fmla="*/ 249523 h 1497106"/>
                      <a:gd name="connsiteX11" fmla="*/ 4851805 w 4851805"/>
                      <a:gd name="connsiteY11" fmla="*/ 748553 h 1497106"/>
                      <a:gd name="connsiteX12" fmla="*/ 4851805 w 4851805"/>
                      <a:gd name="connsiteY12" fmla="*/ 1247583 h 1497106"/>
                      <a:gd name="connsiteX13" fmla="*/ 4602282 w 4851805"/>
                      <a:gd name="connsiteY13" fmla="*/ 1497106 h 1497106"/>
                      <a:gd name="connsiteX14" fmla="*/ 4058187 w 4851805"/>
                      <a:gd name="connsiteY14" fmla="*/ 1497106 h 1497106"/>
                      <a:gd name="connsiteX15" fmla="*/ 3514092 w 4851805"/>
                      <a:gd name="connsiteY15" fmla="*/ 1497106 h 1497106"/>
                      <a:gd name="connsiteX16" fmla="*/ 2882942 w 4851805"/>
                      <a:gd name="connsiteY16" fmla="*/ 1497106 h 1497106"/>
                      <a:gd name="connsiteX17" fmla="*/ 2338847 w 4851805"/>
                      <a:gd name="connsiteY17" fmla="*/ 1497106 h 1497106"/>
                      <a:gd name="connsiteX18" fmla="*/ 1925335 w 4851805"/>
                      <a:gd name="connsiteY18" fmla="*/ 1497106 h 1497106"/>
                      <a:gd name="connsiteX19" fmla="*/ 1468296 w 4851805"/>
                      <a:gd name="connsiteY19" fmla="*/ 1497106 h 1497106"/>
                      <a:gd name="connsiteX20" fmla="*/ 837145 w 4851805"/>
                      <a:gd name="connsiteY20" fmla="*/ 1497106 h 1497106"/>
                      <a:gd name="connsiteX21" fmla="*/ 249523 w 4851805"/>
                      <a:gd name="connsiteY21" fmla="*/ 1497106 h 1497106"/>
                      <a:gd name="connsiteX22" fmla="*/ 0 w 4851805"/>
                      <a:gd name="connsiteY22" fmla="*/ 1247583 h 1497106"/>
                      <a:gd name="connsiteX23" fmla="*/ 0 w 4851805"/>
                      <a:gd name="connsiteY23" fmla="*/ 738572 h 1497106"/>
                      <a:gd name="connsiteX24" fmla="*/ 0 w 4851805"/>
                      <a:gd name="connsiteY24" fmla="*/ 249523 h 149710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</a:cxnLst>
                    <a:rect l="l" t="t" r="r" b="b"/>
                    <a:pathLst>
                      <a:path w="4851805" h="1497106" extrusionOk="0">
                        <a:moveTo>
                          <a:pt x="0" y="249523"/>
                        </a:moveTo>
                        <a:cubicBezTo>
                          <a:pt x="-32862" y="91445"/>
                          <a:pt x="81082" y="11497"/>
                          <a:pt x="249523" y="0"/>
                        </a:cubicBezTo>
                        <a:cubicBezTo>
                          <a:pt x="527233" y="-51551"/>
                          <a:pt x="737085" y="58601"/>
                          <a:pt x="880673" y="0"/>
                        </a:cubicBezTo>
                        <a:cubicBezTo>
                          <a:pt x="1024261" y="-58601"/>
                          <a:pt x="1173320" y="24604"/>
                          <a:pt x="1381240" y="0"/>
                        </a:cubicBezTo>
                        <a:cubicBezTo>
                          <a:pt x="1589160" y="-24604"/>
                          <a:pt x="1741872" y="20192"/>
                          <a:pt x="1838280" y="0"/>
                        </a:cubicBezTo>
                        <a:cubicBezTo>
                          <a:pt x="1934688" y="-20192"/>
                          <a:pt x="2213084" y="45434"/>
                          <a:pt x="2425903" y="0"/>
                        </a:cubicBezTo>
                        <a:cubicBezTo>
                          <a:pt x="2638722" y="-45434"/>
                          <a:pt x="2795954" y="59328"/>
                          <a:pt x="2926470" y="0"/>
                        </a:cubicBezTo>
                        <a:cubicBezTo>
                          <a:pt x="3056986" y="-59328"/>
                          <a:pt x="3293300" y="40679"/>
                          <a:pt x="3557620" y="0"/>
                        </a:cubicBezTo>
                        <a:cubicBezTo>
                          <a:pt x="3821940" y="-40679"/>
                          <a:pt x="3906748" y="38538"/>
                          <a:pt x="4014660" y="0"/>
                        </a:cubicBezTo>
                        <a:cubicBezTo>
                          <a:pt x="4122572" y="-38538"/>
                          <a:pt x="4363592" y="42849"/>
                          <a:pt x="4602282" y="0"/>
                        </a:cubicBezTo>
                        <a:cubicBezTo>
                          <a:pt x="4743481" y="815"/>
                          <a:pt x="4811290" y="105162"/>
                          <a:pt x="4851805" y="249523"/>
                        </a:cubicBezTo>
                        <a:cubicBezTo>
                          <a:pt x="4898204" y="449017"/>
                          <a:pt x="4808207" y="521842"/>
                          <a:pt x="4851805" y="748553"/>
                        </a:cubicBezTo>
                        <a:cubicBezTo>
                          <a:pt x="4895403" y="975264"/>
                          <a:pt x="4841698" y="1086136"/>
                          <a:pt x="4851805" y="1247583"/>
                        </a:cubicBezTo>
                        <a:cubicBezTo>
                          <a:pt x="4866068" y="1402862"/>
                          <a:pt x="4761778" y="1478117"/>
                          <a:pt x="4602282" y="1497106"/>
                        </a:cubicBezTo>
                        <a:cubicBezTo>
                          <a:pt x="4337297" y="1535767"/>
                          <a:pt x="4230896" y="1452777"/>
                          <a:pt x="4058187" y="1497106"/>
                        </a:cubicBezTo>
                        <a:cubicBezTo>
                          <a:pt x="3885478" y="1541435"/>
                          <a:pt x="3769171" y="1466061"/>
                          <a:pt x="3514092" y="1497106"/>
                        </a:cubicBezTo>
                        <a:cubicBezTo>
                          <a:pt x="3259014" y="1528151"/>
                          <a:pt x="3163657" y="1423352"/>
                          <a:pt x="2882942" y="1497106"/>
                        </a:cubicBezTo>
                        <a:cubicBezTo>
                          <a:pt x="2602227" y="1570860"/>
                          <a:pt x="2598039" y="1453744"/>
                          <a:pt x="2338847" y="1497106"/>
                        </a:cubicBezTo>
                        <a:cubicBezTo>
                          <a:pt x="2079656" y="1540468"/>
                          <a:pt x="2072465" y="1447658"/>
                          <a:pt x="1925335" y="1497106"/>
                        </a:cubicBezTo>
                        <a:cubicBezTo>
                          <a:pt x="1778205" y="1546554"/>
                          <a:pt x="1683121" y="1495630"/>
                          <a:pt x="1468296" y="1497106"/>
                        </a:cubicBezTo>
                        <a:cubicBezTo>
                          <a:pt x="1253471" y="1498582"/>
                          <a:pt x="966109" y="1469759"/>
                          <a:pt x="837145" y="1497106"/>
                        </a:cubicBezTo>
                        <a:cubicBezTo>
                          <a:pt x="708181" y="1524453"/>
                          <a:pt x="484696" y="1474408"/>
                          <a:pt x="249523" y="1497106"/>
                        </a:cubicBezTo>
                        <a:cubicBezTo>
                          <a:pt x="114368" y="1502358"/>
                          <a:pt x="-6531" y="1388835"/>
                          <a:pt x="0" y="1247583"/>
                        </a:cubicBezTo>
                        <a:cubicBezTo>
                          <a:pt x="-53412" y="1014985"/>
                          <a:pt x="37634" y="986456"/>
                          <a:pt x="0" y="738572"/>
                        </a:cubicBezTo>
                        <a:cubicBezTo>
                          <a:pt x="-37634" y="490688"/>
                          <a:pt x="32851" y="415552"/>
                          <a:pt x="0" y="249523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292ED5F4-66D6-7A47-964B-CB033AA72CF5}"/>
              </a:ext>
            </a:extLst>
          </p:cNvPr>
          <p:cNvCxnSpPr/>
          <p:nvPr/>
        </p:nvCxnSpPr>
        <p:spPr>
          <a:xfrm>
            <a:off x="824753" y="4724400"/>
            <a:ext cx="0" cy="797859"/>
          </a:xfrm>
          <a:prstGeom prst="straightConnector1">
            <a:avLst/>
          </a:prstGeom>
          <a:ln w="25400">
            <a:solidFill>
              <a:schemeClr val="accent6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E05A0DC5-5248-8D4F-9E36-4B1B73C163A1}"/>
              </a:ext>
            </a:extLst>
          </p:cNvPr>
          <p:cNvCxnSpPr/>
          <p:nvPr/>
        </p:nvCxnSpPr>
        <p:spPr>
          <a:xfrm>
            <a:off x="2043953" y="4724400"/>
            <a:ext cx="0" cy="797859"/>
          </a:xfrm>
          <a:prstGeom prst="straightConnector1">
            <a:avLst/>
          </a:prstGeom>
          <a:ln w="25400">
            <a:solidFill>
              <a:schemeClr val="accent6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2210585D-57C5-684E-BC7C-00BCA0C24DD1}"/>
              </a:ext>
            </a:extLst>
          </p:cNvPr>
          <p:cNvCxnSpPr/>
          <p:nvPr/>
        </p:nvCxnSpPr>
        <p:spPr>
          <a:xfrm>
            <a:off x="3218330" y="4724400"/>
            <a:ext cx="0" cy="797859"/>
          </a:xfrm>
          <a:prstGeom prst="straightConnector1">
            <a:avLst/>
          </a:prstGeom>
          <a:ln w="25400">
            <a:solidFill>
              <a:schemeClr val="accent6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BA620E91-8E0D-9E44-AD36-7C80E52AE3F2}"/>
              </a:ext>
            </a:extLst>
          </p:cNvPr>
          <p:cNvCxnSpPr/>
          <p:nvPr/>
        </p:nvCxnSpPr>
        <p:spPr>
          <a:xfrm>
            <a:off x="4338918" y="4724400"/>
            <a:ext cx="0" cy="797859"/>
          </a:xfrm>
          <a:prstGeom prst="straightConnector1">
            <a:avLst/>
          </a:prstGeom>
          <a:ln w="25400">
            <a:solidFill>
              <a:schemeClr val="accent6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ounded Rectangle 15">
            <a:extLst>
              <a:ext uri="{FF2B5EF4-FFF2-40B4-BE49-F238E27FC236}">
                <a16:creationId xmlns:a16="http://schemas.microsoft.com/office/drawing/2014/main" id="{B8120EED-60B2-5042-8CBF-97EA856A9402}"/>
              </a:ext>
            </a:extLst>
          </p:cNvPr>
          <p:cNvSpPr/>
          <p:nvPr/>
        </p:nvSpPr>
        <p:spPr>
          <a:xfrm>
            <a:off x="4527176" y="2133600"/>
            <a:ext cx="528918" cy="1443318"/>
          </a:xfrm>
          <a:prstGeom prst="roundRect">
            <a:avLst/>
          </a:prstGeom>
          <a:noFill/>
          <a:ln w="254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ounded Rectangle 16">
            <a:extLst>
              <a:ext uri="{FF2B5EF4-FFF2-40B4-BE49-F238E27FC236}">
                <a16:creationId xmlns:a16="http://schemas.microsoft.com/office/drawing/2014/main" id="{DA88CCE3-4FC8-EA43-8640-2982D3A2FE8F}"/>
              </a:ext>
            </a:extLst>
          </p:cNvPr>
          <p:cNvSpPr/>
          <p:nvPr/>
        </p:nvSpPr>
        <p:spPr>
          <a:xfrm>
            <a:off x="3399521" y="3325909"/>
            <a:ext cx="528918" cy="932326"/>
          </a:xfrm>
          <a:prstGeom prst="roundRect">
            <a:avLst/>
          </a:prstGeom>
          <a:noFill/>
          <a:ln w="254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ounded Rectangle 17">
            <a:extLst>
              <a:ext uri="{FF2B5EF4-FFF2-40B4-BE49-F238E27FC236}">
                <a16:creationId xmlns:a16="http://schemas.microsoft.com/office/drawing/2014/main" id="{67A648E4-8DE2-CB45-8D8B-4511614AF7DF}"/>
              </a:ext>
            </a:extLst>
          </p:cNvPr>
          <p:cNvSpPr/>
          <p:nvPr/>
        </p:nvSpPr>
        <p:spPr>
          <a:xfrm>
            <a:off x="3437964" y="2106705"/>
            <a:ext cx="528918" cy="600636"/>
          </a:xfrm>
          <a:prstGeom prst="roundRect">
            <a:avLst/>
          </a:prstGeom>
          <a:noFill/>
          <a:ln w="254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ounded Rectangle 18">
            <a:extLst>
              <a:ext uri="{FF2B5EF4-FFF2-40B4-BE49-F238E27FC236}">
                <a16:creationId xmlns:a16="http://schemas.microsoft.com/office/drawing/2014/main" id="{4B5772D5-5051-B643-B11D-DBC845A61E95}"/>
              </a:ext>
            </a:extLst>
          </p:cNvPr>
          <p:cNvSpPr/>
          <p:nvPr/>
        </p:nvSpPr>
        <p:spPr>
          <a:xfrm>
            <a:off x="2189286" y="2106705"/>
            <a:ext cx="528918" cy="600636"/>
          </a:xfrm>
          <a:prstGeom prst="roundRect">
            <a:avLst/>
          </a:prstGeom>
          <a:noFill/>
          <a:ln w="254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ounded Rectangle 19">
            <a:extLst>
              <a:ext uri="{FF2B5EF4-FFF2-40B4-BE49-F238E27FC236}">
                <a16:creationId xmlns:a16="http://schemas.microsoft.com/office/drawing/2014/main" id="{62A9E401-8C26-B34A-8834-487DED9FCAD2}"/>
              </a:ext>
            </a:extLst>
          </p:cNvPr>
          <p:cNvSpPr/>
          <p:nvPr/>
        </p:nvSpPr>
        <p:spPr>
          <a:xfrm>
            <a:off x="2209798" y="3325909"/>
            <a:ext cx="528918" cy="600636"/>
          </a:xfrm>
          <a:prstGeom prst="roundRect">
            <a:avLst/>
          </a:prstGeom>
          <a:noFill/>
          <a:ln w="254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ounded Rectangle 20">
            <a:extLst>
              <a:ext uri="{FF2B5EF4-FFF2-40B4-BE49-F238E27FC236}">
                <a16:creationId xmlns:a16="http://schemas.microsoft.com/office/drawing/2014/main" id="{356797DD-4E16-994D-9C7D-78825988C042}"/>
              </a:ext>
            </a:extLst>
          </p:cNvPr>
          <p:cNvSpPr/>
          <p:nvPr/>
        </p:nvSpPr>
        <p:spPr>
          <a:xfrm>
            <a:off x="1019732" y="3325908"/>
            <a:ext cx="528918" cy="932325"/>
          </a:xfrm>
          <a:prstGeom prst="roundRect">
            <a:avLst/>
          </a:prstGeom>
          <a:noFill/>
          <a:ln w="254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9821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7" grpId="0" animBg="1"/>
      <p:bldP spid="7" grpId="1" animBg="1"/>
      <p:bldP spid="16" grpId="0" animBg="1"/>
      <p:bldP spid="16" grpId="1" animBg="1"/>
      <p:bldP spid="17" grpId="0" animBg="1"/>
      <p:bldP spid="17" grpId="1" animBg="1"/>
      <p:bldP spid="18" grpId="0" animBg="1"/>
      <p:bldP spid="18" grpId="1" animBg="1"/>
      <p:bldP spid="19" grpId="0" animBg="1"/>
      <p:bldP spid="19" grpId="1" animBg="1"/>
      <p:bldP spid="20" grpId="0" animBg="1"/>
      <p:bldP spid="20" grpId="1" animBg="1"/>
      <p:bldP spid="21" grpId="0" animBg="1"/>
      <p:bldP spid="21" grpId="1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4BAAB1F9-71BF-4D45-9910-62935D0F3A14}"/>
              </a:ext>
            </a:extLst>
          </p:cNvPr>
          <p:cNvSpPr/>
          <p:nvPr/>
        </p:nvSpPr>
        <p:spPr bwMode="auto">
          <a:xfrm>
            <a:off x="0" y="-7714"/>
            <a:ext cx="12192000" cy="160036"/>
          </a:xfrm>
          <a:prstGeom prst="rect">
            <a:avLst/>
          </a:prstGeom>
          <a:solidFill>
            <a:srgbClr val="33663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1920" tIns="60960" rIns="121920" bIns="60960" numCol="1" rtlCol="0" anchor="t" anchorCtr="0" compatLnSpc="1">
            <a:prstTxWarp prst="textNoShape">
              <a:avLst/>
            </a:prstTxWarp>
          </a:bodyPr>
          <a:lstStyle/>
          <a:p>
            <a:pPr defTabSz="121914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3200">
              <a:latin typeface="Arial" pitchFamily="-112" charset="0"/>
              <a:ea typeface="ＭＳ Ｐゴシック" pitchFamily="-112" charset="-128"/>
              <a:cs typeface="ＭＳ Ｐゴシック" pitchFamily="-112" charset="-128"/>
            </a:endParaRPr>
          </a:p>
        </p:txBody>
      </p:sp>
      <p:pic>
        <p:nvPicPr>
          <p:cNvPr id="5" name="Picture 4" descr="A screenshot of a cell phone&#10;&#10;Description automatically generated">
            <a:extLst>
              <a:ext uri="{FF2B5EF4-FFF2-40B4-BE49-F238E27FC236}">
                <a16:creationId xmlns:a16="http://schemas.microsoft.com/office/drawing/2014/main" id="{DB0AB429-E7E0-8C4C-A20F-CAEA3B4FBC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0"/>
            <a:ext cx="4959381" cy="6858000"/>
          </a:xfrm>
          <a:prstGeom prst="rect">
            <a:avLst/>
          </a:prstGeom>
        </p:spPr>
      </p:pic>
      <p:pic>
        <p:nvPicPr>
          <p:cNvPr id="7" name="Picture 6" descr="A screenshot of a cell phone&#10;&#10;Description automatically generated">
            <a:extLst>
              <a:ext uri="{FF2B5EF4-FFF2-40B4-BE49-F238E27FC236}">
                <a16:creationId xmlns:a16="http://schemas.microsoft.com/office/drawing/2014/main" id="{05057FA4-5BDC-4947-A004-F8CD55D8EF6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32618" y="0"/>
            <a:ext cx="495938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313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>
            <a:extLst>
              <a:ext uri="{FF2B5EF4-FFF2-40B4-BE49-F238E27FC236}">
                <a16:creationId xmlns:a16="http://schemas.microsoft.com/office/drawing/2014/main" id="{3B79F13E-0B23-1D49-AE0C-2EA6C5A6D54E}"/>
              </a:ext>
            </a:extLst>
          </p:cNvPr>
          <p:cNvSpPr/>
          <p:nvPr/>
        </p:nvSpPr>
        <p:spPr bwMode="auto">
          <a:xfrm>
            <a:off x="0" y="-7714"/>
            <a:ext cx="12192000" cy="160036"/>
          </a:xfrm>
          <a:prstGeom prst="rect">
            <a:avLst/>
          </a:prstGeom>
          <a:solidFill>
            <a:srgbClr val="33663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1920" tIns="60960" rIns="121920" bIns="60960" numCol="1" rtlCol="0" anchor="t" anchorCtr="0" compatLnSpc="1">
            <a:prstTxWarp prst="textNoShape">
              <a:avLst/>
            </a:prstTxWarp>
          </a:bodyPr>
          <a:lstStyle/>
          <a:p>
            <a:pPr defTabSz="121914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3200">
              <a:latin typeface="Arial" pitchFamily="-112" charset="0"/>
              <a:ea typeface="ＭＳ Ｐゴシック" pitchFamily="-112" charset="-128"/>
              <a:cs typeface="ＭＳ Ｐゴシック" pitchFamily="-112" charset="-128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F82679BF-5D4D-BA43-A75C-8191E858C727}"/>
              </a:ext>
            </a:extLst>
          </p:cNvPr>
          <p:cNvSpPr/>
          <p:nvPr/>
        </p:nvSpPr>
        <p:spPr>
          <a:xfrm>
            <a:off x="4932486" y="0"/>
            <a:ext cx="195325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A screenshot of a social media photo of a person&#10;&#10;Description automatically generated">
            <a:extLst>
              <a:ext uri="{FF2B5EF4-FFF2-40B4-BE49-F238E27FC236}">
                <a16:creationId xmlns:a16="http://schemas.microsoft.com/office/drawing/2014/main" id="{A0850ADD-B299-C941-A945-FFFF5DA745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4959381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446773AD-9A84-1042-BD88-EAD33A3BF13F}"/>
              </a:ext>
            </a:extLst>
          </p:cNvPr>
          <p:cNvSpPr txBox="1"/>
          <p:nvPr/>
        </p:nvSpPr>
        <p:spPr>
          <a:xfrm>
            <a:off x="4959381" y="765536"/>
            <a:ext cx="722718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>
                <a:latin typeface="Helvetica Light" panose="020B0403020202020204" pitchFamily="34" charset="0"/>
              </a:rPr>
              <a:t>FlipGrid</a:t>
            </a:r>
            <a:endParaRPr lang="en-US" sz="4000" dirty="0">
              <a:latin typeface="Helvetica Light" panose="020B0403020202020204" pitchFamily="34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85058142-9B66-7B4B-AE27-2D54A02E991F}"/>
              </a:ext>
            </a:extLst>
          </p:cNvPr>
          <p:cNvSpPr txBox="1"/>
          <p:nvPr/>
        </p:nvSpPr>
        <p:spPr>
          <a:xfrm>
            <a:off x="4959380" y="3366655"/>
            <a:ext cx="722719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dirty="0" err="1">
                <a:latin typeface="Helvetica Light" panose="020B0403020202020204" pitchFamily="34" charset="0"/>
              </a:rPr>
              <a:t>flipgrid.com</a:t>
            </a:r>
            <a:endParaRPr lang="en-US" sz="8000" dirty="0">
              <a:latin typeface="Helvetica Light" panose="020B04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36843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5834217A-B5BE-E645-AEA3-78B35CA18AF2}"/>
              </a:ext>
            </a:extLst>
          </p:cNvPr>
          <p:cNvSpPr txBox="1"/>
          <p:nvPr/>
        </p:nvSpPr>
        <p:spPr>
          <a:xfrm>
            <a:off x="-47897" y="765536"/>
            <a:ext cx="1223446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atin typeface="Helvetica Light" panose="020B0403020202020204" pitchFamily="34" charset="0"/>
              </a:rPr>
              <a:t>Instructional Strategies with Technology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F3F83E1-EF0C-9846-A55B-8E70B66E57DA}"/>
              </a:ext>
            </a:extLst>
          </p:cNvPr>
          <p:cNvSpPr/>
          <p:nvPr/>
        </p:nvSpPr>
        <p:spPr bwMode="auto">
          <a:xfrm>
            <a:off x="0" y="-7714"/>
            <a:ext cx="12192000" cy="160036"/>
          </a:xfrm>
          <a:prstGeom prst="rect">
            <a:avLst/>
          </a:prstGeom>
          <a:solidFill>
            <a:srgbClr val="33663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1920" tIns="60960" rIns="121920" bIns="60960" numCol="1" rtlCol="0" anchor="t" anchorCtr="0" compatLnSpc="1">
            <a:prstTxWarp prst="textNoShape">
              <a:avLst/>
            </a:prstTxWarp>
          </a:bodyPr>
          <a:lstStyle/>
          <a:p>
            <a:pPr defTabSz="121914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3200">
              <a:latin typeface="Arial" pitchFamily="-112" charset="0"/>
              <a:ea typeface="ＭＳ Ｐゴシック" pitchFamily="-112" charset="-128"/>
              <a:cs typeface="ＭＳ Ｐゴシック" pitchFamily="-112" charset="-128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175A594-E494-C44B-B20D-AF84522811CA}"/>
              </a:ext>
            </a:extLst>
          </p:cNvPr>
          <p:cNvSpPr txBox="1"/>
          <p:nvPr/>
        </p:nvSpPr>
        <p:spPr>
          <a:xfrm>
            <a:off x="2168236" y="3449782"/>
            <a:ext cx="761307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chemeClr val="accent2"/>
                </a:solidFill>
                <a:latin typeface="Helvetica Light" panose="020B0403020202020204" pitchFamily="34" charset="0"/>
              </a:rPr>
              <a:t>Technology is neither good nor bad</a:t>
            </a:r>
          </a:p>
          <a:p>
            <a:pPr algn="ctr"/>
            <a:r>
              <a:rPr lang="en-US" sz="3200" dirty="0">
                <a:solidFill>
                  <a:schemeClr val="accent2"/>
                </a:solidFill>
                <a:latin typeface="Helvetica Light" panose="020B0403020202020204" pitchFamily="34" charset="0"/>
              </a:rPr>
              <a:t>but using it makes it so. </a:t>
            </a:r>
          </a:p>
        </p:txBody>
      </p:sp>
    </p:spTree>
    <p:extLst>
      <p:ext uri="{BB962C8B-B14F-4D97-AF65-F5344CB8AC3E}">
        <p14:creationId xmlns:p14="http://schemas.microsoft.com/office/powerpoint/2010/main" val="10608499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145245"/>
            <a:ext cx="12192000" cy="1998133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BBA1F80E-9331-6D41-BE74-380313E5D61B}"/>
              </a:ext>
            </a:extLst>
          </p:cNvPr>
          <p:cNvSpPr/>
          <p:nvPr/>
        </p:nvSpPr>
        <p:spPr bwMode="auto">
          <a:xfrm>
            <a:off x="0" y="-7714"/>
            <a:ext cx="12192000" cy="160036"/>
          </a:xfrm>
          <a:prstGeom prst="rect">
            <a:avLst/>
          </a:prstGeom>
          <a:solidFill>
            <a:srgbClr val="33663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1920" tIns="60960" rIns="121920" bIns="60960" numCol="1" rtlCol="0" anchor="t" anchorCtr="0" compatLnSpc="1">
            <a:prstTxWarp prst="textNoShape">
              <a:avLst/>
            </a:prstTxWarp>
          </a:bodyPr>
          <a:lstStyle/>
          <a:p>
            <a:pPr defTabSz="121914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3200">
              <a:latin typeface="Arial" pitchFamily="-112" charset="0"/>
              <a:ea typeface="ＭＳ Ｐゴシック" pitchFamily="-112" charset="-128"/>
              <a:cs typeface="ＭＳ Ｐゴシック" pitchFamily="-112" charset="-128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4FCCDF0-64C9-2640-AA97-61DA3F91C1A9}"/>
              </a:ext>
            </a:extLst>
          </p:cNvPr>
          <p:cNvSpPr txBox="1"/>
          <p:nvPr/>
        </p:nvSpPr>
        <p:spPr>
          <a:xfrm>
            <a:off x="0" y="765536"/>
            <a:ext cx="1218657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atin typeface="Helvetica Light" panose="020B0403020202020204" pitchFamily="34" charset="0"/>
              </a:rPr>
              <a:t>Review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DE27602-6849-594F-A485-812392694CD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82430" y="2674757"/>
            <a:ext cx="3234683" cy="2927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45669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01F0A85F-033F-A945-A2B5-B8413A10B20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-22" b="19636"/>
          <a:stretch/>
        </p:blipFill>
        <p:spPr>
          <a:xfrm>
            <a:off x="3245641" y="-7714"/>
            <a:ext cx="5690017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0" y="145245"/>
            <a:ext cx="12192000" cy="1998133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BBA1F80E-9331-6D41-BE74-380313E5D61B}"/>
              </a:ext>
            </a:extLst>
          </p:cNvPr>
          <p:cNvSpPr/>
          <p:nvPr/>
        </p:nvSpPr>
        <p:spPr bwMode="auto">
          <a:xfrm>
            <a:off x="0" y="-7714"/>
            <a:ext cx="12192000" cy="160036"/>
          </a:xfrm>
          <a:prstGeom prst="rect">
            <a:avLst/>
          </a:prstGeom>
          <a:solidFill>
            <a:srgbClr val="33663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1920" tIns="60960" rIns="121920" bIns="60960" numCol="1" rtlCol="0" anchor="t" anchorCtr="0" compatLnSpc="1">
            <a:prstTxWarp prst="textNoShape">
              <a:avLst/>
            </a:prstTxWarp>
          </a:bodyPr>
          <a:lstStyle/>
          <a:p>
            <a:pPr defTabSz="121914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3200">
              <a:latin typeface="Arial" pitchFamily="-112" charset="0"/>
              <a:ea typeface="ＭＳ Ｐゴシック" pitchFamily="-112" charset="-128"/>
              <a:cs typeface="ＭＳ Ｐゴシック" pitchFamily="-112" charset="-128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4FCCDF0-64C9-2640-AA97-61DA3F91C1A9}"/>
              </a:ext>
            </a:extLst>
          </p:cNvPr>
          <p:cNvSpPr txBox="1"/>
          <p:nvPr/>
        </p:nvSpPr>
        <p:spPr>
          <a:xfrm>
            <a:off x="0" y="765536"/>
            <a:ext cx="1218657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atin typeface="Helvetica Light" panose="020B0403020202020204" pitchFamily="34" charset="0"/>
              </a:rPr>
              <a:t>Questions?</a:t>
            </a:r>
          </a:p>
        </p:txBody>
      </p:sp>
    </p:spTree>
    <p:extLst>
      <p:ext uri="{BB962C8B-B14F-4D97-AF65-F5344CB8AC3E}">
        <p14:creationId xmlns:p14="http://schemas.microsoft.com/office/powerpoint/2010/main" val="35315988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A49D0CDC-7AB4-B645-9C3A-F332B73D818E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50000"/>
          </a:blip>
          <a:stretch>
            <a:fillRect/>
          </a:stretch>
        </p:blipFill>
        <p:spPr>
          <a:xfrm>
            <a:off x="0" y="-590288"/>
            <a:ext cx="12216757" cy="8148577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-3387" y="1803400"/>
            <a:ext cx="12195387" cy="1998133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" y="1642417"/>
            <a:ext cx="12191999" cy="1757607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40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Helvetica Light" panose="020B0403020202020204" pitchFamily="34" charset="0"/>
              </a:rPr>
              <a:t>Working Memory and the </a:t>
            </a:r>
            <a:br>
              <a:rPr lang="en-US" sz="40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Helvetica Light" panose="020B0403020202020204" pitchFamily="34" charset="0"/>
              </a:rPr>
            </a:br>
            <a:r>
              <a:rPr lang="en-US" sz="40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Helvetica Light" panose="020B0403020202020204" pitchFamily="34" charset="0"/>
              </a:rPr>
              <a:t>Integration of Technology in Teaching &amp; Learning</a:t>
            </a:r>
            <a:endParaRPr lang="en-US" sz="3200" dirty="0">
              <a:solidFill>
                <a:schemeClr val="tx1">
                  <a:lumMod val="75000"/>
                </a:scheme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Helvetica Light" panose="020B0403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420685" y="5099620"/>
            <a:ext cx="7779140" cy="1734064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r"/>
            <a:r>
              <a:rPr lang="en-US" sz="2667" dirty="0">
                <a:latin typeface="Helvetica Light" panose="020B0403020202020204" pitchFamily="34" charset="0"/>
                <a:ea typeface="Helvetica" charset="0"/>
                <a:cs typeface="Helvetica" charset="0"/>
              </a:rPr>
              <a:t>Peter E. Doolittle</a:t>
            </a:r>
          </a:p>
          <a:p>
            <a:pPr algn="r"/>
            <a:r>
              <a:rPr lang="en-US" sz="2667" dirty="0">
                <a:latin typeface="Helvetica Light" panose="020B0403020202020204" pitchFamily="34" charset="0"/>
                <a:ea typeface="Helvetica" charset="0"/>
                <a:cs typeface="Helvetica" charset="0"/>
              </a:rPr>
              <a:t>Director, School of Education</a:t>
            </a:r>
          </a:p>
          <a:p>
            <a:pPr algn="r"/>
            <a:r>
              <a:rPr lang="en-US" sz="2667" dirty="0">
                <a:latin typeface="Helvetica Light" panose="020B0403020202020204" pitchFamily="34" charset="0"/>
                <a:ea typeface="Helvetica" charset="0"/>
                <a:cs typeface="Helvetica" charset="0"/>
              </a:rPr>
              <a:t>Professor, Educational Psychology</a:t>
            </a:r>
          </a:p>
          <a:p>
            <a:pPr algn="r"/>
            <a:r>
              <a:rPr lang="en-US" sz="2667" dirty="0">
                <a:latin typeface="Helvetica Light" panose="020B0403020202020204" pitchFamily="34" charset="0"/>
                <a:ea typeface="Helvetica" charset="0"/>
                <a:cs typeface="Helvetica" charset="0"/>
              </a:rPr>
              <a:t>Virginia Tech • Blacksburg • Virginia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" y="-4129"/>
            <a:ext cx="12191999" cy="707886"/>
          </a:xfrm>
          <a:prstGeom prst="rect">
            <a:avLst/>
          </a:prstGeom>
          <a:solidFill>
            <a:srgbClr val="336633"/>
          </a:solidFill>
        </p:spPr>
        <p:txBody>
          <a:bodyPr wrap="square" rtlCol="0">
            <a:spAutoFit/>
          </a:bodyPr>
          <a:lstStyle/>
          <a:p>
            <a:r>
              <a:rPr lang="en-US" sz="2400" dirty="0">
                <a:ln w="0"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Fundación </a:t>
            </a:r>
            <a:r>
              <a:rPr lang="en-US" sz="2400" dirty="0" err="1">
                <a:ln w="0"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Educacional</a:t>
            </a:r>
            <a:r>
              <a:rPr lang="en-US" sz="2400" dirty="0">
                <a:ln w="0"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en-US" sz="2400" dirty="0" err="1">
                <a:ln w="0"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Seminarium</a:t>
            </a:r>
            <a:r>
              <a:rPr lang="en-US" sz="2400" dirty="0">
                <a:ln w="0"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en-US" sz="2133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ea typeface="HGPMinchoE" panose="02020900000000000000" pitchFamily="18" charset="-128"/>
                <a:cs typeface="Helvetica" charset="0"/>
              </a:rPr>
              <a:t>                                                                                   </a:t>
            </a:r>
            <a:r>
              <a:rPr lang="en-US" sz="2133" dirty="0" err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ea typeface="HGPMinchoE" panose="02020900000000000000" pitchFamily="18" charset="-128"/>
                <a:cs typeface="Helvetica" charset="0"/>
              </a:rPr>
              <a:t>peterdoolittle.org</a:t>
            </a:r>
            <a:endParaRPr lang="en-US" sz="2133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ea typeface="HGPMinchoE" panose="02020900000000000000" pitchFamily="18" charset="-128"/>
              <a:cs typeface="Helvetica" charset="0"/>
            </a:endParaRPr>
          </a:p>
          <a:p>
            <a:r>
              <a:rPr lang="en-US" sz="16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ea typeface="HGPMinchoE" panose="02020900000000000000" pitchFamily="18" charset="-128"/>
                <a:cs typeface="Helvetica" charset="0"/>
              </a:rPr>
              <a:t>Neuroscience and Education Seminar							                                                 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-3387" y="5413608"/>
            <a:ext cx="6099387" cy="1451679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dirty="0">
                <a:latin typeface="Helvetica Light" panose="020B0403020202020204" pitchFamily="34" charset="0"/>
                <a:ea typeface="Helvetica" charset="0"/>
                <a:cs typeface="Helvetica" charset="0"/>
              </a:rPr>
              <a:t>Twitter: @</a:t>
            </a:r>
            <a:r>
              <a:rPr lang="en-US" sz="2000" dirty="0" err="1">
                <a:latin typeface="Helvetica Light" panose="020B0403020202020204" pitchFamily="34" charset="0"/>
                <a:ea typeface="Helvetica" charset="0"/>
                <a:cs typeface="Helvetica" charset="0"/>
              </a:rPr>
              <a:t>pdoopdoo</a:t>
            </a:r>
            <a:endParaRPr lang="en-US" sz="2000" dirty="0">
              <a:latin typeface="Helvetica Light" panose="020B0403020202020204" pitchFamily="34" charset="0"/>
              <a:ea typeface="Helvetica" charset="0"/>
              <a:cs typeface="Helvetica" charset="0"/>
            </a:endParaRPr>
          </a:p>
          <a:p>
            <a:pPr>
              <a:lnSpc>
                <a:spcPct val="150000"/>
              </a:lnSpc>
            </a:pPr>
            <a:r>
              <a:rPr lang="en-US" sz="2000" dirty="0">
                <a:latin typeface="Helvetica Light" panose="020B0403020202020204" pitchFamily="34" charset="0"/>
                <a:ea typeface="Helvetica" charset="0"/>
                <a:cs typeface="Helvetica" charset="0"/>
              </a:rPr>
              <a:t>Linked In: peter-</a:t>
            </a:r>
            <a:r>
              <a:rPr lang="en-US" sz="2000" dirty="0" err="1">
                <a:latin typeface="Helvetica Light" panose="020B0403020202020204" pitchFamily="34" charset="0"/>
                <a:ea typeface="Helvetica" charset="0"/>
                <a:cs typeface="Helvetica" charset="0"/>
              </a:rPr>
              <a:t>doolittle</a:t>
            </a:r>
            <a:endParaRPr lang="en-US" sz="2000" dirty="0">
              <a:latin typeface="Helvetica Light" panose="020B0403020202020204" pitchFamily="34" charset="0"/>
              <a:ea typeface="Helvetica" charset="0"/>
              <a:cs typeface="Helvetica" charset="0"/>
            </a:endParaRPr>
          </a:p>
          <a:p>
            <a:pPr>
              <a:lnSpc>
                <a:spcPct val="150000"/>
              </a:lnSpc>
            </a:pPr>
            <a:r>
              <a:rPr lang="en-US" sz="2000" dirty="0">
                <a:latin typeface="Helvetica Light" panose="020B0403020202020204" pitchFamily="34" charset="0"/>
                <a:ea typeface="Helvetica" charset="0"/>
                <a:cs typeface="Helvetica" charset="0"/>
              </a:rPr>
              <a:t>Web: </a:t>
            </a:r>
            <a:r>
              <a:rPr lang="en-US" sz="2000" dirty="0" err="1">
                <a:latin typeface="Helvetica Light" panose="020B0403020202020204" pitchFamily="34" charset="0"/>
                <a:ea typeface="Helvetica" charset="0"/>
                <a:cs typeface="Helvetica" charset="0"/>
              </a:rPr>
              <a:t>peterdoolittle.org</a:t>
            </a:r>
            <a:r>
              <a:rPr lang="en-US" sz="2000" dirty="0">
                <a:latin typeface="Helvetica Light" panose="020B0403020202020204" pitchFamily="34" charset="0"/>
                <a:ea typeface="Helvetica" charset="0"/>
                <a:cs typeface="Helvetica" charset="0"/>
              </a:rPr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32331292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145245"/>
            <a:ext cx="12192000" cy="1998133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BBA1F80E-9331-6D41-BE74-380313E5D61B}"/>
              </a:ext>
            </a:extLst>
          </p:cNvPr>
          <p:cNvSpPr/>
          <p:nvPr/>
        </p:nvSpPr>
        <p:spPr bwMode="auto">
          <a:xfrm>
            <a:off x="0" y="-7714"/>
            <a:ext cx="12192000" cy="160036"/>
          </a:xfrm>
          <a:prstGeom prst="rect">
            <a:avLst/>
          </a:prstGeom>
          <a:solidFill>
            <a:srgbClr val="33663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1920" tIns="60960" rIns="121920" bIns="60960" numCol="1" rtlCol="0" anchor="t" anchorCtr="0" compatLnSpc="1">
            <a:prstTxWarp prst="textNoShape">
              <a:avLst/>
            </a:prstTxWarp>
          </a:bodyPr>
          <a:lstStyle/>
          <a:p>
            <a:pPr defTabSz="121914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3200">
              <a:latin typeface="Arial" pitchFamily="-112" charset="0"/>
              <a:ea typeface="ＭＳ Ｐゴシック" pitchFamily="-112" charset="-128"/>
              <a:cs typeface="ＭＳ Ｐゴシック" pitchFamily="-112" charset="-128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4FCCDF0-64C9-2640-AA97-61DA3F91C1A9}"/>
              </a:ext>
            </a:extLst>
          </p:cNvPr>
          <p:cNvSpPr txBox="1"/>
          <p:nvPr/>
        </p:nvSpPr>
        <p:spPr>
          <a:xfrm>
            <a:off x="0" y="765536"/>
            <a:ext cx="1218657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atin typeface="Helvetica Light" panose="020B0403020202020204" pitchFamily="34" charset="0"/>
              </a:rPr>
              <a:t>Learning Principles</a:t>
            </a:r>
          </a:p>
          <a:p>
            <a:pPr algn="ctr"/>
            <a:r>
              <a:rPr lang="en-US" sz="4000" dirty="0">
                <a:latin typeface="Helvetica Light" panose="020B0403020202020204" pitchFamily="34" charset="0"/>
              </a:rPr>
              <a:t>and the Brain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4950AF77-63BC-AC4F-BD46-9025955F8BE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82430" y="2674757"/>
            <a:ext cx="3234683" cy="292739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77D5047B-7E9C-C048-AECA-638740900F6E}"/>
              </a:ext>
            </a:extLst>
          </p:cNvPr>
          <p:cNvSpPr/>
          <p:nvPr/>
        </p:nvSpPr>
        <p:spPr>
          <a:xfrm>
            <a:off x="7241" y="2143379"/>
            <a:ext cx="12184759" cy="4714621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E6E08223-A6AC-3147-8010-3E87EADAB7ED}"/>
              </a:ext>
            </a:extLst>
          </p:cNvPr>
          <p:cNvSpPr txBox="1">
            <a:spLocks/>
          </p:cNvSpPr>
          <p:nvPr/>
        </p:nvSpPr>
        <p:spPr>
          <a:xfrm>
            <a:off x="711200" y="2401170"/>
            <a:ext cx="11303322" cy="40386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71472" indent="-457178" algn="l">
              <a:spcBef>
                <a:spcPts val="0"/>
              </a:spcBef>
              <a:spcAft>
                <a:spcPts val="1600"/>
              </a:spcAft>
              <a:buClr>
                <a:schemeClr val="tx1"/>
              </a:buClr>
              <a:buFont typeface="+mj-lt"/>
              <a:buAutoNum type="arabicPeriod"/>
            </a:pPr>
            <a:r>
              <a:rPr lang="en-US" sz="3200" dirty="0">
                <a:latin typeface="Helvetica Light" panose="020B0403020202020204" pitchFamily="34" charset="0"/>
                <a:ea typeface="Helvetica Light" charset="0"/>
                <a:cs typeface="Helvetica Light" charset="0"/>
              </a:rPr>
              <a:t>Learning occurs through </a:t>
            </a:r>
            <a:r>
              <a:rPr lang="en-US" sz="3200" dirty="0">
                <a:solidFill>
                  <a:srgbClr val="FFC000"/>
                </a:solidFill>
                <a:latin typeface="Helvetica Light" panose="020B0403020202020204" pitchFamily="34" charset="0"/>
                <a:ea typeface="Helvetica Light" charset="0"/>
                <a:cs typeface="Helvetica Light" charset="0"/>
              </a:rPr>
              <a:t>experience</a:t>
            </a:r>
          </a:p>
          <a:p>
            <a:pPr marL="571472" indent="-457178" algn="l">
              <a:spcBef>
                <a:spcPts val="0"/>
              </a:spcBef>
              <a:spcAft>
                <a:spcPts val="1600"/>
              </a:spcAft>
              <a:buClr>
                <a:schemeClr val="tx1"/>
              </a:buClr>
              <a:buFont typeface="+mj-lt"/>
              <a:buAutoNum type="arabicPeriod"/>
            </a:pPr>
            <a:r>
              <a:rPr lang="en-US" sz="3200" dirty="0">
                <a:latin typeface="Helvetica Light" panose="020B0403020202020204" pitchFamily="34" charset="0"/>
                <a:ea typeface="Helvetica Light" charset="0"/>
                <a:cs typeface="Helvetica Light" charset="0"/>
              </a:rPr>
              <a:t>Experience creates functional neural </a:t>
            </a:r>
            <a:r>
              <a:rPr lang="en-US" sz="3200" dirty="0">
                <a:solidFill>
                  <a:srgbClr val="FFC000"/>
                </a:solidFill>
                <a:latin typeface="Helvetica Light" panose="020B0403020202020204" pitchFamily="34" charset="0"/>
                <a:ea typeface="Helvetica Light" charset="0"/>
                <a:cs typeface="Helvetica Light" charset="0"/>
              </a:rPr>
              <a:t>pathways</a:t>
            </a:r>
          </a:p>
          <a:p>
            <a:pPr marL="571472" indent="-457178" algn="l">
              <a:spcBef>
                <a:spcPts val="0"/>
              </a:spcBef>
              <a:spcAft>
                <a:spcPts val="1600"/>
              </a:spcAft>
              <a:buClr>
                <a:schemeClr val="tx1"/>
              </a:buClr>
              <a:buFont typeface="+mj-lt"/>
              <a:buAutoNum type="arabicPeriod"/>
            </a:pPr>
            <a:r>
              <a:rPr lang="en-US" sz="3200" dirty="0">
                <a:latin typeface="Helvetica Light" panose="020B0403020202020204" pitchFamily="34" charset="0"/>
                <a:ea typeface="Helvetica Light" charset="0"/>
                <a:cs typeface="Helvetica Light" charset="0"/>
              </a:rPr>
              <a:t>Pathways are created and activated through </a:t>
            </a:r>
            <a:r>
              <a:rPr lang="en-US" sz="3200" dirty="0">
                <a:solidFill>
                  <a:srgbClr val="FFC000"/>
                </a:solidFill>
                <a:latin typeface="Helvetica Light" panose="020B0403020202020204" pitchFamily="34" charset="0"/>
                <a:ea typeface="Helvetica Light" charset="0"/>
                <a:cs typeface="Helvetica Light" charset="0"/>
              </a:rPr>
              <a:t>attention</a:t>
            </a:r>
          </a:p>
          <a:p>
            <a:pPr marL="571472" indent="-457178" algn="l">
              <a:spcBef>
                <a:spcPts val="0"/>
              </a:spcBef>
              <a:spcAft>
                <a:spcPts val="1600"/>
              </a:spcAft>
              <a:buClr>
                <a:schemeClr val="tx1"/>
              </a:buClr>
              <a:buFont typeface="+mj-lt"/>
              <a:buAutoNum type="arabicPeriod"/>
            </a:pPr>
            <a:r>
              <a:rPr lang="en-US" sz="3200" dirty="0">
                <a:latin typeface="Helvetica Light" panose="020B0403020202020204" pitchFamily="34" charset="0"/>
                <a:ea typeface="Helvetica Light" charset="0"/>
                <a:cs typeface="Helvetica Light" charset="0"/>
              </a:rPr>
              <a:t>Attention is </a:t>
            </a:r>
            <a:r>
              <a:rPr lang="en-US" sz="3200" dirty="0">
                <a:solidFill>
                  <a:srgbClr val="FFC000"/>
                </a:solidFill>
                <a:latin typeface="Helvetica Light" panose="020B0403020202020204" pitchFamily="34" charset="0"/>
                <a:ea typeface="Helvetica Light" charset="0"/>
                <a:cs typeface="Helvetica Light" charset="0"/>
              </a:rPr>
              <a:t>intentional</a:t>
            </a:r>
            <a:r>
              <a:rPr lang="en-US" sz="3200" dirty="0">
                <a:latin typeface="Helvetica Light" panose="020B0403020202020204" pitchFamily="34" charset="0"/>
                <a:ea typeface="Helvetica Light" charset="0"/>
                <a:cs typeface="Helvetica Light" charset="0"/>
              </a:rPr>
              <a:t> and </a:t>
            </a:r>
            <a:r>
              <a:rPr lang="en-US" sz="3200" dirty="0">
                <a:solidFill>
                  <a:srgbClr val="FFC000"/>
                </a:solidFill>
                <a:latin typeface="Helvetica Light" panose="020B0403020202020204" pitchFamily="34" charset="0"/>
                <a:ea typeface="Helvetica Light" charset="0"/>
                <a:cs typeface="Helvetica Light" charset="0"/>
              </a:rPr>
              <a:t>incidental</a:t>
            </a:r>
          </a:p>
          <a:p>
            <a:pPr marL="571472" indent="-457178" algn="l">
              <a:spcBef>
                <a:spcPts val="0"/>
              </a:spcBef>
              <a:spcAft>
                <a:spcPts val="1600"/>
              </a:spcAft>
              <a:buClr>
                <a:schemeClr val="tx1"/>
              </a:buClr>
              <a:buFont typeface="+mj-lt"/>
              <a:buAutoNum type="arabicPeriod"/>
            </a:pPr>
            <a:r>
              <a:rPr lang="en-US" sz="3200" dirty="0">
                <a:latin typeface="Helvetica Light" panose="020B0403020202020204" pitchFamily="34" charset="0"/>
                <a:ea typeface="Helvetica Light" charset="0"/>
                <a:cs typeface="Helvetica Light" charset="0"/>
              </a:rPr>
              <a:t>Experience → Attention → Pathways is a </a:t>
            </a:r>
            <a:r>
              <a:rPr lang="en-US" sz="3200" dirty="0">
                <a:solidFill>
                  <a:srgbClr val="FFC000"/>
                </a:solidFill>
                <a:latin typeface="Helvetica Light" panose="020B0403020202020204" pitchFamily="34" charset="0"/>
                <a:ea typeface="Helvetica Light" charset="0"/>
                <a:cs typeface="Helvetica Light" charset="0"/>
              </a:rPr>
              <a:t>feedback </a:t>
            </a:r>
            <a:r>
              <a:rPr lang="en-US" sz="3200" dirty="0">
                <a:latin typeface="Helvetica Light" panose="020B0403020202020204" pitchFamily="34" charset="0"/>
                <a:ea typeface="Helvetica Light" charset="0"/>
                <a:cs typeface="Helvetica Light" charset="0"/>
              </a:rPr>
              <a:t>loop</a:t>
            </a:r>
          </a:p>
          <a:p>
            <a:pPr marL="571472" indent="-457178" algn="l">
              <a:spcBef>
                <a:spcPts val="0"/>
              </a:spcBef>
              <a:spcAft>
                <a:spcPts val="1600"/>
              </a:spcAft>
              <a:buClr>
                <a:schemeClr val="tx1"/>
              </a:buClr>
              <a:buFont typeface="+mj-lt"/>
              <a:buAutoNum type="arabicPeriod"/>
            </a:pPr>
            <a:r>
              <a:rPr lang="en-US" sz="3200" dirty="0">
                <a:latin typeface="Helvetica Light" panose="020B0403020202020204" pitchFamily="34" charset="0"/>
                <a:ea typeface="Helvetica Light" charset="0"/>
                <a:cs typeface="Helvetica Light" charset="0"/>
              </a:rPr>
              <a:t>Individual </a:t>
            </a:r>
            <a:r>
              <a:rPr lang="en-US" sz="3200" dirty="0">
                <a:solidFill>
                  <a:srgbClr val="FFC000"/>
                </a:solidFill>
                <a:latin typeface="Helvetica Light" panose="020B0403020202020204" pitchFamily="34" charset="0"/>
                <a:ea typeface="Helvetica Light" charset="0"/>
                <a:cs typeface="Helvetica Light" charset="0"/>
              </a:rPr>
              <a:t>brains differ </a:t>
            </a:r>
            <a:r>
              <a:rPr lang="en-US" sz="3200" dirty="0">
                <a:latin typeface="Helvetica Light" panose="020B0403020202020204" pitchFamily="34" charset="0"/>
                <a:ea typeface="Helvetica Light" charset="0"/>
                <a:cs typeface="Helvetica Light" charset="0"/>
              </a:rPr>
              <a:t>based on experience</a:t>
            </a:r>
          </a:p>
          <a:p>
            <a:pPr algn="l" defTabSz="1219140">
              <a:spcBef>
                <a:spcPts val="0"/>
              </a:spcBef>
              <a:buClr>
                <a:schemeClr val="tx1"/>
              </a:buClr>
              <a:defRPr/>
            </a:pPr>
            <a:endParaRPr lang="en-US" sz="3200" dirty="0">
              <a:latin typeface="Helvetica Light" panose="020B0403020202020204" pitchFamily="34" charset="0"/>
              <a:ea typeface="Helvetica Light" charset="0"/>
              <a:cs typeface="Helvetica Ligh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23011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auto"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1920" tIns="60960" rIns="121920" bIns="60960" numCol="1" rtlCol="0" anchor="t" anchorCtr="0" compatLnSpc="1">
            <a:prstTxWarp prst="textNoShape">
              <a:avLst/>
            </a:prstTxWarp>
          </a:bodyPr>
          <a:lstStyle/>
          <a:p>
            <a:pPr defTabSz="121914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3200">
              <a:latin typeface="Arial" pitchFamily="-112" charset="0"/>
              <a:ea typeface="ＭＳ Ｐゴシック" pitchFamily="-112" charset="-128"/>
              <a:cs typeface="ＭＳ Ｐゴシック" pitchFamily="-112" charset="-128"/>
            </a:endParaRPr>
          </a:p>
        </p:txBody>
      </p:sp>
      <p:sp>
        <p:nvSpPr>
          <p:cNvPr id="6" name="Oval 5"/>
          <p:cNvSpPr/>
          <p:nvPr/>
        </p:nvSpPr>
        <p:spPr>
          <a:xfrm>
            <a:off x="5806629" y="3224038"/>
            <a:ext cx="3619500" cy="3619500"/>
          </a:xfrm>
          <a:prstGeom prst="ellipse">
            <a:avLst/>
          </a:prstGeom>
          <a:solidFill>
            <a:schemeClr val="tx2">
              <a:lumMod val="60000"/>
              <a:lumOff val="40000"/>
              <a:alpha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54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3200">
              <a:solidFill>
                <a:prstClr val="white"/>
              </a:solidFill>
            </a:endParaRPr>
          </a:p>
        </p:txBody>
      </p:sp>
      <p:sp>
        <p:nvSpPr>
          <p:cNvPr id="7" name="Oval 6"/>
          <p:cNvSpPr/>
          <p:nvPr/>
        </p:nvSpPr>
        <p:spPr>
          <a:xfrm>
            <a:off x="2750907" y="3224035"/>
            <a:ext cx="3619500" cy="3619500"/>
          </a:xfrm>
          <a:prstGeom prst="ellipse">
            <a:avLst/>
          </a:prstGeom>
          <a:solidFill>
            <a:schemeClr val="tx2">
              <a:lumMod val="60000"/>
              <a:lumOff val="40000"/>
              <a:alpha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54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3200">
              <a:solidFill>
                <a:prstClr val="white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5806628" y="168315"/>
            <a:ext cx="3619500" cy="3619500"/>
          </a:xfrm>
          <a:prstGeom prst="ellipse">
            <a:avLst/>
          </a:prstGeom>
          <a:solidFill>
            <a:schemeClr val="tx2">
              <a:lumMod val="60000"/>
              <a:lumOff val="40000"/>
              <a:alpha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54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3200">
              <a:solidFill>
                <a:prstClr val="white"/>
              </a:solidFill>
            </a:endParaRPr>
          </a:p>
        </p:txBody>
      </p:sp>
      <p:sp>
        <p:nvSpPr>
          <p:cNvPr id="9" name="Oval 8"/>
          <p:cNvSpPr/>
          <p:nvPr/>
        </p:nvSpPr>
        <p:spPr>
          <a:xfrm>
            <a:off x="2750928" y="168314"/>
            <a:ext cx="3619500" cy="3619500"/>
          </a:xfrm>
          <a:prstGeom prst="ellipse">
            <a:avLst/>
          </a:prstGeom>
          <a:solidFill>
            <a:schemeClr val="tx2">
              <a:lumMod val="60000"/>
              <a:lumOff val="40000"/>
              <a:alpha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54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3200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4610100" y="1943100"/>
            <a:ext cx="2971800" cy="2971800"/>
          </a:xfrm>
          <a:prstGeom prst="ellipse">
            <a:avLst/>
          </a:prstGeom>
          <a:gradFill flip="none" rotWithShape="1">
            <a:gsLst>
              <a:gs pos="0">
                <a:schemeClr val="tx2">
                  <a:lumMod val="75000"/>
                </a:schemeClr>
              </a:gs>
              <a:gs pos="100000">
                <a:srgbClr val="FFFFFF"/>
              </a:gs>
            </a:gsLst>
            <a:lin ang="16200000" scaled="0"/>
            <a:tileRect/>
          </a:gradFill>
          <a:ln>
            <a:solidFill>
              <a:schemeClr val="tx1">
                <a:lumMod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54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3200">
              <a:solidFill>
                <a:prstClr val="white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124200" y="1295403"/>
            <a:ext cx="2743200" cy="892552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 defTabSz="914354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200" dirty="0">
                <a:solidFill>
                  <a:prstClr val="white"/>
                </a:solidFill>
                <a:latin typeface="Helvetica Light" panose="020B0403020202020204" pitchFamily="34" charset="0"/>
                <a:ea typeface="Trebuchet MS" charset="0"/>
                <a:cs typeface="Trebuchet MS" charset="0"/>
              </a:rPr>
              <a:t>Cognitively</a:t>
            </a:r>
          </a:p>
          <a:p>
            <a:pPr algn="ctr" defTabSz="914354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dirty="0">
                <a:solidFill>
                  <a:prstClr val="white"/>
                </a:solidFill>
                <a:latin typeface="Helvetica Light" panose="020B0403020202020204" pitchFamily="34" charset="0"/>
                <a:ea typeface="Trebuchet MS" charset="0"/>
                <a:cs typeface="Trebuchet MS" charset="0"/>
              </a:rPr>
              <a:t>(thinking)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324600" y="4993959"/>
            <a:ext cx="274320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354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200" dirty="0">
                <a:solidFill>
                  <a:prstClr val="white"/>
                </a:solidFill>
                <a:latin typeface="Helvetica Light" panose="020B0403020202020204" pitchFamily="34" charset="0"/>
                <a:ea typeface="Trebuchet MS" charset="0"/>
                <a:cs typeface="Trebuchet MS" charset="0"/>
              </a:rPr>
              <a:t>Socially</a:t>
            </a:r>
          </a:p>
          <a:p>
            <a:pPr algn="ctr" defTabSz="914354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dirty="0">
                <a:solidFill>
                  <a:prstClr val="white"/>
                </a:solidFill>
                <a:latin typeface="Helvetica Light" panose="020B0403020202020204" pitchFamily="34" charset="0"/>
                <a:ea typeface="Trebuchet MS" charset="0"/>
                <a:cs typeface="Trebuchet MS" charset="0"/>
              </a:rPr>
              <a:t>(interacting)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324600" y="1336359"/>
            <a:ext cx="274320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354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200" dirty="0">
                <a:solidFill>
                  <a:prstClr val="white"/>
                </a:solidFill>
                <a:latin typeface="Helvetica Light" panose="020B0403020202020204" pitchFamily="34" charset="0"/>
                <a:ea typeface="Trebuchet MS" charset="0"/>
                <a:cs typeface="Trebuchet MS" charset="0"/>
              </a:rPr>
              <a:t>Behaviorally</a:t>
            </a:r>
          </a:p>
          <a:p>
            <a:pPr algn="ctr" defTabSz="914354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dirty="0">
                <a:solidFill>
                  <a:prstClr val="white"/>
                </a:solidFill>
                <a:latin typeface="Helvetica Light" panose="020B0403020202020204" pitchFamily="34" charset="0"/>
                <a:ea typeface="Trebuchet MS" charset="0"/>
                <a:cs typeface="Trebuchet MS" charset="0"/>
              </a:rPr>
              <a:t>(doing)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3124200" y="5029203"/>
            <a:ext cx="274320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354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200" dirty="0">
                <a:solidFill>
                  <a:prstClr val="white"/>
                </a:solidFill>
                <a:latin typeface="Helvetica Light" panose="020B0403020202020204" pitchFamily="34" charset="0"/>
                <a:ea typeface="Trebuchet MS" charset="0"/>
                <a:cs typeface="Trebuchet MS" charset="0"/>
              </a:rPr>
              <a:t>Affectively</a:t>
            </a:r>
          </a:p>
          <a:p>
            <a:pPr algn="ctr" defTabSz="914354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dirty="0">
                <a:solidFill>
                  <a:prstClr val="white"/>
                </a:solidFill>
                <a:latin typeface="Helvetica Light" panose="020B0403020202020204" pitchFamily="34" charset="0"/>
                <a:ea typeface="Trebuchet MS" charset="0"/>
                <a:cs typeface="Trebuchet MS" charset="0"/>
              </a:rPr>
              <a:t>(being)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4648200" y="2979004"/>
            <a:ext cx="289560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354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600" dirty="0">
                <a:solidFill>
                  <a:schemeClr val="bg1"/>
                </a:solidFill>
                <a:latin typeface="Helvetica Light" panose="020B0403020202020204" pitchFamily="34" charset="0"/>
                <a:ea typeface="Trebuchet MS" charset="0"/>
                <a:cs typeface="Trebuchet MS" charset="0"/>
              </a:rPr>
              <a:t>What we process</a:t>
            </a:r>
          </a:p>
          <a:p>
            <a:pPr algn="ctr" defTabSz="914354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600" dirty="0">
                <a:solidFill>
                  <a:schemeClr val="bg1"/>
                </a:solidFill>
                <a:latin typeface="Helvetica Light" panose="020B0403020202020204" pitchFamily="34" charset="0"/>
                <a:ea typeface="Trebuchet MS" charset="0"/>
                <a:cs typeface="Trebuchet MS" charset="0"/>
              </a:rPr>
              <a:t>we learn.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A47A0169-86E2-AF4D-918D-8446D29AF517}"/>
              </a:ext>
            </a:extLst>
          </p:cNvPr>
          <p:cNvSpPr/>
          <p:nvPr/>
        </p:nvSpPr>
        <p:spPr bwMode="auto">
          <a:xfrm>
            <a:off x="0" y="-7714"/>
            <a:ext cx="12192000" cy="160036"/>
          </a:xfrm>
          <a:prstGeom prst="rect">
            <a:avLst/>
          </a:prstGeom>
          <a:solidFill>
            <a:srgbClr val="33663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1920" tIns="60960" rIns="121920" bIns="60960" numCol="1" rtlCol="0" anchor="t" anchorCtr="0" compatLnSpc="1">
            <a:prstTxWarp prst="textNoShape">
              <a:avLst/>
            </a:prstTxWarp>
          </a:bodyPr>
          <a:lstStyle/>
          <a:p>
            <a:pPr defTabSz="121914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3200">
              <a:latin typeface="Arial" pitchFamily="-112" charset="0"/>
              <a:ea typeface="ＭＳ Ｐゴシック" pitchFamily="-112" charset="-128"/>
              <a:cs typeface="ＭＳ Ｐゴシック" pitchFamily="-112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597781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9EA2A549-A15E-494D-831A-5C0C118EDCF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19504"/>
          <a:stretch/>
        </p:blipFill>
        <p:spPr>
          <a:xfrm>
            <a:off x="3251072" y="-1"/>
            <a:ext cx="5682615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0" y="145245"/>
            <a:ext cx="12192000" cy="1998133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BBA1F80E-9331-6D41-BE74-380313E5D61B}"/>
              </a:ext>
            </a:extLst>
          </p:cNvPr>
          <p:cNvSpPr/>
          <p:nvPr/>
        </p:nvSpPr>
        <p:spPr bwMode="auto">
          <a:xfrm>
            <a:off x="0" y="-7714"/>
            <a:ext cx="12192000" cy="160036"/>
          </a:xfrm>
          <a:prstGeom prst="rect">
            <a:avLst/>
          </a:prstGeom>
          <a:solidFill>
            <a:srgbClr val="33663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1920" tIns="60960" rIns="121920" bIns="60960" numCol="1" rtlCol="0" anchor="t" anchorCtr="0" compatLnSpc="1">
            <a:prstTxWarp prst="textNoShape">
              <a:avLst/>
            </a:prstTxWarp>
          </a:bodyPr>
          <a:lstStyle/>
          <a:p>
            <a:pPr defTabSz="121914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3200">
              <a:latin typeface="Arial" pitchFamily="-112" charset="0"/>
              <a:ea typeface="ＭＳ Ｐゴシック" pitchFamily="-112" charset="-128"/>
              <a:cs typeface="ＭＳ Ｐゴシック" pitchFamily="-112" charset="-128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4FCCDF0-64C9-2640-AA97-61DA3F91C1A9}"/>
              </a:ext>
            </a:extLst>
          </p:cNvPr>
          <p:cNvSpPr txBox="1"/>
          <p:nvPr/>
        </p:nvSpPr>
        <p:spPr>
          <a:xfrm>
            <a:off x="0" y="765536"/>
            <a:ext cx="1218657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atin typeface="Helvetica Light" panose="020B0403020202020204" pitchFamily="34" charset="0"/>
              </a:rPr>
              <a:t>Learning Principles</a:t>
            </a:r>
          </a:p>
          <a:p>
            <a:pPr algn="ctr"/>
            <a:r>
              <a:rPr lang="en-US" sz="3800" dirty="0">
                <a:latin typeface="Helvetica Light" panose="020B0403020202020204" pitchFamily="34" charset="0"/>
              </a:rPr>
              <a:t>for Teaching and Learning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7D5047B-7E9C-C048-AECA-638740900F6E}"/>
              </a:ext>
            </a:extLst>
          </p:cNvPr>
          <p:cNvSpPr/>
          <p:nvPr/>
        </p:nvSpPr>
        <p:spPr>
          <a:xfrm>
            <a:off x="0" y="2143378"/>
            <a:ext cx="12184759" cy="4714621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E6E08223-A6AC-3147-8010-3E87EADAB7ED}"/>
              </a:ext>
            </a:extLst>
          </p:cNvPr>
          <p:cNvSpPr txBox="1">
            <a:spLocks/>
          </p:cNvSpPr>
          <p:nvPr/>
        </p:nvSpPr>
        <p:spPr>
          <a:xfrm>
            <a:off x="711200" y="2401170"/>
            <a:ext cx="11261060" cy="40386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71472" indent="-457178" algn="l">
              <a:spcBef>
                <a:spcPts val="0"/>
              </a:spcBef>
              <a:spcAft>
                <a:spcPts val="1600"/>
              </a:spcAft>
              <a:buClr>
                <a:schemeClr val="tx1"/>
              </a:buClr>
              <a:buFont typeface="+mj-lt"/>
              <a:buAutoNum type="arabicPeriod"/>
            </a:pPr>
            <a:r>
              <a:rPr lang="en-US" sz="3200" dirty="0">
                <a:latin typeface="Helvetica Light" panose="020B0403020202020204" pitchFamily="34" charset="0"/>
                <a:ea typeface="Helvetica Light" charset="0"/>
                <a:cs typeface="Helvetica Light" charset="0"/>
              </a:rPr>
              <a:t>Learning through </a:t>
            </a:r>
            <a:r>
              <a:rPr lang="en-US" sz="3200" dirty="0">
                <a:solidFill>
                  <a:srgbClr val="FFC000"/>
                </a:solidFill>
                <a:latin typeface="Helvetica Light" panose="020B0403020202020204" pitchFamily="34" charset="0"/>
                <a:ea typeface="Helvetica Light" charset="0"/>
                <a:cs typeface="Helvetica Light" charset="0"/>
              </a:rPr>
              <a:t>practice at retrieval</a:t>
            </a:r>
          </a:p>
          <a:p>
            <a:pPr marL="571472" indent="-457178" algn="l">
              <a:spcBef>
                <a:spcPts val="0"/>
              </a:spcBef>
              <a:spcAft>
                <a:spcPts val="1600"/>
              </a:spcAft>
              <a:buClr>
                <a:schemeClr val="tx1"/>
              </a:buClr>
              <a:buFont typeface="+mj-lt"/>
              <a:buAutoNum type="arabicPeriod"/>
            </a:pPr>
            <a:r>
              <a:rPr lang="en-US" sz="3200" dirty="0">
                <a:latin typeface="Helvetica Light" panose="020B0403020202020204" pitchFamily="34" charset="0"/>
                <a:ea typeface="Helvetica Light" charset="0"/>
                <a:cs typeface="Helvetica Light" charset="0"/>
              </a:rPr>
              <a:t>Learning through </a:t>
            </a:r>
            <a:r>
              <a:rPr lang="en-US" sz="3200" dirty="0">
                <a:solidFill>
                  <a:srgbClr val="FFC000"/>
                </a:solidFill>
                <a:latin typeface="Helvetica Light" panose="020B0403020202020204" pitchFamily="34" charset="0"/>
                <a:ea typeface="Helvetica Light" charset="0"/>
                <a:cs typeface="Helvetica Light" charset="0"/>
              </a:rPr>
              <a:t>varied tasks</a:t>
            </a:r>
            <a:r>
              <a:rPr lang="en-US" sz="3200" dirty="0">
                <a:solidFill>
                  <a:schemeClr val="tx2"/>
                </a:solidFill>
                <a:latin typeface="Helvetica Light" panose="020B0403020202020204" pitchFamily="34" charset="0"/>
                <a:ea typeface="Helvetica Light" charset="0"/>
                <a:cs typeface="Helvetica Light" charset="0"/>
              </a:rPr>
              <a:t> and </a:t>
            </a:r>
            <a:r>
              <a:rPr lang="en-US" sz="3200" dirty="0">
                <a:solidFill>
                  <a:srgbClr val="FFC000"/>
                </a:solidFill>
                <a:latin typeface="Helvetica Light" panose="020B0403020202020204" pitchFamily="34" charset="0"/>
                <a:ea typeface="Helvetica Light" charset="0"/>
                <a:cs typeface="Helvetica Light" charset="0"/>
              </a:rPr>
              <a:t>purposes</a:t>
            </a:r>
          </a:p>
          <a:p>
            <a:pPr marL="571472" indent="-457178" algn="l">
              <a:spcBef>
                <a:spcPts val="0"/>
              </a:spcBef>
              <a:spcAft>
                <a:spcPts val="1600"/>
              </a:spcAft>
              <a:buClr>
                <a:schemeClr val="tx1"/>
              </a:buClr>
              <a:buFont typeface="+mj-lt"/>
              <a:buAutoNum type="arabicPeriod"/>
            </a:pPr>
            <a:r>
              <a:rPr lang="en-US" sz="3200" dirty="0">
                <a:latin typeface="Helvetica Light" panose="020B0403020202020204" pitchFamily="34" charset="0"/>
                <a:ea typeface="Helvetica Light" charset="0"/>
                <a:cs typeface="Helvetica Light" charset="0"/>
              </a:rPr>
              <a:t>Learning by focusing on the </a:t>
            </a:r>
            <a:r>
              <a:rPr lang="en-US" sz="3200" dirty="0">
                <a:solidFill>
                  <a:srgbClr val="FFC000"/>
                </a:solidFill>
                <a:latin typeface="Helvetica Light" panose="020B0403020202020204" pitchFamily="34" charset="0"/>
                <a:ea typeface="Helvetica Light" charset="0"/>
                <a:cs typeface="Helvetica Light" charset="0"/>
              </a:rPr>
              <a:t>principle</a:t>
            </a:r>
            <a:r>
              <a:rPr lang="en-US" sz="3200" dirty="0">
                <a:latin typeface="Helvetica Light" panose="020B0403020202020204" pitchFamily="34" charset="0"/>
                <a:ea typeface="Helvetica Light" charset="0"/>
                <a:cs typeface="Helvetica Light" charset="0"/>
              </a:rPr>
              <a:t> ideas</a:t>
            </a:r>
          </a:p>
          <a:p>
            <a:pPr marL="571472" indent="-457178" algn="l">
              <a:spcBef>
                <a:spcPts val="0"/>
              </a:spcBef>
              <a:spcAft>
                <a:spcPts val="1600"/>
              </a:spcAft>
              <a:buClr>
                <a:schemeClr val="tx1"/>
              </a:buClr>
              <a:buFont typeface="+mj-lt"/>
              <a:buAutoNum type="arabicPeriod"/>
            </a:pPr>
            <a:r>
              <a:rPr lang="en-US" sz="3200" dirty="0">
                <a:latin typeface="Helvetica Light" panose="020B0403020202020204" pitchFamily="34" charset="0"/>
                <a:ea typeface="Helvetica Light" charset="0"/>
                <a:cs typeface="Helvetica Light" charset="0"/>
              </a:rPr>
              <a:t>Learning </a:t>
            </a:r>
            <a:r>
              <a:rPr lang="en-US" sz="3200" dirty="0">
                <a:solidFill>
                  <a:srgbClr val="FFC000"/>
                </a:solidFill>
                <a:latin typeface="Helvetica Light" panose="020B0403020202020204" pitchFamily="34" charset="0"/>
                <a:ea typeface="Helvetica Light" charset="0"/>
                <a:cs typeface="Helvetica Light" charset="0"/>
              </a:rPr>
              <a:t>awareness </a:t>
            </a:r>
            <a:r>
              <a:rPr lang="en-US" sz="3200" dirty="0">
                <a:latin typeface="Helvetica Light" panose="020B0403020202020204" pitchFamily="34" charset="0"/>
                <a:ea typeface="Helvetica Light" charset="0"/>
                <a:cs typeface="Helvetica Light" charset="0"/>
              </a:rPr>
              <a:t>and </a:t>
            </a:r>
            <a:r>
              <a:rPr lang="en-US" sz="3200" dirty="0">
                <a:solidFill>
                  <a:srgbClr val="FFC000"/>
                </a:solidFill>
                <a:latin typeface="Helvetica Light" panose="020B0403020202020204" pitchFamily="34" charset="0"/>
                <a:ea typeface="Helvetica Light" charset="0"/>
                <a:cs typeface="Helvetica Light" charset="0"/>
              </a:rPr>
              <a:t>control</a:t>
            </a:r>
            <a:r>
              <a:rPr lang="en-US" sz="3200" dirty="0">
                <a:latin typeface="Helvetica Light" panose="020B0403020202020204" pitchFamily="34" charset="0"/>
                <a:ea typeface="Helvetica Light" charset="0"/>
                <a:cs typeface="Helvetica Light" charset="0"/>
              </a:rPr>
              <a:t> (metacognition)</a:t>
            </a:r>
          </a:p>
          <a:p>
            <a:pPr marL="571472" indent="-457178" algn="l">
              <a:spcBef>
                <a:spcPts val="0"/>
              </a:spcBef>
              <a:spcAft>
                <a:spcPts val="1600"/>
              </a:spcAft>
              <a:buClr>
                <a:schemeClr val="tx1"/>
              </a:buClr>
              <a:buFont typeface="+mj-lt"/>
              <a:buAutoNum type="arabicPeriod"/>
            </a:pPr>
            <a:r>
              <a:rPr lang="en-US" sz="3200" dirty="0">
                <a:latin typeface="Helvetica Light" panose="020B0403020202020204" pitchFamily="34" charset="0"/>
                <a:ea typeface="Helvetica Light" charset="0"/>
                <a:cs typeface="Helvetica Light" charset="0"/>
              </a:rPr>
              <a:t>Learning in response to </a:t>
            </a:r>
            <a:r>
              <a:rPr lang="en-US" sz="3200" dirty="0">
                <a:solidFill>
                  <a:srgbClr val="FFC000"/>
                </a:solidFill>
                <a:latin typeface="Helvetica Light" panose="020B0403020202020204" pitchFamily="34" charset="0"/>
                <a:ea typeface="Helvetica Light" charset="0"/>
                <a:cs typeface="Helvetica Light" charset="0"/>
              </a:rPr>
              <a:t>developmental feedback</a:t>
            </a:r>
          </a:p>
          <a:p>
            <a:pPr marL="571472" indent="-457178" algn="l">
              <a:spcBef>
                <a:spcPts val="0"/>
              </a:spcBef>
              <a:spcAft>
                <a:spcPts val="1600"/>
              </a:spcAft>
              <a:buClr>
                <a:schemeClr val="tx1"/>
              </a:buClr>
              <a:buFont typeface="+mj-lt"/>
              <a:buAutoNum type="arabicPeriod"/>
            </a:pPr>
            <a:r>
              <a:rPr lang="en-US" sz="3200" dirty="0">
                <a:latin typeface="Helvetica Light" panose="020B0403020202020204" pitchFamily="34" charset="0"/>
                <a:ea typeface="Helvetica Light" charset="0"/>
                <a:cs typeface="Helvetica Light" charset="0"/>
              </a:rPr>
              <a:t>Learning embedded in </a:t>
            </a:r>
            <a:r>
              <a:rPr lang="en-US" sz="3200" dirty="0">
                <a:solidFill>
                  <a:srgbClr val="FFC000"/>
                </a:solidFill>
                <a:latin typeface="Helvetica Light" panose="020B0403020202020204" pitchFamily="34" charset="0"/>
                <a:ea typeface="Helvetica Light" charset="0"/>
                <a:cs typeface="Helvetica Light" charset="0"/>
              </a:rPr>
              <a:t>prior knowledge </a:t>
            </a:r>
            <a:r>
              <a:rPr lang="en-US" sz="3200" dirty="0">
                <a:latin typeface="Helvetica Light" panose="020B0403020202020204" pitchFamily="34" charset="0"/>
                <a:ea typeface="Helvetica Light" charset="0"/>
                <a:cs typeface="Helvetica Light" charset="0"/>
              </a:rPr>
              <a:t>and </a:t>
            </a:r>
            <a:r>
              <a:rPr lang="en-US" sz="3200" dirty="0">
                <a:solidFill>
                  <a:srgbClr val="FFC000"/>
                </a:solidFill>
                <a:latin typeface="Helvetica Light" panose="020B0403020202020204" pitchFamily="34" charset="0"/>
                <a:ea typeface="Helvetica Light" charset="0"/>
                <a:cs typeface="Helvetica Light" charset="0"/>
              </a:rPr>
              <a:t>experience</a:t>
            </a:r>
          </a:p>
          <a:p>
            <a:pPr algn="l" defTabSz="1219140">
              <a:spcBef>
                <a:spcPts val="0"/>
              </a:spcBef>
              <a:buClr>
                <a:schemeClr val="tx1"/>
              </a:buClr>
              <a:defRPr/>
            </a:pPr>
            <a:endParaRPr lang="en-US" sz="3200" dirty="0">
              <a:latin typeface="Helvetica Light" panose="020B0403020202020204" pitchFamily="34" charset="0"/>
              <a:ea typeface="Helvetica Light" charset="0"/>
              <a:cs typeface="Helvetica Ligh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55617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145245"/>
            <a:ext cx="12192000" cy="1998133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BBA1F80E-9331-6D41-BE74-380313E5D61B}"/>
              </a:ext>
            </a:extLst>
          </p:cNvPr>
          <p:cNvSpPr/>
          <p:nvPr/>
        </p:nvSpPr>
        <p:spPr bwMode="auto">
          <a:xfrm>
            <a:off x="0" y="-7714"/>
            <a:ext cx="12192000" cy="160036"/>
          </a:xfrm>
          <a:prstGeom prst="rect">
            <a:avLst/>
          </a:prstGeom>
          <a:solidFill>
            <a:srgbClr val="33663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1920" tIns="60960" rIns="121920" bIns="60960" numCol="1" rtlCol="0" anchor="t" anchorCtr="0" compatLnSpc="1">
            <a:prstTxWarp prst="textNoShape">
              <a:avLst/>
            </a:prstTxWarp>
          </a:bodyPr>
          <a:lstStyle/>
          <a:p>
            <a:pPr defTabSz="121914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3200">
              <a:latin typeface="Arial" pitchFamily="-112" charset="0"/>
              <a:ea typeface="ＭＳ Ｐゴシック" pitchFamily="-112" charset="-128"/>
              <a:cs typeface="ＭＳ Ｐゴシック" pitchFamily="-112" charset="-128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4FCCDF0-64C9-2640-AA97-61DA3F91C1A9}"/>
              </a:ext>
            </a:extLst>
          </p:cNvPr>
          <p:cNvSpPr txBox="1"/>
          <p:nvPr/>
        </p:nvSpPr>
        <p:spPr>
          <a:xfrm>
            <a:off x="0" y="765536"/>
            <a:ext cx="1218657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atin typeface="Helvetica Light" panose="020B0403020202020204" pitchFamily="34" charset="0"/>
              </a:rPr>
              <a:t>Learning &amp;</a:t>
            </a:r>
          </a:p>
          <a:p>
            <a:pPr algn="ctr"/>
            <a:r>
              <a:rPr lang="en-US" sz="4000" dirty="0">
                <a:latin typeface="Helvetica Light" panose="020B0403020202020204" pitchFamily="34" charset="0"/>
              </a:rPr>
              <a:t>Working Memory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003DB3E-15DB-D543-99DA-500042E65AC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82430" y="2674757"/>
            <a:ext cx="3234683" cy="2927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7572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4DAE124A-F3C9-E441-857A-00FD6A461F7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-22" b="19636"/>
          <a:stretch/>
        </p:blipFill>
        <p:spPr>
          <a:xfrm>
            <a:off x="3245641" y="-7714"/>
            <a:ext cx="5690017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0" y="-7713"/>
            <a:ext cx="12192000" cy="2281718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BBA1F80E-9331-6D41-BE74-380313E5D61B}"/>
              </a:ext>
            </a:extLst>
          </p:cNvPr>
          <p:cNvSpPr/>
          <p:nvPr/>
        </p:nvSpPr>
        <p:spPr bwMode="auto">
          <a:xfrm>
            <a:off x="0" y="-7714"/>
            <a:ext cx="12192000" cy="160036"/>
          </a:xfrm>
          <a:prstGeom prst="rect">
            <a:avLst/>
          </a:prstGeom>
          <a:solidFill>
            <a:srgbClr val="33663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1920" tIns="60960" rIns="121920" bIns="60960" numCol="1" rtlCol="0" anchor="t" anchorCtr="0" compatLnSpc="1">
            <a:prstTxWarp prst="textNoShape">
              <a:avLst/>
            </a:prstTxWarp>
          </a:bodyPr>
          <a:lstStyle/>
          <a:p>
            <a:pPr defTabSz="121914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3200">
              <a:latin typeface="Arial" pitchFamily="-112" charset="0"/>
              <a:ea typeface="ＭＳ Ｐゴシック" pitchFamily="-112" charset="-128"/>
              <a:cs typeface="ＭＳ Ｐゴシック" pitchFamily="-112" charset="-128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C41BAA6-F0FE-7A4F-B951-F46FF34AA627}"/>
              </a:ext>
            </a:extLst>
          </p:cNvPr>
          <p:cNvSpPr txBox="1"/>
          <p:nvPr/>
        </p:nvSpPr>
        <p:spPr>
          <a:xfrm>
            <a:off x="0" y="765536"/>
            <a:ext cx="1218657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atin typeface="Helvetica Light" panose="020B0403020202020204" pitchFamily="34" charset="0"/>
              </a:rPr>
              <a:t>Learning &amp;</a:t>
            </a:r>
          </a:p>
          <a:p>
            <a:pPr algn="ctr"/>
            <a:r>
              <a:rPr lang="en-US" sz="4000" dirty="0">
                <a:latin typeface="Helvetica Light" panose="020B0403020202020204" pitchFamily="34" charset="0"/>
              </a:rPr>
              <a:t>Working Memory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03AA3DB3-18BC-2C41-96B4-BE4244B0F17C}"/>
              </a:ext>
            </a:extLst>
          </p:cNvPr>
          <p:cNvSpPr/>
          <p:nvPr/>
        </p:nvSpPr>
        <p:spPr>
          <a:xfrm>
            <a:off x="0" y="2274005"/>
            <a:ext cx="12186570" cy="4583995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Content Placeholder 2">
            <a:extLst>
              <a:ext uri="{FF2B5EF4-FFF2-40B4-BE49-F238E27FC236}">
                <a16:creationId xmlns:a16="http://schemas.microsoft.com/office/drawing/2014/main" id="{83E55E6A-848F-824C-89D3-42139574A266}"/>
              </a:ext>
            </a:extLst>
          </p:cNvPr>
          <p:cNvSpPr txBox="1">
            <a:spLocks/>
          </p:cNvSpPr>
          <p:nvPr/>
        </p:nvSpPr>
        <p:spPr>
          <a:xfrm>
            <a:off x="711200" y="2401170"/>
            <a:ext cx="11261060" cy="40386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294" algn="l">
              <a:spcBef>
                <a:spcPts val="0"/>
              </a:spcBef>
              <a:spcAft>
                <a:spcPts val="1600"/>
              </a:spcAft>
              <a:buClr>
                <a:schemeClr val="tx1"/>
              </a:buClr>
            </a:pPr>
            <a:r>
              <a:rPr lang="en-US" sz="3200" dirty="0">
                <a:latin typeface="Helvetica Light" panose="020B0403020202020204" pitchFamily="34" charset="0"/>
                <a:ea typeface="Helvetica Light" charset="0"/>
                <a:cs typeface="Helvetica Light" charset="0"/>
              </a:rPr>
              <a:t>Engaging in Current Thought</a:t>
            </a:r>
            <a:endParaRPr lang="en-US" sz="3200" dirty="0">
              <a:solidFill>
                <a:schemeClr val="tx1">
                  <a:alpha val="50000"/>
                </a:schemeClr>
              </a:solidFill>
              <a:latin typeface="Helvetica Light" panose="020B0403020202020204" pitchFamily="34" charset="0"/>
              <a:ea typeface="Helvetica Light" charset="0"/>
              <a:cs typeface="Helvetica Light" charset="0"/>
            </a:endParaRPr>
          </a:p>
          <a:p>
            <a:pPr marL="1028672" lvl="1" indent="-457178" algn="l">
              <a:spcBef>
                <a:spcPts val="0"/>
              </a:spcBef>
              <a:spcAft>
                <a:spcPts val="1600"/>
              </a:spcAft>
              <a:buClr>
                <a:schemeClr val="tx1"/>
              </a:buClr>
              <a:buFont typeface="+mj-lt"/>
              <a:buAutoNum type="arabicPeriod"/>
            </a:pPr>
            <a:r>
              <a:rPr lang="en-US" sz="2800" dirty="0">
                <a:latin typeface="Helvetica Light" panose="020B0403020202020204" pitchFamily="34" charset="0"/>
                <a:ea typeface="Helvetica Light" charset="0"/>
                <a:cs typeface="Helvetica Light" charset="0"/>
              </a:rPr>
              <a:t>Store Immediate Experiences</a:t>
            </a:r>
            <a:endParaRPr lang="en-US" sz="2800" dirty="0">
              <a:solidFill>
                <a:srgbClr val="FFC000"/>
              </a:solidFill>
              <a:latin typeface="Helvetica Light" panose="020B0403020202020204" pitchFamily="34" charset="0"/>
              <a:ea typeface="Helvetica Light" charset="0"/>
              <a:cs typeface="Helvetica Light" charset="0"/>
            </a:endParaRPr>
          </a:p>
          <a:p>
            <a:pPr marL="1028672" lvl="1" indent="-457178" algn="l">
              <a:spcBef>
                <a:spcPts val="0"/>
              </a:spcBef>
              <a:spcAft>
                <a:spcPts val="1600"/>
              </a:spcAft>
              <a:buClr>
                <a:schemeClr val="tx1"/>
              </a:buClr>
              <a:buFont typeface="+mj-lt"/>
              <a:buAutoNum type="arabicPeriod"/>
            </a:pPr>
            <a:r>
              <a:rPr lang="en-US" sz="2800" dirty="0">
                <a:latin typeface="Helvetica Light" panose="020B0403020202020204" pitchFamily="34" charset="0"/>
                <a:ea typeface="Helvetica Light" charset="0"/>
                <a:cs typeface="Helvetica Light" charset="0"/>
              </a:rPr>
              <a:t>Access Long-Term Memory, as needed</a:t>
            </a:r>
            <a:endParaRPr lang="en-US" sz="2800" dirty="0">
              <a:solidFill>
                <a:srgbClr val="FFC000"/>
              </a:solidFill>
              <a:latin typeface="Helvetica Light" panose="020B0403020202020204" pitchFamily="34" charset="0"/>
              <a:ea typeface="Helvetica Light" charset="0"/>
              <a:cs typeface="Helvetica Light" charset="0"/>
            </a:endParaRPr>
          </a:p>
          <a:p>
            <a:pPr marL="1028672" lvl="1" indent="-457178" algn="l">
              <a:spcBef>
                <a:spcPts val="0"/>
              </a:spcBef>
              <a:spcAft>
                <a:spcPts val="1600"/>
              </a:spcAft>
              <a:buClr>
                <a:schemeClr val="tx1"/>
              </a:buClr>
              <a:buFont typeface="+mj-lt"/>
              <a:buAutoNum type="arabicPeriod"/>
            </a:pPr>
            <a:r>
              <a:rPr lang="en-US" sz="2800" dirty="0">
                <a:latin typeface="Helvetica Light" panose="020B0403020202020204" pitchFamily="34" charset="0"/>
                <a:ea typeface="Helvetica Light" charset="0"/>
                <a:cs typeface="Helvetica Light" charset="0"/>
              </a:rPr>
              <a:t>Process Experiences and Memory</a:t>
            </a:r>
            <a:endParaRPr lang="en-US" sz="2800" dirty="0">
              <a:solidFill>
                <a:srgbClr val="FFC000"/>
              </a:solidFill>
              <a:latin typeface="Helvetica Light" panose="020B0403020202020204" pitchFamily="34" charset="0"/>
              <a:ea typeface="Helvetica Light" charset="0"/>
              <a:cs typeface="Helvetica Light" charset="0"/>
            </a:endParaRPr>
          </a:p>
          <a:p>
            <a:pPr marL="1028672" lvl="1" indent="-457178" algn="l">
              <a:spcBef>
                <a:spcPts val="0"/>
              </a:spcBef>
              <a:spcAft>
                <a:spcPts val="1600"/>
              </a:spcAft>
              <a:buClr>
                <a:schemeClr val="tx1"/>
              </a:buClr>
              <a:buFont typeface="+mj-lt"/>
              <a:buAutoNum type="arabicPeriod"/>
            </a:pPr>
            <a:r>
              <a:rPr lang="en-US" sz="2800" dirty="0">
                <a:latin typeface="Helvetica Light" panose="020B0403020202020204" pitchFamily="34" charset="0"/>
                <a:ea typeface="Helvetica Light" charset="0"/>
                <a:cs typeface="Helvetica Light" charset="0"/>
              </a:rPr>
              <a:t>Maintaining Current Goals for Processing</a:t>
            </a:r>
          </a:p>
          <a:p>
            <a:pPr algn="l" defTabSz="1219140">
              <a:spcBef>
                <a:spcPts val="0"/>
              </a:spcBef>
              <a:buClr>
                <a:schemeClr val="tx1"/>
              </a:buClr>
              <a:defRPr/>
            </a:pPr>
            <a:endParaRPr lang="en-US" sz="3200" dirty="0">
              <a:latin typeface="Helvetica Light" panose="020B0403020202020204" pitchFamily="34" charset="0"/>
              <a:ea typeface="Helvetica Light" charset="0"/>
              <a:cs typeface="Helvetica Light" charset="0"/>
            </a:endParaRPr>
          </a:p>
        </p:txBody>
      </p:sp>
      <p:sp>
        <p:nvSpPr>
          <p:cNvPr id="4" name="Right Brace 3">
            <a:extLst>
              <a:ext uri="{FF2B5EF4-FFF2-40B4-BE49-F238E27FC236}">
                <a16:creationId xmlns:a16="http://schemas.microsoft.com/office/drawing/2014/main" id="{411748C6-CC20-9141-B078-9D9712006708}"/>
              </a:ext>
            </a:extLst>
          </p:cNvPr>
          <p:cNvSpPr/>
          <p:nvPr/>
        </p:nvSpPr>
        <p:spPr>
          <a:xfrm>
            <a:off x="8638312" y="3041074"/>
            <a:ext cx="630382" cy="2216727"/>
          </a:xfrm>
          <a:prstGeom prst="rightBrace">
            <a:avLst/>
          </a:prstGeom>
          <a:ln w="254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3661C35-A3AD-7445-9B61-3F605E8BC24F}"/>
              </a:ext>
            </a:extLst>
          </p:cNvPr>
          <p:cNvSpPr txBox="1"/>
          <p:nvPr/>
        </p:nvSpPr>
        <p:spPr>
          <a:xfrm>
            <a:off x="9476509" y="3671453"/>
            <a:ext cx="209396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Helvetica Light" panose="020B0403020202020204" pitchFamily="34" charset="0"/>
              </a:rPr>
              <a:t>Attentional</a:t>
            </a:r>
          </a:p>
          <a:p>
            <a:r>
              <a:rPr lang="en-US" sz="2800" dirty="0">
                <a:latin typeface="Helvetica Light" panose="020B0403020202020204" pitchFamily="34" charset="0"/>
              </a:rPr>
              <a:t>Control</a:t>
            </a:r>
          </a:p>
        </p:txBody>
      </p:sp>
    </p:spTree>
    <p:extLst>
      <p:ext uri="{BB962C8B-B14F-4D97-AF65-F5344CB8AC3E}">
        <p14:creationId xmlns:p14="http://schemas.microsoft.com/office/powerpoint/2010/main" val="221710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4DAE124A-F3C9-E441-857A-00FD6A461F7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-22" b="19636"/>
          <a:stretch/>
        </p:blipFill>
        <p:spPr>
          <a:xfrm>
            <a:off x="3245641" y="-7714"/>
            <a:ext cx="5690017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0" y="-7713"/>
            <a:ext cx="12192000" cy="2281718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BBA1F80E-9331-6D41-BE74-380313E5D61B}"/>
              </a:ext>
            </a:extLst>
          </p:cNvPr>
          <p:cNvSpPr/>
          <p:nvPr/>
        </p:nvSpPr>
        <p:spPr bwMode="auto">
          <a:xfrm>
            <a:off x="0" y="-7714"/>
            <a:ext cx="12192000" cy="160036"/>
          </a:xfrm>
          <a:prstGeom prst="rect">
            <a:avLst/>
          </a:prstGeom>
          <a:solidFill>
            <a:srgbClr val="33663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1920" tIns="60960" rIns="121920" bIns="60960" numCol="1" rtlCol="0" anchor="t" anchorCtr="0" compatLnSpc="1">
            <a:prstTxWarp prst="textNoShape">
              <a:avLst/>
            </a:prstTxWarp>
          </a:bodyPr>
          <a:lstStyle/>
          <a:p>
            <a:pPr defTabSz="121914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3200">
              <a:latin typeface="Arial" pitchFamily="-112" charset="0"/>
              <a:ea typeface="ＭＳ Ｐゴシック" pitchFamily="-112" charset="-128"/>
              <a:cs typeface="ＭＳ Ｐゴシック" pitchFamily="-112" charset="-128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C41BAA6-F0FE-7A4F-B951-F46FF34AA627}"/>
              </a:ext>
            </a:extLst>
          </p:cNvPr>
          <p:cNvSpPr txBox="1"/>
          <p:nvPr/>
        </p:nvSpPr>
        <p:spPr>
          <a:xfrm>
            <a:off x="0" y="765536"/>
            <a:ext cx="12186570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atin typeface="Helvetica Light" panose="020B0403020202020204" pitchFamily="34" charset="0"/>
              </a:rPr>
              <a:t>Learning &amp;</a:t>
            </a:r>
          </a:p>
          <a:p>
            <a:pPr algn="ctr"/>
            <a:r>
              <a:rPr lang="en-US" sz="3600" dirty="0">
                <a:latin typeface="Helvetica Light" panose="020B0403020202020204" pitchFamily="34" charset="0"/>
              </a:rPr>
              <a:t>Working Memory Capacity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03AA3DB3-18BC-2C41-96B4-BE4244B0F17C}"/>
              </a:ext>
            </a:extLst>
          </p:cNvPr>
          <p:cNvSpPr/>
          <p:nvPr/>
        </p:nvSpPr>
        <p:spPr>
          <a:xfrm>
            <a:off x="0" y="2274005"/>
            <a:ext cx="12186570" cy="4583995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21C3516-84C4-E34F-8134-BEEBAA2D2C61}"/>
              </a:ext>
            </a:extLst>
          </p:cNvPr>
          <p:cNvSpPr txBox="1"/>
          <p:nvPr/>
        </p:nvSpPr>
        <p:spPr>
          <a:xfrm>
            <a:off x="6845449" y="3322011"/>
            <a:ext cx="2086378" cy="369332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Short Term Memory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74F504EF-EB05-274E-8EEF-3B814F17C363}"/>
              </a:ext>
            </a:extLst>
          </p:cNvPr>
          <p:cNvCxnSpPr/>
          <p:nvPr/>
        </p:nvCxnSpPr>
        <p:spPr>
          <a:xfrm>
            <a:off x="3324447" y="2523460"/>
            <a:ext cx="0" cy="3289005"/>
          </a:xfrm>
          <a:prstGeom prst="line">
            <a:avLst/>
          </a:prstGeom>
          <a:ln w="254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Oval 31">
            <a:extLst>
              <a:ext uri="{FF2B5EF4-FFF2-40B4-BE49-F238E27FC236}">
                <a16:creationId xmlns:a16="http://schemas.microsoft.com/office/drawing/2014/main" id="{32B1ECC6-1A8C-AC42-AAC8-8547E154CFAE}"/>
              </a:ext>
            </a:extLst>
          </p:cNvPr>
          <p:cNvSpPr/>
          <p:nvPr/>
        </p:nvSpPr>
        <p:spPr>
          <a:xfrm>
            <a:off x="5592726" y="5876262"/>
            <a:ext cx="1162493" cy="446567"/>
          </a:xfrm>
          <a:prstGeom prst="ellipse">
            <a:avLst/>
          </a:prstGeom>
          <a:solidFill>
            <a:srgbClr val="00B0F0">
              <a:alpha val="50000"/>
            </a:srgbClr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6D87FEB-60F3-B14D-83FC-A48FE3C1A800}"/>
              </a:ext>
            </a:extLst>
          </p:cNvPr>
          <p:cNvSpPr txBox="1"/>
          <p:nvPr/>
        </p:nvSpPr>
        <p:spPr>
          <a:xfrm>
            <a:off x="3430769" y="5890438"/>
            <a:ext cx="56112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1      2      3      4      5      6      7      8      9     10     11    12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60C43F0E-F3F3-F542-8A4D-ABB76CBE8C29}"/>
              </a:ext>
            </a:extLst>
          </p:cNvPr>
          <p:cNvSpPr/>
          <p:nvPr/>
        </p:nvSpPr>
        <p:spPr>
          <a:xfrm>
            <a:off x="3955313" y="5450385"/>
            <a:ext cx="137160" cy="354419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FAC9992E-B7CF-1C4E-89DA-1BBD958583F3}"/>
              </a:ext>
            </a:extLst>
          </p:cNvPr>
          <p:cNvSpPr/>
          <p:nvPr/>
        </p:nvSpPr>
        <p:spPr>
          <a:xfrm>
            <a:off x="4377070" y="4926420"/>
            <a:ext cx="137160" cy="893134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624CF039-A364-4D49-A795-FFD320CD23C6}"/>
              </a:ext>
            </a:extLst>
          </p:cNvPr>
          <p:cNvSpPr/>
          <p:nvPr/>
        </p:nvSpPr>
        <p:spPr>
          <a:xfrm>
            <a:off x="4831889" y="4196316"/>
            <a:ext cx="137160" cy="1623237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3AA7D06E-BCB3-2645-89BF-C48C25869BAD}"/>
              </a:ext>
            </a:extLst>
          </p:cNvPr>
          <p:cNvSpPr/>
          <p:nvPr/>
        </p:nvSpPr>
        <p:spPr>
          <a:xfrm>
            <a:off x="5230001" y="3699164"/>
            <a:ext cx="137160" cy="2126746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4B886602-8569-5144-BC87-6E5415642783}"/>
              </a:ext>
            </a:extLst>
          </p:cNvPr>
          <p:cNvSpPr/>
          <p:nvPr/>
        </p:nvSpPr>
        <p:spPr>
          <a:xfrm>
            <a:off x="5684823" y="3125972"/>
            <a:ext cx="137160" cy="2693581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4C32E5D0-378C-4848-BE44-D9A84C9AF72B}"/>
              </a:ext>
            </a:extLst>
          </p:cNvPr>
          <p:cNvSpPr/>
          <p:nvPr/>
        </p:nvSpPr>
        <p:spPr>
          <a:xfrm>
            <a:off x="6116481" y="3325091"/>
            <a:ext cx="137160" cy="2487375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50468E34-C96B-284E-831E-204DEA14344A}"/>
              </a:ext>
            </a:extLst>
          </p:cNvPr>
          <p:cNvSpPr/>
          <p:nvPr/>
        </p:nvSpPr>
        <p:spPr>
          <a:xfrm>
            <a:off x="6539527" y="4373526"/>
            <a:ext cx="137160" cy="1438207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6EE2D017-C7BA-204E-BA3F-15BCB7200273}"/>
              </a:ext>
            </a:extLst>
          </p:cNvPr>
          <p:cNvSpPr/>
          <p:nvPr/>
        </p:nvSpPr>
        <p:spPr>
          <a:xfrm>
            <a:off x="6955031" y="5124893"/>
            <a:ext cx="137160" cy="687573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ED8BB526-293C-204D-B54B-BF90C72BDA78}"/>
              </a:ext>
            </a:extLst>
          </p:cNvPr>
          <p:cNvSpPr/>
          <p:nvPr/>
        </p:nvSpPr>
        <p:spPr>
          <a:xfrm>
            <a:off x="7379433" y="5465134"/>
            <a:ext cx="137160" cy="354419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D69AF340-692E-634C-855A-9148B8F281BD}"/>
              </a:ext>
            </a:extLst>
          </p:cNvPr>
          <p:cNvSpPr/>
          <p:nvPr/>
        </p:nvSpPr>
        <p:spPr>
          <a:xfrm>
            <a:off x="7888638" y="5628167"/>
            <a:ext cx="137160" cy="197743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4F1381ED-1733-F64D-AFF4-0E79A27DA4C9}"/>
              </a:ext>
            </a:extLst>
          </p:cNvPr>
          <p:cNvCxnSpPr/>
          <p:nvPr/>
        </p:nvCxnSpPr>
        <p:spPr>
          <a:xfrm>
            <a:off x="3324447" y="5819553"/>
            <a:ext cx="5611211" cy="0"/>
          </a:xfrm>
          <a:prstGeom prst="line">
            <a:avLst/>
          </a:prstGeom>
          <a:ln w="254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>
            <a:extLst>
              <a:ext uri="{FF2B5EF4-FFF2-40B4-BE49-F238E27FC236}">
                <a16:creationId xmlns:a16="http://schemas.microsoft.com/office/drawing/2014/main" id="{4BD5032B-B857-7140-9B56-A5F88FC002FB}"/>
              </a:ext>
            </a:extLst>
          </p:cNvPr>
          <p:cNvSpPr txBox="1"/>
          <p:nvPr/>
        </p:nvSpPr>
        <p:spPr>
          <a:xfrm>
            <a:off x="17924" y="3322011"/>
            <a:ext cx="3301093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C000"/>
                </a:solidFill>
                <a:latin typeface="Helvetica Light" panose="020B0403020202020204" pitchFamily="34" charset="0"/>
              </a:rPr>
              <a:t>STM	= Storage</a:t>
            </a:r>
          </a:p>
          <a:p>
            <a:endParaRPr lang="en-US" sz="2800" dirty="0">
              <a:solidFill>
                <a:srgbClr val="FFC000"/>
              </a:solidFill>
              <a:latin typeface="Helvetica Light" panose="020B0403020202020204" pitchFamily="34" charset="0"/>
            </a:endParaRPr>
          </a:p>
          <a:p>
            <a:r>
              <a:rPr lang="en-US" sz="2800" dirty="0">
                <a:solidFill>
                  <a:srgbClr val="FFC000"/>
                </a:solidFill>
                <a:latin typeface="Helvetica Light" panose="020B0403020202020204" pitchFamily="34" charset="0"/>
              </a:rPr>
              <a:t>WMC	= Storage + </a:t>
            </a:r>
          </a:p>
          <a:p>
            <a:r>
              <a:rPr lang="en-US" sz="2800" dirty="0">
                <a:solidFill>
                  <a:srgbClr val="FFC000"/>
                </a:solidFill>
                <a:latin typeface="Helvetica Light" panose="020B0403020202020204" pitchFamily="34" charset="0"/>
              </a:rPr>
              <a:t>	    Processing</a:t>
            </a:r>
          </a:p>
        </p:txBody>
      </p:sp>
    </p:spTree>
    <p:extLst>
      <p:ext uri="{BB962C8B-B14F-4D97-AF65-F5344CB8AC3E}">
        <p14:creationId xmlns:p14="http://schemas.microsoft.com/office/powerpoint/2010/main" val="39324304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0"/>
                            </p:stCondLst>
                            <p:childTnLst>
                              <p:par>
                                <p:cTn id="3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500"/>
                            </p:stCondLst>
                            <p:childTnLst>
                              <p:par>
                                <p:cTn id="3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000"/>
                            </p:stCondLst>
                            <p:childTnLst>
                              <p:par>
                                <p:cTn id="4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4500"/>
                            </p:stCondLst>
                            <p:childTnLst>
                              <p:par>
                                <p:cTn id="4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0"/>
                            </p:stCondLst>
                            <p:childTnLst>
                              <p:par>
                                <p:cTn id="5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00"/>
                            </p:stCondLst>
                            <p:childTnLst>
                              <p:par>
                                <p:cTn id="6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32" grpId="0" animBg="1"/>
      <p:bldP spid="13" grpId="0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/>
    </p:bldLst>
  </p:timing>
</p:sld>
</file>

<file path=ppt/theme/theme1.xml><?xml version="1.0" encoding="utf-8"?>
<a:theme xmlns:a="http://schemas.openxmlformats.org/drawingml/2006/main" name="Office Theme">
  <a:themeElements>
    <a:clrScheme name="Red Orange">
      <a:dk1>
        <a:sysClr val="windowText" lastClr="000000"/>
      </a:dk1>
      <a:lt1>
        <a:sysClr val="window" lastClr="FFFFFF"/>
      </a:lt1>
      <a:dk2>
        <a:srgbClr val="505046"/>
      </a:dk2>
      <a:lt2>
        <a:srgbClr val="EEECE1"/>
      </a:lt2>
      <a:accent1>
        <a:srgbClr val="E84C22"/>
      </a:accent1>
      <a:accent2>
        <a:srgbClr val="FFBD47"/>
      </a:accent2>
      <a:accent3>
        <a:srgbClr val="B64926"/>
      </a:accent3>
      <a:accent4>
        <a:srgbClr val="FF8427"/>
      </a:accent4>
      <a:accent5>
        <a:srgbClr val="CC9900"/>
      </a:accent5>
      <a:accent6>
        <a:srgbClr val="B22600"/>
      </a:accent6>
      <a:hlink>
        <a:srgbClr val="CC9900"/>
      </a:hlink>
      <a:folHlink>
        <a:srgbClr val="666699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F46216B-77A9-411A-B9D3-5023FCB70208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6230</TotalTime>
  <Words>923</Words>
  <Application>Microsoft Macintosh PowerPoint</Application>
  <PresentationFormat>Widescreen</PresentationFormat>
  <Paragraphs>239</Paragraphs>
  <Slides>31</Slides>
  <Notes>21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7" baseType="lpstr">
      <vt:lpstr>Arial</vt:lpstr>
      <vt:lpstr>Calibri</vt:lpstr>
      <vt:lpstr>Calibri Light</vt:lpstr>
      <vt:lpstr>Helvetica Light</vt:lpstr>
      <vt:lpstr>Wingdings 2</vt:lpstr>
      <vt:lpstr>Office Theme</vt:lpstr>
      <vt:lpstr>Working Memory and the  Integration of Technology in Teaching &amp; Learning</vt:lpstr>
      <vt:lpstr>Agenda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Working Memory and the  Integration of Technology in Teaching &amp; Learning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Integrating Learning, Memory, &amp; Experience  Fostering Deep and Flexible Learning</dc:title>
  <dc:creator>Peter Doolittle</dc:creator>
  <cp:lastModifiedBy>Doolittle, Peter</cp:lastModifiedBy>
  <cp:revision>298</cp:revision>
  <cp:lastPrinted>2020-07-31T00:48:52Z</cp:lastPrinted>
  <dcterms:created xsi:type="dcterms:W3CDTF">2019-02-13T02:04:05Z</dcterms:created>
  <dcterms:modified xsi:type="dcterms:W3CDTF">2020-08-13T22:02:31Z</dcterms:modified>
</cp:coreProperties>
</file>