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8"/>
  </p:notesMasterIdLst>
  <p:sldIdLst>
    <p:sldId id="256" r:id="rId2"/>
    <p:sldId id="257" r:id="rId3"/>
    <p:sldId id="259" r:id="rId4"/>
    <p:sldId id="273" r:id="rId5"/>
    <p:sldId id="305" r:id="rId6"/>
    <p:sldId id="261" r:id="rId7"/>
    <p:sldId id="314" r:id="rId8"/>
    <p:sldId id="316" r:id="rId9"/>
    <p:sldId id="319" r:id="rId10"/>
    <p:sldId id="262" r:id="rId11"/>
    <p:sldId id="307" r:id="rId12"/>
    <p:sldId id="312" r:id="rId13"/>
    <p:sldId id="304" r:id="rId14"/>
    <p:sldId id="264" r:id="rId15"/>
    <p:sldId id="318" r:id="rId16"/>
    <p:sldId id="306" r:id="rId17"/>
    <p:sldId id="265" r:id="rId18"/>
    <p:sldId id="266" r:id="rId19"/>
    <p:sldId id="270" r:id="rId20"/>
    <p:sldId id="269" r:id="rId21"/>
    <p:sldId id="274" r:id="rId22"/>
    <p:sldId id="277" r:id="rId23"/>
    <p:sldId id="280" r:id="rId24"/>
    <p:sldId id="298" r:id="rId25"/>
    <p:sldId id="282" r:id="rId26"/>
    <p:sldId id="283" r:id="rId27"/>
    <p:sldId id="284" r:id="rId28"/>
    <p:sldId id="285" r:id="rId29"/>
    <p:sldId id="287" r:id="rId30"/>
    <p:sldId id="286" r:id="rId31"/>
    <p:sldId id="288" r:id="rId32"/>
    <p:sldId id="289" r:id="rId33"/>
    <p:sldId id="299" r:id="rId34"/>
    <p:sldId id="290" r:id="rId35"/>
    <p:sldId id="302" r:id="rId36"/>
    <p:sldId id="291" r:id="rId37"/>
    <p:sldId id="300" r:id="rId38"/>
    <p:sldId id="292" r:id="rId39"/>
    <p:sldId id="293" r:id="rId40"/>
    <p:sldId id="294" r:id="rId41"/>
    <p:sldId id="295" r:id="rId42"/>
    <p:sldId id="301" r:id="rId43"/>
    <p:sldId id="296" r:id="rId44"/>
    <p:sldId id="313" r:id="rId45"/>
    <p:sldId id="297" r:id="rId46"/>
    <p:sldId id="25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53"/>
    <p:restoredTop sz="94764"/>
  </p:normalViewPr>
  <p:slideViewPr>
    <p:cSldViewPr snapToGrid="0" snapToObjects="1">
      <p:cViewPr varScale="1">
        <p:scale>
          <a:sx n="192" d="100"/>
          <a:sy n="192" d="100"/>
        </p:scale>
        <p:origin x="320"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C5C80-4184-4043-B0C3-01044A3A0E26}" type="datetimeFigureOut">
              <a:rPr lang="en-US" smtClean="0"/>
              <a:t>8/9/21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6A417-5A18-D949-95D0-5B48A0AB6DC9}" type="slidenum">
              <a:rPr lang="en-US" smtClean="0"/>
              <a:t>‹#›</a:t>
            </a:fld>
            <a:endParaRPr lang="en-US"/>
          </a:p>
        </p:txBody>
      </p:sp>
    </p:spTree>
    <p:extLst>
      <p:ext uri="{BB962C8B-B14F-4D97-AF65-F5344CB8AC3E}">
        <p14:creationId xmlns:p14="http://schemas.microsoft.com/office/powerpoint/2010/main" val="171874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A417-5A18-D949-95D0-5B48A0AB6DC9}" type="slidenum">
              <a:rPr lang="en-US" smtClean="0"/>
              <a:t>10</a:t>
            </a:fld>
            <a:endParaRPr lang="en-US"/>
          </a:p>
        </p:txBody>
      </p:sp>
    </p:spTree>
    <p:extLst>
      <p:ext uri="{BB962C8B-B14F-4D97-AF65-F5344CB8AC3E}">
        <p14:creationId xmlns:p14="http://schemas.microsoft.com/office/powerpoint/2010/main" val="198448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A417-5A18-D949-95D0-5B48A0AB6DC9}" type="slidenum">
              <a:rPr lang="en-US" smtClean="0"/>
              <a:t>14</a:t>
            </a:fld>
            <a:endParaRPr lang="en-US"/>
          </a:p>
        </p:txBody>
      </p:sp>
    </p:spTree>
    <p:extLst>
      <p:ext uri="{BB962C8B-B14F-4D97-AF65-F5344CB8AC3E}">
        <p14:creationId xmlns:p14="http://schemas.microsoft.com/office/powerpoint/2010/main" val="279948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A417-5A18-D949-95D0-5B48A0AB6DC9}" type="slidenum">
              <a:rPr lang="en-US" smtClean="0"/>
              <a:t>15</a:t>
            </a:fld>
            <a:endParaRPr lang="en-US"/>
          </a:p>
        </p:txBody>
      </p:sp>
    </p:spTree>
    <p:extLst>
      <p:ext uri="{BB962C8B-B14F-4D97-AF65-F5344CB8AC3E}">
        <p14:creationId xmlns:p14="http://schemas.microsoft.com/office/powerpoint/2010/main" val="6505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A417-5A18-D949-95D0-5B48A0AB6DC9}" type="slidenum">
              <a:rPr lang="en-US" smtClean="0"/>
              <a:t>20</a:t>
            </a:fld>
            <a:endParaRPr lang="en-US"/>
          </a:p>
        </p:txBody>
      </p:sp>
    </p:spTree>
    <p:extLst>
      <p:ext uri="{BB962C8B-B14F-4D97-AF65-F5344CB8AC3E}">
        <p14:creationId xmlns:p14="http://schemas.microsoft.com/office/powerpoint/2010/main" val="409562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6A417-5A18-D949-95D0-5B48A0AB6DC9}" type="slidenum">
              <a:rPr lang="en-US" smtClean="0"/>
              <a:t>43</a:t>
            </a:fld>
            <a:endParaRPr lang="en-US"/>
          </a:p>
        </p:txBody>
      </p:sp>
    </p:spTree>
    <p:extLst>
      <p:ext uri="{BB962C8B-B14F-4D97-AF65-F5344CB8AC3E}">
        <p14:creationId xmlns:p14="http://schemas.microsoft.com/office/powerpoint/2010/main" val="3304440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t>Reassessing</a:t>
            </a:r>
            <a:br>
              <a:rPr lang="en-US" dirty="0"/>
            </a:br>
            <a:r>
              <a:rPr lang="en-US" dirty="0"/>
              <a:t>Reimagining</a:t>
            </a:r>
            <a:br>
              <a:rPr lang="en-US" dirty="0"/>
            </a:br>
            <a:r>
              <a:rPr lang="en-US" dirty="0"/>
              <a:t>Recalibrating</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769C569-5068-1348-B041-EFBB9AA040F3}" type="datetimeFigureOut">
              <a:rPr lang="en-US" smtClean="0"/>
              <a:t>8/9/21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220606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9C569-5068-1348-B041-EFBB9AA040F3}" type="datetimeFigureOut">
              <a:rPr lang="en-US" smtClean="0"/>
              <a:t>8/9/21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56084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9C569-5068-1348-B041-EFBB9AA040F3}" type="datetimeFigureOut">
              <a:rPr lang="en-US" smtClean="0"/>
              <a:t>8/9/21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365183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9C569-5068-1348-B041-EFBB9AA040F3}" type="datetimeFigureOut">
              <a:rPr lang="en-US" smtClean="0"/>
              <a:t>8/9/21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120120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9C569-5068-1348-B041-EFBB9AA040F3}" type="datetimeFigureOut">
              <a:rPr lang="en-US" smtClean="0"/>
              <a:t>8/9/21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321111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9C569-5068-1348-B041-EFBB9AA040F3}" type="datetimeFigureOut">
              <a:rPr lang="en-US" smtClean="0"/>
              <a:t>8/9/21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398151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9C569-5068-1348-B041-EFBB9AA040F3}" type="datetimeFigureOut">
              <a:rPr lang="en-US" smtClean="0"/>
              <a:t>8/9/21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123848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9C569-5068-1348-B041-EFBB9AA040F3}" type="datetimeFigureOut">
              <a:rPr lang="en-US" smtClean="0"/>
              <a:t>8/9/21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1355519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9C569-5068-1348-B041-EFBB9AA040F3}" type="datetimeFigureOut">
              <a:rPr lang="en-US" smtClean="0"/>
              <a:t>8/9/21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297381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9C569-5068-1348-B041-EFBB9AA040F3}" type="datetimeFigureOut">
              <a:rPr lang="en-US" smtClean="0"/>
              <a:t>8/9/21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286248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9C569-5068-1348-B041-EFBB9AA040F3}" type="datetimeFigureOut">
              <a:rPr lang="en-US" smtClean="0"/>
              <a:t>8/9/21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6555-5566-D145-B736-018F89D29C53}" type="slidenum">
              <a:rPr lang="en-US" smtClean="0"/>
              <a:t>‹#›</a:t>
            </a:fld>
            <a:endParaRPr lang="en-US"/>
          </a:p>
        </p:txBody>
      </p:sp>
    </p:spTree>
    <p:extLst>
      <p:ext uri="{BB962C8B-B14F-4D97-AF65-F5344CB8AC3E}">
        <p14:creationId xmlns:p14="http://schemas.microsoft.com/office/powerpoint/2010/main" val="21896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9C569-5068-1348-B041-EFBB9AA040F3}" type="datetimeFigureOut">
              <a:rPr lang="en-US" smtClean="0"/>
              <a:t>8/9/21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66555-5566-D145-B736-018F89D29C53}" type="slidenum">
              <a:rPr lang="en-US" smtClean="0"/>
              <a:t>‹#›</a:t>
            </a:fld>
            <a:endParaRPr lang="en-US"/>
          </a:p>
        </p:txBody>
      </p:sp>
    </p:spTree>
    <p:extLst>
      <p:ext uri="{BB962C8B-B14F-4D97-AF65-F5344CB8AC3E}">
        <p14:creationId xmlns:p14="http://schemas.microsoft.com/office/powerpoint/2010/main" val="86526357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1.pn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person, indoor, wall&#10;&#10;Description automatically generated">
            <a:extLst>
              <a:ext uri="{FF2B5EF4-FFF2-40B4-BE49-F238E27FC236}">
                <a16:creationId xmlns:a16="http://schemas.microsoft.com/office/drawing/2014/main" id="{CF105DAF-D49A-E74C-A41B-8B509320F63C}"/>
              </a:ext>
            </a:extLst>
          </p:cNvPr>
          <p:cNvPicPr>
            <a:picLocks noChangeAspect="1"/>
          </p:cNvPicPr>
          <p:nvPr/>
        </p:nvPicPr>
        <p:blipFill rotWithShape="1">
          <a:blip r:embed="rId2"/>
          <a:srcRect r="9916"/>
          <a:stretch/>
        </p:blipFill>
        <p:spPr>
          <a:xfrm>
            <a:off x="3954684" y="0"/>
            <a:ext cx="8237316" cy="6858000"/>
          </a:xfrm>
          <a:prstGeom prst="rect">
            <a:avLst/>
          </a:prstGeom>
        </p:spPr>
      </p:pic>
      <p:sp>
        <p:nvSpPr>
          <p:cNvPr id="22" name="Rectangle 21">
            <a:extLst>
              <a:ext uri="{FF2B5EF4-FFF2-40B4-BE49-F238E27FC236}">
                <a16:creationId xmlns:a16="http://schemas.microsoft.com/office/drawing/2014/main" id="{A8207469-C0BD-854F-8628-1A1202EF2AB1}"/>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794CF4-6A80-8643-B02A-467808E8092B}"/>
              </a:ext>
            </a:extLst>
          </p:cNvPr>
          <p:cNvSpPr>
            <a:spLocks noGrp="1"/>
          </p:cNvSpPr>
          <p:nvPr>
            <p:ph type="ctrTitle"/>
          </p:nvPr>
        </p:nvSpPr>
        <p:spPr>
          <a:xfrm>
            <a:off x="806371" y="187989"/>
            <a:ext cx="4919511" cy="3939539"/>
          </a:xfrm>
        </p:spPr>
        <p:txBody>
          <a:bodyPr>
            <a:normAutofit fontScale="90000"/>
          </a:bodyPr>
          <a:lstStyle/>
          <a:p>
            <a:pPr algn="l">
              <a:lnSpc>
                <a:spcPct val="150000"/>
              </a:lnSpc>
            </a:pPr>
            <a:r>
              <a:rPr lang="en-US" dirty="0">
                <a:solidFill>
                  <a:schemeClr val="tx1">
                    <a:alpha val="80000"/>
                  </a:schemeClr>
                </a:solidFill>
              </a:rPr>
              <a:t>Reassessing</a:t>
            </a:r>
            <a:br>
              <a:rPr lang="en-US" dirty="0">
                <a:solidFill>
                  <a:schemeClr val="tx1">
                    <a:alpha val="80000"/>
                  </a:schemeClr>
                </a:solidFill>
              </a:rPr>
            </a:br>
            <a:r>
              <a:rPr lang="en-US" dirty="0">
                <a:solidFill>
                  <a:schemeClr val="tx1">
                    <a:alpha val="80000"/>
                  </a:schemeClr>
                </a:solidFill>
              </a:rPr>
              <a:t>Reimagining</a:t>
            </a:r>
            <a:br>
              <a:rPr lang="en-US" dirty="0">
                <a:solidFill>
                  <a:schemeClr val="tx1">
                    <a:alpha val="80000"/>
                  </a:schemeClr>
                </a:solidFill>
              </a:rPr>
            </a:br>
            <a:r>
              <a:rPr lang="en-US" dirty="0">
                <a:solidFill>
                  <a:schemeClr val="tx1">
                    <a:alpha val="80000"/>
                  </a:schemeClr>
                </a:solidFill>
              </a:rPr>
              <a:t>Recalibrating</a:t>
            </a:r>
          </a:p>
        </p:txBody>
      </p:sp>
      <p:sp>
        <p:nvSpPr>
          <p:cNvPr id="3" name="Subtitle 2">
            <a:extLst>
              <a:ext uri="{FF2B5EF4-FFF2-40B4-BE49-F238E27FC236}">
                <a16:creationId xmlns:a16="http://schemas.microsoft.com/office/drawing/2014/main" id="{4BF18F27-BF1B-7744-8A86-05AD6B9255CB}"/>
              </a:ext>
            </a:extLst>
          </p:cNvPr>
          <p:cNvSpPr>
            <a:spLocks noGrp="1"/>
          </p:cNvSpPr>
          <p:nvPr>
            <p:ph type="subTitle" idx="1"/>
          </p:nvPr>
        </p:nvSpPr>
        <p:spPr>
          <a:xfrm>
            <a:off x="845820" y="5049838"/>
            <a:ext cx="6023637" cy="1655762"/>
          </a:xfrm>
        </p:spPr>
        <p:txBody>
          <a:bodyPr>
            <a:normAutofit/>
          </a:bodyPr>
          <a:lstStyle/>
          <a:p>
            <a:pPr algn="l"/>
            <a:r>
              <a:rPr lang="en-US" dirty="0"/>
              <a:t>Peter E. Doolittle</a:t>
            </a:r>
          </a:p>
          <a:p>
            <a:pPr algn="l"/>
            <a:r>
              <a:rPr lang="en-US" dirty="0"/>
              <a:t>Professor, Educational Psychology</a:t>
            </a:r>
          </a:p>
          <a:p>
            <a:pPr algn="l"/>
            <a:r>
              <a:rPr lang="en-US" dirty="0"/>
              <a:t>Virginia Tech</a:t>
            </a:r>
          </a:p>
        </p:txBody>
      </p:sp>
      <p:sp>
        <p:nvSpPr>
          <p:cNvPr id="4" name="Subtitle 2">
            <a:extLst>
              <a:ext uri="{FF2B5EF4-FFF2-40B4-BE49-F238E27FC236}">
                <a16:creationId xmlns:a16="http://schemas.microsoft.com/office/drawing/2014/main" id="{A2A05571-DE8B-4D4D-91E0-C92E592B8322}"/>
              </a:ext>
            </a:extLst>
          </p:cNvPr>
          <p:cNvSpPr txBox="1">
            <a:spLocks/>
          </p:cNvSpPr>
          <p:nvPr/>
        </p:nvSpPr>
        <p:spPr>
          <a:xfrm>
            <a:off x="5647772" y="5138738"/>
            <a:ext cx="528121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dirty="0" err="1"/>
              <a:t>pdoo@vt.edu</a:t>
            </a:r>
            <a:r>
              <a:rPr lang="en-US" dirty="0"/>
              <a:t> </a:t>
            </a:r>
          </a:p>
          <a:p>
            <a:pPr algn="r"/>
            <a:r>
              <a:rPr lang="en-US" dirty="0"/>
              <a:t>@</a:t>
            </a:r>
            <a:r>
              <a:rPr lang="en-US" dirty="0" err="1"/>
              <a:t>pdoodoo</a:t>
            </a:r>
            <a:r>
              <a:rPr lang="en-US" dirty="0"/>
              <a:t> </a:t>
            </a:r>
          </a:p>
          <a:p>
            <a:pPr algn="r"/>
            <a:r>
              <a:rPr lang="en-US" dirty="0"/>
              <a:t>peter-</a:t>
            </a:r>
            <a:r>
              <a:rPr lang="en-US" dirty="0" err="1"/>
              <a:t>doolittle</a:t>
            </a:r>
            <a:r>
              <a:rPr lang="en-US" dirty="0"/>
              <a:t> </a:t>
            </a:r>
          </a:p>
        </p:txBody>
      </p:sp>
      <p:pic>
        <p:nvPicPr>
          <p:cNvPr id="8" name="Picture 7" descr="Icon&#10;&#10;Description automatically generated">
            <a:extLst>
              <a:ext uri="{FF2B5EF4-FFF2-40B4-BE49-F238E27FC236}">
                <a16:creationId xmlns:a16="http://schemas.microsoft.com/office/drawing/2014/main" id="{01F345AA-C234-FB49-8744-6D7CA82829C3}"/>
              </a:ext>
            </a:extLst>
          </p:cNvPr>
          <p:cNvPicPr>
            <a:picLocks noChangeAspect="1"/>
          </p:cNvPicPr>
          <p:nvPr/>
        </p:nvPicPr>
        <p:blipFill>
          <a:blip r:embed="rId3"/>
          <a:stretch>
            <a:fillRect/>
          </a:stretch>
        </p:blipFill>
        <p:spPr>
          <a:xfrm>
            <a:off x="10963330" y="6064409"/>
            <a:ext cx="365760" cy="365760"/>
          </a:xfrm>
          <a:prstGeom prst="rect">
            <a:avLst/>
          </a:prstGeom>
        </p:spPr>
      </p:pic>
      <p:pic>
        <p:nvPicPr>
          <p:cNvPr id="10" name="Picture 9" descr="Logo&#10;&#10;Description automatically generated">
            <a:extLst>
              <a:ext uri="{FF2B5EF4-FFF2-40B4-BE49-F238E27FC236}">
                <a16:creationId xmlns:a16="http://schemas.microsoft.com/office/drawing/2014/main" id="{10C0252F-B203-B04D-9254-0508CF8BFC7C}"/>
              </a:ext>
            </a:extLst>
          </p:cNvPr>
          <p:cNvPicPr>
            <a:picLocks noChangeAspect="1"/>
          </p:cNvPicPr>
          <p:nvPr/>
        </p:nvPicPr>
        <p:blipFill>
          <a:blip r:embed="rId4"/>
          <a:stretch>
            <a:fillRect/>
          </a:stretch>
        </p:blipFill>
        <p:spPr>
          <a:xfrm>
            <a:off x="10963330" y="5607209"/>
            <a:ext cx="365760" cy="365760"/>
          </a:xfrm>
          <a:prstGeom prst="rect">
            <a:avLst/>
          </a:prstGeom>
        </p:spPr>
      </p:pic>
      <p:pic>
        <p:nvPicPr>
          <p:cNvPr id="12" name="Picture 11" descr="Icon&#10;&#10;Description automatically generated">
            <a:extLst>
              <a:ext uri="{FF2B5EF4-FFF2-40B4-BE49-F238E27FC236}">
                <a16:creationId xmlns:a16="http://schemas.microsoft.com/office/drawing/2014/main" id="{0892E247-929D-E04A-8DCF-2DDA1E5DA17B}"/>
              </a:ext>
            </a:extLst>
          </p:cNvPr>
          <p:cNvPicPr>
            <a:picLocks noChangeAspect="1"/>
          </p:cNvPicPr>
          <p:nvPr/>
        </p:nvPicPr>
        <p:blipFill>
          <a:blip r:embed="rId5"/>
          <a:stretch>
            <a:fillRect/>
          </a:stretch>
        </p:blipFill>
        <p:spPr>
          <a:xfrm>
            <a:off x="10963330" y="5150009"/>
            <a:ext cx="365760" cy="365760"/>
          </a:xfrm>
          <a:prstGeom prst="rect">
            <a:avLst/>
          </a:prstGeom>
        </p:spPr>
      </p:pic>
      <p:pic>
        <p:nvPicPr>
          <p:cNvPr id="15" name="Picture 14" descr="Logo&#10;&#10;Description automatically generated">
            <a:extLst>
              <a:ext uri="{FF2B5EF4-FFF2-40B4-BE49-F238E27FC236}">
                <a16:creationId xmlns:a16="http://schemas.microsoft.com/office/drawing/2014/main" id="{BA6F8FED-D7EC-2B47-AD45-87854B2F3F55}"/>
              </a:ext>
            </a:extLst>
          </p:cNvPr>
          <p:cNvPicPr>
            <a:picLocks noChangeAspect="1"/>
          </p:cNvPicPr>
          <p:nvPr/>
        </p:nvPicPr>
        <p:blipFill>
          <a:blip r:embed="rId6"/>
          <a:stretch>
            <a:fillRect/>
          </a:stretch>
        </p:blipFill>
        <p:spPr>
          <a:xfrm>
            <a:off x="10963330" y="5607209"/>
            <a:ext cx="365760" cy="365760"/>
          </a:xfrm>
          <a:prstGeom prst="rect">
            <a:avLst/>
          </a:prstGeom>
        </p:spPr>
      </p:pic>
      <p:pic>
        <p:nvPicPr>
          <p:cNvPr id="19" name="Picture 18" descr="Icon&#10;&#10;Description automatically generated">
            <a:extLst>
              <a:ext uri="{FF2B5EF4-FFF2-40B4-BE49-F238E27FC236}">
                <a16:creationId xmlns:a16="http://schemas.microsoft.com/office/drawing/2014/main" id="{FEA05868-6ABE-6C40-887B-2579B92942B7}"/>
              </a:ext>
            </a:extLst>
          </p:cNvPr>
          <p:cNvPicPr>
            <a:picLocks noChangeAspect="1"/>
          </p:cNvPicPr>
          <p:nvPr/>
        </p:nvPicPr>
        <p:blipFill>
          <a:blip r:embed="rId7"/>
          <a:stretch>
            <a:fillRect/>
          </a:stretch>
        </p:blipFill>
        <p:spPr>
          <a:xfrm>
            <a:off x="10964600" y="5150009"/>
            <a:ext cx="365760" cy="365760"/>
          </a:xfrm>
          <a:prstGeom prst="rect">
            <a:avLst/>
          </a:prstGeom>
        </p:spPr>
      </p:pic>
      <p:pic>
        <p:nvPicPr>
          <p:cNvPr id="17" name="Picture 16" descr="Icon&#10;&#10;Description automatically generated">
            <a:extLst>
              <a:ext uri="{FF2B5EF4-FFF2-40B4-BE49-F238E27FC236}">
                <a16:creationId xmlns:a16="http://schemas.microsoft.com/office/drawing/2014/main" id="{4762E3C8-0A6F-7A42-A6CA-64D406D9EAEC}"/>
              </a:ext>
            </a:extLst>
          </p:cNvPr>
          <p:cNvPicPr>
            <a:picLocks noChangeAspect="1"/>
          </p:cNvPicPr>
          <p:nvPr/>
        </p:nvPicPr>
        <p:blipFill>
          <a:blip r:embed="rId8"/>
          <a:stretch>
            <a:fillRect/>
          </a:stretch>
        </p:blipFill>
        <p:spPr>
          <a:xfrm>
            <a:off x="10963330" y="6064409"/>
            <a:ext cx="365760" cy="365760"/>
          </a:xfrm>
          <a:prstGeom prst="rect">
            <a:avLst/>
          </a:prstGeom>
        </p:spPr>
      </p:pic>
      <p:cxnSp>
        <p:nvCxnSpPr>
          <p:cNvPr id="6" name="Straight Connector 5">
            <a:extLst>
              <a:ext uri="{FF2B5EF4-FFF2-40B4-BE49-F238E27FC236}">
                <a16:creationId xmlns:a16="http://schemas.microsoft.com/office/drawing/2014/main" id="{00B859E9-FC64-1C4C-8A39-75144F13B6BE}"/>
              </a:ext>
            </a:extLst>
          </p:cNvPr>
          <p:cNvCxnSpPr>
            <a:cxnSpLocks/>
          </p:cNvCxnSpPr>
          <p:nvPr/>
        </p:nvCxnSpPr>
        <p:spPr>
          <a:xfrm>
            <a:off x="5780653" y="1037771"/>
            <a:ext cx="0" cy="2931886"/>
          </a:xfrm>
          <a:prstGeom prst="line">
            <a:avLst/>
          </a:prstGeom>
          <a:ln w="476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8E8C65C4-295D-8640-AA70-A371B8763F1D}"/>
              </a:ext>
            </a:extLst>
          </p:cNvPr>
          <p:cNvSpPr txBox="1">
            <a:spLocks/>
          </p:cNvSpPr>
          <p:nvPr/>
        </p:nvSpPr>
        <p:spPr>
          <a:xfrm>
            <a:off x="6359659" y="428169"/>
            <a:ext cx="5665429" cy="38027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30000"/>
              </a:lnSpc>
            </a:pPr>
            <a:r>
              <a:rPr lang="en-US" sz="9600" b="1" dirty="0">
                <a:solidFill>
                  <a:schemeClr val="tx1">
                    <a:alpha val="34888"/>
                  </a:schemeClr>
                </a:solidFill>
                <a:latin typeface="Helvetica" pitchFamily="2" charset="0"/>
              </a:rPr>
              <a:t>Teaching</a:t>
            </a:r>
          </a:p>
          <a:p>
            <a:pPr algn="l">
              <a:lnSpc>
                <a:spcPct val="130000"/>
              </a:lnSpc>
            </a:pPr>
            <a:r>
              <a:rPr lang="en-US" sz="9600" b="1" dirty="0">
                <a:solidFill>
                  <a:schemeClr val="tx1">
                    <a:alpha val="34888"/>
                  </a:schemeClr>
                </a:solidFill>
                <a:latin typeface="Helvetica" pitchFamily="2" charset="0"/>
              </a:rPr>
              <a:t>Learning</a:t>
            </a:r>
          </a:p>
        </p:txBody>
      </p:sp>
      <p:sp>
        <p:nvSpPr>
          <p:cNvPr id="5" name="TextBox 4">
            <a:extLst>
              <a:ext uri="{FF2B5EF4-FFF2-40B4-BE49-F238E27FC236}">
                <a16:creationId xmlns:a16="http://schemas.microsoft.com/office/drawing/2014/main" id="{B719BEED-CC62-5A4F-BC7E-6F6DD380D752}"/>
              </a:ext>
            </a:extLst>
          </p:cNvPr>
          <p:cNvSpPr txBox="1"/>
          <p:nvPr/>
        </p:nvSpPr>
        <p:spPr>
          <a:xfrm>
            <a:off x="8812695" y="1948073"/>
            <a:ext cx="722243" cy="1323439"/>
          </a:xfrm>
          <a:prstGeom prst="rect">
            <a:avLst/>
          </a:prstGeom>
          <a:noFill/>
        </p:spPr>
        <p:txBody>
          <a:bodyPr wrap="square" rtlCol="0">
            <a:spAutoFit/>
          </a:bodyPr>
          <a:lstStyle/>
          <a:p>
            <a:pPr algn="ctr"/>
            <a:r>
              <a:rPr lang="en-US" sz="8000" b="1" dirty="0">
                <a:solidFill>
                  <a:schemeClr val="tx1">
                    <a:alpha val="35000"/>
                  </a:schemeClr>
                </a:solidFill>
                <a:latin typeface="Helvetica" pitchFamily="2" charset="0"/>
              </a:rPr>
              <a:t>&amp;</a:t>
            </a:r>
          </a:p>
        </p:txBody>
      </p:sp>
    </p:spTree>
    <p:extLst>
      <p:ext uri="{BB962C8B-B14F-4D97-AF65-F5344CB8AC3E}">
        <p14:creationId xmlns:p14="http://schemas.microsoft.com/office/powerpoint/2010/main" val="105297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F72A0-4245-DE48-AB60-4FF65D9BBF40}"/>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98EC2E4-1F0A-1845-8423-D3E0F67BB2AF}"/>
              </a:ext>
            </a:extLst>
          </p:cNvPr>
          <p:cNvSpPr/>
          <p:nvPr/>
        </p:nvSpPr>
        <p:spPr>
          <a:xfrm>
            <a:off x="3193143" y="1618343"/>
            <a:ext cx="2075543" cy="52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picture containing chart&#10;&#10;Description automatically generated">
            <a:extLst>
              <a:ext uri="{FF2B5EF4-FFF2-40B4-BE49-F238E27FC236}">
                <a16:creationId xmlns:a16="http://schemas.microsoft.com/office/drawing/2014/main" id="{1CC640C8-D424-5B46-B764-4C300BCD05D9}"/>
              </a:ext>
            </a:extLst>
          </p:cNvPr>
          <p:cNvPicPr>
            <a:picLocks noChangeAspect="1"/>
          </p:cNvPicPr>
          <p:nvPr/>
        </p:nvPicPr>
        <p:blipFill>
          <a:blip r:embed="rId3"/>
          <a:stretch>
            <a:fillRect/>
          </a:stretch>
        </p:blipFill>
        <p:spPr>
          <a:xfrm>
            <a:off x="0" y="1116177"/>
            <a:ext cx="12192000" cy="3784397"/>
          </a:xfrm>
          <a:prstGeom prst="rect">
            <a:avLst/>
          </a:prstGeom>
        </p:spPr>
      </p:pic>
      <p:sp>
        <p:nvSpPr>
          <p:cNvPr id="39" name="TextBox 38">
            <a:extLst>
              <a:ext uri="{FF2B5EF4-FFF2-40B4-BE49-F238E27FC236}">
                <a16:creationId xmlns:a16="http://schemas.microsoft.com/office/drawing/2014/main" id="{2828A179-9DCA-634A-B862-4C20D3CDCB41}"/>
              </a:ext>
            </a:extLst>
          </p:cNvPr>
          <p:cNvSpPr txBox="1"/>
          <p:nvPr/>
        </p:nvSpPr>
        <p:spPr>
          <a:xfrm>
            <a:off x="978407" y="5147159"/>
            <a:ext cx="2214735" cy="375513"/>
          </a:xfrm>
          <a:prstGeom prst="rect">
            <a:avLst/>
          </a:prstGeom>
          <a:solidFill>
            <a:schemeClr val="accent4">
              <a:lumMod val="20000"/>
              <a:lumOff val="80000"/>
            </a:schemeClr>
          </a:solidFill>
        </p:spPr>
        <p:txBody>
          <a:bodyPr wrap="square" rtlCol="0">
            <a:spAutoFit/>
          </a:bodyPr>
          <a:lstStyle/>
          <a:p>
            <a:pPr algn="ctr"/>
            <a:r>
              <a:rPr lang="en-US" dirty="0">
                <a:solidFill>
                  <a:schemeClr val="bg1"/>
                </a:solidFill>
              </a:rPr>
              <a:t>Spring 2020</a:t>
            </a:r>
          </a:p>
        </p:txBody>
      </p:sp>
      <p:sp>
        <p:nvSpPr>
          <p:cNvPr id="40" name="TextBox 39">
            <a:extLst>
              <a:ext uri="{FF2B5EF4-FFF2-40B4-BE49-F238E27FC236}">
                <a16:creationId xmlns:a16="http://schemas.microsoft.com/office/drawing/2014/main" id="{BE9B25ED-7FFC-FB44-9F76-A020FB7C7944}"/>
              </a:ext>
            </a:extLst>
          </p:cNvPr>
          <p:cNvSpPr txBox="1"/>
          <p:nvPr/>
        </p:nvSpPr>
        <p:spPr>
          <a:xfrm>
            <a:off x="4107542" y="5143095"/>
            <a:ext cx="2214735" cy="375513"/>
          </a:xfrm>
          <a:prstGeom prst="rect">
            <a:avLst/>
          </a:prstGeom>
          <a:solidFill>
            <a:schemeClr val="accent4">
              <a:lumMod val="20000"/>
              <a:lumOff val="80000"/>
            </a:schemeClr>
          </a:solidFill>
        </p:spPr>
        <p:txBody>
          <a:bodyPr wrap="square" rtlCol="0">
            <a:spAutoFit/>
          </a:bodyPr>
          <a:lstStyle/>
          <a:p>
            <a:pPr algn="ctr"/>
            <a:r>
              <a:rPr lang="en-US" dirty="0">
                <a:solidFill>
                  <a:schemeClr val="bg1"/>
                </a:solidFill>
              </a:rPr>
              <a:t>Fall 2020</a:t>
            </a:r>
          </a:p>
        </p:txBody>
      </p:sp>
      <p:sp>
        <p:nvSpPr>
          <p:cNvPr id="41" name="TextBox 40">
            <a:extLst>
              <a:ext uri="{FF2B5EF4-FFF2-40B4-BE49-F238E27FC236}">
                <a16:creationId xmlns:a16="http://schemas.microsoft.com/office/drawing/2014/main" id="{490B0433-49F5-5D4C-824E-1196C1DA27B8}"/>
              </a:ext>
            </a:extLst>
          </p:cNvPr>
          <p:cNvSpPr txBox="1"/>
          <p:nvPr/>
        </p:nvSpPr>
        <p:spPr>
          <a:xfrm>
            <a:off x="6560021" y="5151578"/>
            <a:ext cx="2214735" cy="375513"/>
          </a:xfrm>
          <a:prstGeom prst="rect">
            <a:avLst/>
          </a:prstGeom>
          <a:solidFill>
            <a:schemeClr val="accent4">
              <a:lumMod val="20000"/>
              <a:lumOff val="80000"/>
            </a:schemeClr>
          </a:solidFill>
        </p:spPr>
        <p:txBody>
          <a:bodyPr wrap="square" rtlCol="0">
            <a:spAutoFit/>
          </a:bodyPr>
          <a:lstStyle/>
          <a:p>
            <a:pPr algn="ctr"/>
            <a:r>
              <a:rPr lang="en-US" dirty="0">
                <a:solidFill>
                  <a:schemeClr val="bg1"/>
                </a:solidFill>
              </a:rPr>
              <a:t>Spring 2021</a:t>
            </a:r>
          </a:p>
        </p:txBody>
      </p:sp>
      <p:sp>
        <p:nvSpPr>
          <p:cNvPr id="42" name="TextBox 41">
            <a:extLst>
              <a:ext uri="{FF2B5EF4-FFF2-40B4-BE49-F238E27FC236}">
                <a16:creationId xmlns:a16="http://schemas.microsoft.com/office/drawing/2014/main" id="{11094C0E-9CE2-294C-9858-56E0BBC492BA}"/>
              </a:ext>
            </a:extLst>
          </p:cNvPr>
          <p:cNvSpPr txBox="1"/>
          <p:nvPr/>
        </p:nvSpPr>
        <p:spPr>
          <a:xfrm>
            <a:off x="9698300" y="5143094"/>
            <a:ext cx="2214735" cy="375513"/>
          </a:xfrm>
          <a:prstGeom prst="rect">
            <a:avLst/>
          </a:prstGeom>
          <a:solidFill>
            <a:schemeClr val="accent4">
              <a:lumMod val="20000"/>
              <a:lumOff val="80000"/>
            </a:schemeClr>
          </a:solidFill>
        </p:spPr>
        <p:txBody>
          <a:bodyPr wrap="square" rtlCol="0">
            <a:spAutoFit/>
          </a:bodyPr>
          <a:lstStyle/>
          <a:p>
            <a:pPr algn="ctr"/>
            <a:r>
              <a:rPr lang="en-US" dirty="0">
                <a:solidFill>
                  <a:schemeClr val="bg1"/>
                </a:solidFill>
              </a:rPr>
              <a:t>Fall 2021</a:t>
            </a:r>
          </a:p>
        </p:txBody>
      </p:sp>
      <p:sp>
        <p:nvSpPr>
          <p:cNvPr id="45" name="TextBox 44">
            <a:extLst>
              <a:ext uri="{FF2B5EF4-FFF2-40B4-BE49-F238E27FC236}">
                <a16:creationId xmlns:a16="http://schemas.microsoft.com/office/drawing/2014/main" id="{35B9672D-FB88-DC44-94AD-F8CEBDAC66D0}"/>
              </a:ext>
            </a:extLst>
          </p:cNvPr>
          <p:cNvSpPr txBox="1"/>
          <p:nvPr/>
        </p:nvSpPr>
        <p:spPr>
          <a:xfrm>
            <a:off x="0" y="1311629"/>
            <a:ext cx="12192000" cy="400110"/>
          </a:xfrm>
          <a:prstGeom prst="rect">
            <a:avLst/>
          </a:prstGeom>
          <a:noFill/>
        </p:spPr>
        <p:txBody>
          <a:bodyPr wrap="square" rtlCol="0">
            <a:spAutoFit/>
          </a:bodyPr>
          <a:lstStyle/>
          <a:p>
            <a:pPr algn="ctr"/>
            <a:r>
              <a:rPr lang="en-US" sz="2000" dirty="0">
                <a:solidFill>
                  <a:schemeClr val="bg1"/>
                </a:solidFill>
              </a:rPr>
              <a:t>New Cases     7-Day Average</a:t>
            </a:r>
          </a:p>
        </p:txBody>
      </p:sp>
      <p:sp>
        <p:nvSpPr>
          <p:cNvPr id="46" name="TextBox 45">
            <a:extLst>
              <a:ext uri="{FF2B5EF4-FFF2-40B4-BE49-F238E27FC236}">
                <a16:creationId xmlns:a16="http://schemas.microsoft.com/office/drawing/2014/main" id="{55D37CFB-8724-ED41-BAB3-4828C69C0E5C}"/>
              </a:ext>
            </a:extLst>
          </p:cNvPr>
          <p:cNvSpPr txBox="1"/>
          <p:nvPr/>
        </p:nvSpPr>
        <p:spPr>
          <a:xfrm>
            <a:off x="256032" y="4576621"/>
            <a:ext cx="2670048" cy="369332"/>
          </a:xfrm>
          <a:prstGeom prst="rect">
            <a:avLst/>
          </a:prstGeom>
          <a:solidFill>
            <a:schemeClr val="tx1"/>
          </a:solidFill>
        </p:spPr>
        <p:txBody>
          <a:bodyPr wrap="square" rtlCol="0">
            <a:spAutoFit/>
          </a:bodyPr>
          <a:lstStyle/>
          <a:p>
            <a:endParaRPr lang="en-US" dirty="0"/>
          </a:p>
        </p:txBody>
      </p:sp>
      <p:sp>
        <p:nvSpPr>
          <p:cNvPr id="47" name="Rectangle 46">
            <a:extLst>
              <a:ext uri="{FF2B5EF4-FFF2-40B4-BE49-F238E27FC236}">
                <a16:creationId xmlns:a16="http://schemas.microsoft.com/office/drawing/2014/main" id="{6CFA22E4-8C14-E54B-A901-4BCBE188A31D}"/>
              </a:ext>
            </a:extLst>
          </p:cNvPr>
          <p:cNvSpPr/>
          <p:nvPr/>
        </p:nvSpPr>
        <p:spPr>
          <a:xfrm>
            <a:off x="0" y="1116177"/>
            <a:ext cx="3193142" cy="717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Graphical user interface, text, application, Word&#10;&#10;Description automatically generated">
            <a:extLst>
              <a:ext uri="{FF2B5EF4-FFF2-40B4-BE49-F238E27FC236}">
                <a16:creationId xmlns:a16="http://schemas.microsoft.com/office/drawing/2014/main" id="{E0F38C00-BB2F-BD45-AFED-A37A0234F639}"/>
              </a:ext>
            </a:extLst>
          </p:cNvPr>
          <p:cNvPicPr>
            <a:picLocks noChangeAspect="1"/>
          </p:cNvPicPr>
          <p:nvPr/>
        </p:nvPicPr>
        <p:blipFill>
          <a:blip r:embed="rId4"/>
          <a:stretch>
            <a:fillRect/>
          </a:stretch>
        </p:blipFill>
        <p:spPr>
          <a:xfrm>
            <a:off x="-59365" y="1185766"/>
            <a:ext cx="2075543" cy="639523"/>
          </a:xfrm>
          <a:prstGeom prst="rect">
            <a:avLst/>
          </a:prstGeom>
        </p:spPr>
      </p:pic>
      <p:sp>
        <p:nvSpPr>
          <p:cNvPr id="2" name="TextBox 1">
            <a:extLst>
              <a:ext uri="{FF2B5EF4-FFF2-40B4-BE49-F238E27FC236}">
                <a16:creationId xmlns:a16="http://schemas.microsoft.com/office/drawing/2014/main" id="{BC55920D-F8EA-8040-86B6-9931B48D2395}"/>
              </a:ext>
            </a:extLst>
          </p:cNvPr>
          <p:cNvSpPr txBox="1"/>
          <p:nvPr/>
        </p:nvSpPr>
        <p:spPr>
          <a:xfrm>
            <a:off x="10297305" y="2191327"/>
            <a:ext cx="736600" cy="1569660"/>
          </a:xfrm>
          <a:prstGeom prst="rect">
            <a:avLst/>
          </a:prstGeom>
          <a:noFill/>
        </p:spPr>
        <p:txBody>
          <a:bodyPr wrap="square" rtlCol="0">
            <a:spAutoFit/>
          </a:bodyPr>
          <a:lstStyle/>
          <a:p>
            <a:r>
              <a:rPr lang="en-US" sz="9600" dirty="0">
                <a:solidFill>
                  <a:schemeClr val="bg1"/>
                </a:solidFill>
                <a:latin typeface="Helvetica" pitchFamily="2" charset="0"/>
              </a:rPr>
              <a:t>?</a:t>
            </a:r>
          </a:p>
        </p:txBody>
      </p:sp>
      <p:sp>
        <p:nvSpPr>
          <p:cNvPr id="50" name="Rectangle 49">
            <a:extLst>
              <a:ext uri="{FF2B5EF4-FFF2-40B4-BE49-F238E27FC236}">
                <a16:creationId xmlns:a16="http://schemas.microsoft.com/office/drawing/2014/main" id="{85E82CAC-AF7B-BA42-A604-FD2214C029F2}"/>
              </a:ext>
            </a:extLst>
          </p:cNvPr>
          <p:cNvSpPr/>
          <p:nvPr/>
        </p:nvSpPr>
        <p:spPr>
          <a:xfrm>
            <a:off x="704087" y="2168289"/>
            <a:ext cx="10381355" cy="2083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0917FE1-C19E-114D-9631-AF4B85402F46}"/>
              </a:ext>
            </a:extLst>
          </p:cNvPr>
          <p:cNvSpPr txBox="1"/>
          <p:nvPr/>
        </p:nvSpPr>
        <p:spPr>
          <a:xfrm>
            <a:off x="612648" y="4224528"/>
            <a:ext cx="11579352" cy="369332"/>
          </a:xfrm>
          <a:prstGeom prst="rect">
            <a:avLst/>
          </a:prstGeom>
          <a:noFill/>
        </p:spPr>
        <p:txBody>
          <a:bodyPr wrap="square" rtlCol="0">
            <a:spAutoFit/>
          </a:bodyPr>
          <a:lstStyle/>
          <a:p>
            <a:r>
              <a:rPr lang="en-US" dirty="0">
                <a:solidFill>
                  <a:schemeClr val="bg1"/>
                </a:solidFill>
              </a:rPr>
              <a:t>Jan 2020          Mar            June          Sept               Jan 2021            Apr                 July           Oct          Dec</a:t>
            </a:r>
          </a:p>
        </p:txBody>
      </p:sp>
    </p:spTree>
    <p:extLst>
      <p:ext uri="{BB962C8B-B14F-4D97-AF65-F5344CB8AC3E}">
        <p14:creationId xmlns:p14="http://schemas.microsoft.com/office/powerpoint/2010/main" val="97394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39 4.44444E-6 L 0.93946 4.44444E-6 " pathEditMode="relative" rAng="0" ptsTypes="AA">
                                      <p:cBhvr>
                                        <p:cTn id="6" dur="10000" fill="hold"/>
                                        <p:tgtEl>
                                          <p:spTgt spid="50"/>
                                        </p:tgtEl>
                                        <p:attrNameLst>
                                          <p:attrName>ppt_x</p:attrName>
                                          <p:attrName>ppt_y</p:attrName>
                                        </p:attrNameLst>
                                      </p:cBhvr>
                                      <p:rCtr x="46953" y="0"/>
                                    </p:animMotion>
                                  </p:childTnLst>
                                </p:cTn>
                              </p:par>
                            </p:childTnLst>
                          </p:cTn>
                        </p:par>
                        <p:par>
                          <p:cTn id="7" fill="hold">
                            <p:stCondLst>
                              <p:cond delay="10000"/>
                            </p:stCondLst>
                            <p:childTnLst>
                              <p:par>
                                <p:cTn id="8" presetID="10" presetClass="entr" presetSubtype="0" fill="hold" grpId="0" nodeType="afterEffect">
                                  <p:stCondLst>
                                    <p:cond delay="20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125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childTnLst>
                          </p:cTn>
                        </p:par>
                        <p:par>
                          <p:cTn id="15" fill="hold">
                            <p:stCondLst>
                              <p:cond delay="13000"/>
                            </p:stCondLst>
                            <p:childTnLst>
                              <p:par>
                                <p:cTn id="16" presetID="10"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3500"/>
                            </p:stCondLst>
                            <p:childTnLst>
                              <p:par>
                                <p:cTn id="20" presetID="10" presetClass="entr" presetSubtype="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21BA5D-835D-7642-87B4-0FFFE069449C}"/>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p&#10;&#10;Description automatically generated">
            <a:extLst>
              <a:ext uri="{FF2B5EF4-FFF2-40B4-BE49-F238E27FC236}">
                <a16:creationId xmlns:a16="http://schemas.microsoft.com/office/drawing/2014/main" id="{E729511C-AFEE-E74A-8360-C8170A79C3D8}"/>
              </a:ext>
            </a:extLst>
          </p:cNvPr>
          <p:cNvPicPr>
            <a:picLocks noChangeAspect="1"/>
          </p:cNvPicPr>
          <p:nvPr/>
        </p:nvPicPr>
        <p:blipFill>
          <a:blip r:embed="rId2"/>
          <a:stretch>
            <a:fillRect/>
          </a:stretch>
        </p:blipFill>
        <p:spPr>
          <a:xfrm>
            <a:off x="1553638" y="0"/>
            <a:ext cx="9084724" cy="6858000"/>
          </a:xfrm>
          <a:prstGeom prst="rect">
            <a:avLst/>
          </a:prstGeom>
        </p:spPr>
      </p:pic>
      <p:sp>
        <p:nvSpPr>
          <p:cNvPr id="13" name="TextBox 12">
            <a:extLst>
              <a:ext uri="{FF2B5EF4-FFF2-40B4-BE49-F238E27FC236}">
                <a16:creationId xmlns:a16="http://schemas.microsoft.com/office/drawing/2014/main" id="{EE588750-D7B5-A042-BAAA-355A10385B3B}"/>
              </a:ext>
            </a:extLst>
          </p:cNvPr>
          <p:cNvSpPr txBox="1"/>
          <p:nvPr/>
        </p:nvSpPr>
        <p:spPr>
          <a:xfrm>
            <a:off x="0" y="594360"/>
            <a:ext cx="12192000" cy="553998"/>
          </a:xfrm>
          <a:prstGeom prst="rect">
            <a:avLst/>
          </a:prstGeom>
          <a:noFill/>
        </p:spPr>
        <p:txBody>
          <a:bodyPr wrap="square" rtlCol="0">
            <a:spAutoFit/>
          </a:bodyPr>
          <a:lstStyle/>
          <a:p>
            <a:r>
              <a:rPr lang="en-US" sz="3000" dirty="0">
                <a:solidFill>
                  <a:schemeClr val="bg1"/>
                </a:solidFill>
              </a:rPr>
              <a:t>Colleges &amp; Universities Requiring Masks </a:t>
            </a:r>
            <a:r>
              <a:rPr lang="en-US" sz="2000" dirty="0">
                <a:solidFill>
                  <a:schemeClr val="tx1">
                    <a:lumMod val="50000"/>
                  </a:schemeClr>
                </a:solidFill>
              </a:rPr>
              <a:t>(as of August 6</a:t>
            </a:r>
            <a:r>
              <a:rPr lang="en-US" sz="2000" baseline="30000" dirty="0">
                <a:solidFill>
                  <a:schemeClr val="tx1">
                    <a:lumMod val="50000"/>
                  </a:schemeClr>
                </a:solidFill>
              </a:rPr>
              <a:t>th</a:t>
            </a:r>
            <a:r>
              <a:rPr lang="en-US" sz="2000" dirty="0">
                <a:solidFill>
                  <a:schemeClr val="tx1">
                    <a:lumMod val="50000"/>
                  </a:schemeClr>
                </a:solidFill>
              </a:rPr>
              <a:t>)</a:t>
            </a:r>
          </a:p>
        </p:txBody>
      </p:sp>
    </p:spTree>
    <p:extLst>
      <p:ext uri="{BB962C8B-B14F-4D97-AF65-F5344CB8AC3E}">
        <p14:creationId xmlns:p14="http://schemas.microsoft.com/office/powerpoint/2010/main" val="323790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21BA5D-835D-7642-87B4-0FFFE069449C}"/>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line chart&#10;&#10;Description automatically generated">
            <a:extLst>
              <a:ext uri="{FF2B5EF4-FFF2-40B4-BE49-F238E27FC236}">
                <a16:creationId xmlns:a16="http://schemas.microsoft.com/office/drawing/2014/main" id="{3F630B56-3600-C24D-8743-DC59C9BF6BA5}"/>
              </a:ext>
            </a:extLst>
          </p:cNvPr>
          <p:cNvPicPr>
            <a:picLocks noChangeAspect="1"/>
          </p:cNvPicPr>
          <p:nvPr/>
        </p:nvPicPr>
        <p:blipFill>
          <a:blip r:embed="rId2"/>
          <a:stretch>
            <a:fillRect/>
          </a:stretch>
        </p:blipFill>
        <p:spPr>
          <a:xfrm>
            <a:off x="0" y="1082463"/>
            <a:ext cx="12192000" cy="4814993"/>
          </a:xfrm>
          <a:prstGeom prst="rect">
            <a:avLst/>
          </a:prstGeom>
        </p:spPr>
      </p:pic>
    </p:spTree>
    <p:extLst>
      <p:ext uri="{BB962C8B-B14F-4D97-AF65-F5344CB8AC3E}">
        <p14:creationId xmlns:p14="http://schemas.microsoft.com/office/powerpoint/2010/main" val="173190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oup of people sitting in a room&#10;&#10;Description automatically generated with low confidence">
            <a:extLst>
              <a:ext uri="{FF2B5EF4-FFF2-40B4-BE49-F238E27FC236}">
                <a16:creationId xmlns:a16="http://schemas.microsoft.com/office/drawing/2014/main" id="{E25E88FE-336C-D145-B73C-4E002817393B}"/>
              </a:ext>
            </a:extLst>
          </p:cNvPr>
          <p:cNvPicPr>
            <a:picLocks noChangeAspect="1"/>
          </p:cNvPicPr>
          <p:nvPr/>
        </p:nvPicPr>
        <p:blipFill rotWithShape="1">
          <a:blip r:embed="rId2"/>
          <a:srcRect r="12152"/>
          <a:stretch/>
        </p:blipFill>
        <p:spPr>
          <a:xfrm>
            <a:off x="4159170" y="0"/>
            <a:ext cx="8032830"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Educational Pundits</a:t>
            </a:r>
          </a:p>
        </p:txBody>
      </p:sp>
      <p:pic>
        <p:nvPicPr>
          <p:cNvPr id="9" name="Picture 8" descr="Graphical user interface, text, application&#10;&#10;Description automatically generated">
            <a:extLst>
              <a:ext uri="{FF2B5EF4-FFF2-40B4-BE49-F238E27FC236}">
                <a16:creationId xmlns:a16="http://schemas.microsoft.com/office/drawing/2014/main" id="{EA421921-3077-9146-A305-B0F79B321894}"/>
              </a:ext>
            </a:extLst>
          </p:cNvPr>
          <p:cNvPicPr>
            <a:picLocks noChangeAspect="1"/>
          </p:cNvPicPr>
          <p:nvPr/>
        </p:nvPicPr>
        <p:blipFill>
          <a:blip r:embed="rId3"/>
          <a:stretch>
            <a:fillRect/>
          </a:stretch>
        </p:blipFill>
        <p:spPr>
          <a:xfrm>
            <a:off x="0" y="-1"/>
            <a:ext cx="12192000" cy="2784657"/>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22687662-E4A8-924D-95F0-AA012D917EBA}"/>
              </a:ext>
            </a:extLst>
          </p:cNvPr>
          <p:cNvPicPr>
            <a:picLocks noChangeAspect="1"/>
          </p:cNvPicPr>
          <p:nvPr/>
        </p:nvPicPr>
        <p:blipFill>
          <a:blip r:embed="rId4"/>
          <a:stretch>
            <a:fillRect/>
          </a:stretch>
        </p:blipFill>
        <p:spPr>
          <a:xfrm>
            <a:off x="5529984" y="1784530"/>
            <a:ext cx="6662016" cy="1644470"/>
          </a:xfrm>
          <a:prstGeom prst="rect">
            <a:avLst/>
          </a:prstGeom>
        </p:spPr>
      </p:pic>
      <p:pic>
        <p:nvPicPr>
          <p:cNvPr id="13" name="Picture 12" descr="A picture containing text, sign, screenshot&#10;&#10;Description automatically generated">
            <a:extLst>
              <a:ext uri="{FF2B5EF4-FFF2-40B4-BE49-F238E27FC236}">
                <a16:creationId xmlns:a16="http://schemas.microsoft.com/office/drawing/2014/main" id="{C1159C78-6A12-B64D-9F6E-F39AE1B18587}"/>
              </a:ext>
            </a:extLst>
          </p:cNvPr>
          <p:cNvPicPr>
            <a:picLocks noChangeAspect="1"/>
          </p:cNvPicPr>
          <p:nvPr/>
        </p:nvPicPr>
        <p:blipFill>
          <a:blip r:embed="rId5"/>
          <a:stretch>
            <a:fillRect/>
          </a:stretch>
        </p:blipFill>
        <p:spPr>
          <a:xfrm>
            <a:off x="0" y="4127501"/>
            <a:ext cx="9448800" cy="2730500"/>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2740C05D-712F-5545-8B2A-292CE0104525}"/>
              </a:ext>
            </a:extLst>
          </p:cNvPr>
          <p:cNvPicPr>
            <a:picLocks noChangeAspect="1"/>
          </p:cNvPicPr>
          <p:nvPr/>
        </p:nvPicPr>
        <p:blipFill>
          <a:blip r:embed="rId6"/>
          <a:stretch>
            <a:fillRect/>
          </a:stretch>
        </p:blipFill>
        <p:spPr>
          <a:xfrm>
            <a:off x="0" y="-20140"/>
            <a:ext cx="8470900" cy="2730500"/>
          </a:xfrm>
          <a:prstGeom prst="rect">
            <a:avLst/>
          </a:prstGeom>
        </p:spPr>
      </p:pic>
      <p:pic>
        <p:nvPicPr>
          <p:cNvPr id="17" name="Picture 16" descr="Text&#10;&#10;Description automatically generated">
            <a:extLst>
              <a:ext uri="{FF2B5EF4-FFF2-40B4-BE49-F238E27FC236}">
                <a16:creationId xmlns:a16="http://schemas.microsoft.com/office/drawing/2014/main" id="{63B82B23-F5E1-1C46-BFB8-404AC968A9FF}"/>
              </a:ext>
            </a:extLst>
          </p:cNvPr>
          <p:cNvPicPr>
            <a:picLocks noChangeAspect="1"/>
          </p:cNvPicPr>
          <p:nvPr/>
        </p:nvPicPr>
        <p:blipFill>
          <a:blip r:embed="rId7"/>
          <a:stretch>
            <a:fillRect/>
          </a:stretch>
        </p:blipFill>
        <p:spPr>
          <a:xfrm>
            <a:off x="6375400" y="2578099"/>
            <a:ext cx="5816600" cy="4279900"/>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6DBD7319-ED4D-3544-A298-FE69413C51D5}"/>
              </a:ext>
            </a:extLst>
          </p:cNvPr>
          <p:cNvPicPr>
            <a:picLocks noChangeAspect="1"/>
          </p:cNvPicPr>
          <p:nvPr/>
        </p:nvPicPr>
        <p:blipFill>
          <a:blip r:embed="rId8"/>
          <a:stretch>
            <a:fillRect/>
          </a:stretch>
        </p:blipFill>
        <p:spPr>
          <a:xfrm>
            <a:off x="3295650" y="2241550"/>
            <a:ext cx="5600700" cy="2374900"/>
          </a:xfrm>
          <a:prstGeom prst="rect">
            <a:avLst/>
          </a:prstGeom>
        </p:spPr>
      </p:pic>
      <p:pic>
        <p:nvPicPr>
          <p:cNvPr id="23" name="Picture 22" descr="Graphical user interface, text&#10;&#10;Description automatically generated">
            <a:extLst>
              <a:ext uri="{FF2B5EF4-FFF2-40B4-BE49-F238E27FC236}">
                <a16:creationId xmlns:a16="http://schemas.microsoft.com/office/drawing/2014/main" id="{DCE39ADA-66E4-784D-B08A-13F62DEA1E40}"/>
              </a:ext>
            </a:extLst>
          </p:cNvPr>
          <p:cNvPicPr>
            <a:picLocks noChangeAspect="1"/>
          </p:cNvPicPr>
          <p:nvPr/>
        </p:nvPicPr>
        <p:blipFill>
          <a:blip r:embed="rId9"/>
          <a:stretch>
            <a:fillRect/>
          </a:stretch>
        </p:blipFill>
        <p:spPr>
          <a:xfrm>
            <a:off x="749300" y="-1682"/>
            <a:ext cx="11442700" cy="2946400"/>
          </a:xfrm>
          <a:prstGeom prst="rect">
            <a:avLst/>
          </a:prstGeom>
        </p:spPr>
      </p:pic>
      <p:pic>
        <p:nvPicPr>
          <p:cNvPr id="25" name="Picture 24" descr="Graphical user interface, text, application&#10;&#10;Description automatically generated">
            <a:extLst>
              <a:ext uri="{FF2B5EF4-FFF2-40B4-BE49-F238E27FC236}">
                <a16:creationId xmlns:a16="http://schemas.microsoft.com/office/drawing/2014/main" id="{C2E2792E-13A3-1F4C-AC70-B05F858CEAFA}"/>
              </a:ext>
            </a:extLst>
          </p:cNvPr>
          <p:cNvPicPr>
            <a:picLocks noChangeAspect="1"/>
          </p:cNvPicPr>
          <p:nvPr/>
        </p:nvPicPr>
        <p:blipFill>
          <a:blip r:embed="rId10"/>
          <a:stretch>
            <a:fillRect/>
          </a:stretch>
        </p:blipFill>
        <p:spPr>
          <a:xfrm>
            <a:off x="0" y="3581917"/>
            <a:ext cx="12192000" cy="3276082"/>
          </a:xfrm>
          <a:prstGeom prst="rect">
            <a:avLst/>
          </a:prstGeom>
        </p:spPr>
      </p:pic>
      <p:pic>
        <p:nvPicPr>
          <p:cNvPr id="27" name="Picture 26" descr="A picture containing text, indoor, table, dining table&#10;&#10;Description automatically generated">
            <a:extLst>
              <a:ext uri="{FF2B5EF4-FFF2-40B4-BE49-F238E27FC236}">
                <a16:creationId xmlns:a16="http://schemas.microsoft.com/office/drawing/2014/main" id="{6CEFBC0F-063D-0F48-B552-25CCE6A77B96}"/>
              </a:ext>
            </a:extLst>
          </p:cNvPr>
          <p:cNvPicPr>
            <a:picLocks noChangeAspect="1"/>
          </p:cNvPicPr>
          <p:nvPr/>
        </p:nvPicPr>
        <p:blipFill>
          <a:blip r:embed="rId11"/>
          <a:stretch>
            <a:fillRect/>
          </a:stretch>
        </p:blipFill>
        <p:spPr>
          <a:xfrm>
            <a:off x="0" y="-26130"/>
            <a:ext cx="12192000" cy="3721100"/>
          </a:xfrm>
          <a:prstGeom prst="rect">
            <a:avLst/>
          </a:prstGeom>
        </p:spPr>
      </p:pic>
    </p:spTree>
    <p:extLst>
      <p:ext uri="{BB962C8B-B14F-4D97-AF65-F5344CB8AC3E}">
        <p14:creationId xmlns:p14="http://schemas.microsoft.com/office/powerpoint/2010/main" val="299318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childTnLst>
                          </p:cTn>
                        </p:par>
                        <p:par>
                          <p:cTn id="32" fill="hold">
                            <p:stCondLst>
                              <p:cond delay="14000"/>
                            </p:stCondLst>
                            <p:childTnLst>
                              <p:par>
                                <p:cTn id="33" presetID="12" presetClass="entr" presetSubtype="4"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2000"/>
                                        <p:tgtEl>
                                          <p:spTgt spid="25"/>
                                        </p:tgtEl>
                                        <p:attrNameLst>
                                          <p:attrName>ppt_y</p:attrName>
                                        </p:attrNameLst>
                                      </p:cBhvr>
                                      <p:tavLst>
                                        <p:tav tm="0">
                                          <p:val>
                                            <p:strVal val="#ppt_y+#ppt_h*1.125000"/>
                                          </p:val>
                                        </p:tav>
                                        <p:tav tm="100000">
                                          <p:val>
                                            <p:strVal val="#ppt_y"/>
                                          </p:val>
                                        </p:tav>
                                      </p:tavLst>
                                    </p:anim>
                                    <p:animEffect transition="in" filter="wipe(up)">
                                      <p:cBhvr>
                                        <p:cTn id="36" dur="2000"/>
                                        <p:tgtEl>
                                          <p:spTgt spid="25"/>
                                        </p:tgtEl>
                                      </p:cBhvr>
                                    </p:animEffect>
                                  </p:childTnLst>
                                </p:cTn>
                              </p:par>
                            </p:childTnLst>
                          </p:cTn>
                        </p:par>
                        <p:par>
                          <p:cTn id="37" fill="hold">
                            <p:stCondLst>
                              <p:cond delay="16000"/>
                            </p:stCondLst>
                            <p:childTnLst>
                              <p:par>
                                <p:cTn id="38" presetID="1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2000"/>
                                        <p:tgtEl>
                                          <p:spTgt spid="27"/>
                                        </p:tgtEl>
                                        <p:attrNameLst>
                                          <p:attrName>ppt_y</p:attrName>
                                        </p:attrNameLst>
                                      </p:cBhvr>
                                      <p:tavLst>
                                        <p:tav tm="0">
                                          <p:val>
                                            <p:strVal val="#ppt_y-#ppt_h*1.125000"/>
                                          </p:val>
                                        </p:tav>
                                        <p:tav tm="100000">
                                          <p:val>
                                            <p:strVal val="#ppt_y"/>
                                          </p:val>
                                        </p:tav>
                                      </p:tavLst>
                                    </p:anim>
                                    <p:animEffect transition="in" filter="wipe(down)">
                                      <p:cBhvr>
                                        <p:cTn id="4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a room&#10;&#10;Description automatically generated with low confidence">
            <a:extLst>
              <a:ext uri="{FF2B5EF4-FFF2-40B4-BE49-F238E27FC236}">
                <a16:creationId xmlns:a16="http://schemas.microsoft.com/office/drawing/2014/main" id="{0AF24064-AF22-6145-B298-A5DB9DB03F30}"/>
              </a:ext>
            </a:extLst>
          </p:cNvPr>
          <p:cNvPicPr>
            <a:picLocks noChangeAspect="1"/>
          </p:cNvPicPr>
          <p:nvPr/>
        </p:nvPicPr>
        <p:blipFill rotWithShape="1">
          <a:blip r:embed="rId3">
            <a:alphaModFix amt="50000"/>
          </a:blip>
          <a:srcRect r="12152"/>
          <a:stretch/>
        </p:blipFill>
        <p:spPr>
          <a:xfrm>
            <a:off x="4159170" y="0"/>
            <a:ext cx="8032830"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194816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What’s Ahead?</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4"/>
            <a:ext cx="11353800" cy="5032375"/>
          </a:xfrm>
        </p:spPr>
        <p:txBody>
          <a:bodyPr>
            <a:normAutofit/>
          </a:bodyPr>
          <a:lstStyle/>
          <a:p>
            <a:pPr marL="0" indent="0">
              <a:lnSpc>
                <a:spcPct val="110000"/>
              </a:lnSpc>
              <a:buNone/>
            </a:pPr>
            <a:r>
              <a:rPr lang="en-US" sz="3000" dirty="0"/>
              <a:t>5 Things to Stick with in the Future </a:t>
            </a:r>
            <a:r>
              <a:rPr lang="en-US" sz="3000" dirty="0">
                <a:solidFill>
                  <a:schemeClr val="tx1">
                    <a:lumMod val="50000"/>
                  </a:schemeClr>
                </a:solidFill>
              </a:rPr>
              <a:t>(Cowell, 2021)</a:t>
            </a:r>
          </a:p>
          <a:p>
            <a:pPr marL="0" indent="0">
              <a:buNone/>
            </a:pPr>
            <a:endParaRPr lang="en-US" sz="3000" dirty="0"/>
          </a:p>
          <a:p>
            <a:pPr marL="514350" indent="-514350">
              <a:lnSpc>
                <a:spcPct val="130000"/>
              </a:lnSpc>
              <a:buFont typeface="+mj-lt"/>
              <a:buAutoNum type="arabicPeriod"/>
            </a:pPr>
            <a:r>
              <a:rPr lang="en-US" sz="3000" dirty="0"/>
              <a:t>Increase in instructional technology use</a:t>
            </a:r>
          </a:p>
          <a:p>
            <a:pPr marL="514350" indent="-514350">
              <a:lnSpc>
                <a:spcPct val="130000"/>
              </a:lnSpc>
              <a:buFont typeface="+mj-lt"/>
              <a:buAutoNum type="arabicPeriod"/>
            </a:pPr>
            <a:r>
              <a:rPr lang="en-US" sz="3000" dirty="0"/>
              <a:t>Engagement will be more than showing up</a:t>
            </a:r>
          </a:p>
          <a:p>
            <a:pPr marL="514350" indent="-514350">
              <a:lnSpc>
                <a:spcPct val="130000"/>
              </a:lnSpc>
              <a:buFont typeface="+mj-lt"/>
              <a:buAutoNum type="arabicPeriod"/>
            </a:pPr>
            <a:r>
              <a:rPr lang="en-US" sz="3000" dirty="0"/>
              <a:t>Traditional exams out; Open-book/resource tasks in</a:t>
            </a:r>
          </a:p>
          <a:p>
            <a:pPr marL="514350" indent="-514350">
              <a:lnSpc>
                <a:spcPct val="130000"/>
              </a:lnSpc>
              <a:buFont typeface="+mj-lt"/>
              <a:buAutoNum type="arabicPeriod"/>
            </a:pPr>
            <a:r>
              <a:rPr lang="en-US" sz="3000" dirty="0"/>
              <a:t>Students will actively contribute to the course</a:t>
            </a:r>
          </a:p>
          <a:p>
            <a:pPr marL="514350" indent="-514350">
              <a:lnSpc>
                <a:spcPct val="130000"/>
              </a:lnSpc>
              <a:buFont typeface="+mj-lt"/>
              <a:buAutoNum type="arabicPeriod"/>
            </a:pPr>
            <a:r>
              <a:rPr lang="en-US" sz="3000" dirty="0"/>
              <a:t>Pedagogically: Less lecture; More interaction</a:t>
            </a:r>
          </a:p>
        </p:txBody>
      </p:sp>
    </p:spTree>
    <p:extLst>
      <p:ext uri="{BB962C8B-B14F-4D97-AF65-F5344CB8AC3E}">
        <p14:creationId xmlns:p14="http://schemas.microsoft.com/office/powerpoint/2010/main" val="126112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a room&#10;&#10;Description automatically generated with low confidence">
            <a:extLst>
              <a:ext uri="{FF2B5EF4-FFF2-40B4-BE49-F238E27FC236}">
                <a16:creationId xmlns:a16="http://schemas.microsoft.com/office/drawing/2014/main" id="{0AF24064-AF22-6145-B298-A5DB9DB03F30}"/>
              </a:ext>
            </a:extLst>
          </p:cNvPr>
          <p:cNvPicPr>
            <a:picLocks noChangeAspect="1"/>
          </p:cNvPicPr>
          <p:nvPr/>
        </p:nvPicPr>
        <p:blipFill rotWithShape="1">
          <a:blip r:embed="rId3">
            <a:alphaModFix amt="50000"/>
          </a:blip>
          <a:srcRect r="12152"/>
          <a:stretch/>
        </p:blipFill>
        <p:spPr>
          <a:xfrm>
            <a:off x="4159170" y="0"/>
            <a:ext cx="8032830"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What’s Ahead?</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4"/>
            <a:ext cx="11109960" cy="5032375"/>
          </a:xfrm>
        </p:spPr>
        <p:txBody>
          <a:bodyPr>
            <a:normAutofit/>
          </a:bodyPr>
          <a:lstStyle/>
          <a:p>
            <a:pPr marL="0" indent="0">
              <a:lnSpc>
                <a:spcPct val="110000"/>
              </a:lnSpc>
              <a:buNone/>
            </a:pPr>
            <a:r>
              <a:rPr lang="en-US" sz="3000" dirty="0"/>
              <a:t>3 Major Post-COVID Changes </a:t>
            </a:r>
            <a:r>
              <a:rPr lang="en-US" sz="3000" dirty="0">
                <a:solidFill>
                  <a:schemeClr val="tx1">
                    <a:lumMod val="50000"/>
                  </a:schemeClr>
                </a:solidFill>
              </a:rPr>
              <a:t>(</a:t>
            </a:r>
            <a:r>
              <a:rPr lang="en-US" sz="3000" dirty="0" err="1">
                <a:solidFill>
                  <a:schemeClr val="tx1">
                    <a:lumMod val="50000"/>
                  </a:schemeClr>
                </a:solidFill>
              </a:rPr>
              <a:t>Eades</a:t>
            </a:r>
            <a:r>
              <a:rPr lang="en-US" sz="3000" dirty="0">
                <a:solidFill>
                  <a:schemeClr val="tx1">
                    <a:lumMod val="50000"/>
                  </a:schemeClr>
                </a:solidFill>
              </a:rPr>
              <a:t>, 2021)</a:t>
            </a:r>
          </a:p>
          <a:p>
            <a:pPr marL="0" indent="0">
              <a:buNone/>
            </a:pPr>
            <a:endParaRPr lang="en-US" sz="3000" dirty="0"/>
          </a:p>
          <a:p>
            <a:pPr marL="514350" indent="-514350">
              <a:lnSpc>
                <a:spcPct val="130000"/>
              </a:lnSpc>
              <a:buFont typeface="+mj-lt"/>
              <a:buAutoNum type="arabicPeriod"/>
            </a:pPr>
            <a:r>
              <a:rPr lang="en-US" sz="3000" dirty="0"/>
              <a:t>Increased focus on online degrees</a:t>
            </a:r>
          </a:p>
          <a:p>
            <a:pPr marL="514350" indent="-514350">
              <a:lnSpc>
                <a:spcPct val="130000"/>
              </a:lnSpc>
              <a:buFont typeface="+mj-lt"/>
              <a:buAutoNum type="arabicPeriod"/>
            </a:pPr>
            <a:r>
              <a:rPr lang="en-US" sz="3000" dirty="0"/>
              <a:t>Increased focus on instructional quality and relevance</a:t>
            </a:r>
          </a:p>
          <a:p>
            <a:pPr marL="514350" indent="-514350">
              <a:lnSpc>
                <a:spcPct val="130000"/>
              </a:lnSpc>
              <a:buFont typeface="+mj-lt"/>
              <a:buAutoNum type="arabicPeriod"/>
            </a:pPr>
            <a:r>
              <a:rPr lang="en-US" sz="3000" dirty="0"/>
              <a:t>Increased focus on instructional technologies</a:t>
            </a:r>
          </a:p>
        </p:txBody>
      </p:sp>
    </p:spTree>
    <p:extLst>
      <p:ext uri="{BB962C8B-B14F-4D97-AF65-F5344CB8AC3E}">
        <p14:creationId xmlns:p14="http://schemas.microsoft.com/office/powerpoint/2010/main" val="264619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a room&#10;&#10;Description automatically generated with low confidence">
            <a:extLst>
              <a:ext uri="{FF2B5EF4-FFF2-40B4-BE49-F238E27FC236}">
                <a16:creationId xmlns:a16="http://schemas.microsoft.com/office/drawing/2014/main" id="{8EB97583-BF4C-A64A-BE9D-4F9BE9245F16}"/>
              </a:ext>
            </a:extLst>
          </p:cNvPr>
          <p:cNvPicPr>
            <a:picLocks noChangeAspect="1"/>
          </p:cNvPicPr>
          <p:nvPr/>
        </p:nvPicPr>
        <p:blipFill rotWithShape="1">
          <a:blip r:embed="rId2">
            <a:alphaModFix amt="50000"/>
          </a:blip>
          <a:srcRect r="12152"/>
          <a:stretch/>
        </p:blipFill>
        <p:spPr>
          <a:xfrm>
            <a:off x="4159170" y="0"/>
            <a:ext cx="8032830"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What’s Ahead?</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p:txBody>
          <a:bodyPr>
            <a:normAutofit/>
          </a:bodyPr>
          <a:lstStyle/>
          <a:p>
            <a:pPr marL="0" indent="0">
              <a:buNone/>
            </a:pPr>
            <a:r>
              <a:rPr lang="en-US" sz="4000" dirty="0"/>
              <a:t>Who knows what the future will hold?</a:t>
            </a:r>
          </a:p>
          <a:p>
            <a:pPr marL="0" indent="0">
              <a:buNone/>
            </a:pPr>
            <a:endParaRPr lang="en-US" sz="4000" dirty="0"/>
          </a:p>
          <a:p>
            <a:pPr marL="0" indent="0">
              <a:buNone/>
            </a:pPr>
            <a:endParaRPr lang="en-US" sz="4000" dirty="0"/>
          </a:p>
          <a:p>
            <a:pPr marL="0" indent="0" algn="ctr">
              <a:buNone/>
            </a:pPr>
            <a:r>
              <a:rPr lang="en-US" sz="4000" dirty="0"/>
              <a:t>You Do. </a:t>
            </a:r>
          </a:p>
        </p:txBody>
      </p:sp>
    </p:spTree>
    <p:extLst>
      <p:ext uri="{BB962C8B-B14F-4D97-AF65-F5344CB8AC3E}">
        <p14:creationId xmlns:p14="http://schemas.microsoft.com/office/powerpoint/2010/main" val="308704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omputer, person, person&#10;&#10;Description automatically generated">
            <a:extLst>
              <a:ext uri="{FF2B5EF4-FFF2-40B4-BE49-F238E27FC236}">
                <a16:creationId xmlns:a16="http://schemas.microsoft.com/office/drawing/2014/main" id="{3A4B4A15-040B-7646-86BD-C12AA7168D4D}"/>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Survey </a:t>
            </a:r>
            <a:r>
              <a:rPr lang="en-US" sz="3600" dirty="0">
                <a:solidFill>
                  <a:schemeClr val="tx1">
                    <a:lumMod val="50000"/>
                  </a:schemeClr>
                </a:solidFill>
              </a:rPr>
              <a:t>(IRB Approved)</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p:txBody>
          <a:bodyPr>
            <a:noAutofit/>
          </a:bodyPr>
          <a:lstStyle/>
          <a:p>
            <a:pPr marL="0" indent="0">
              <a:lnSpc>
                <a:spcPct val="110000"/>
              </a:lnSpc>
              <a:buNone/>
            </a:pPr>
            <a:r>
              <a:rPr lang="en-US" sz="3000" dirty="0"/>
              <a:t>1. Considering your COVID-based teaching over the past 18 months, what did you learn during that COVID teaching that you will apply in your fall 2021 course(s)?</a:t>
            </a:r>
          </a:p>
          <a:p>
            <a:pPr marL="0" indent="0">
              <a:lnSpc>
                <a:spcPct val="110000"/>
              </a:lnSpc>
              <a:buNone/>
            </a:pPr>
            <a:r>
              <a:rPr lang="en-US" sz="3000" dirty="0"/>
              <a:t> </a:t>
            </a:r>
          </a:p>
          <a:p>
            <a:pPr marL="0" indent="0">
              <a:lnSpc>
                <a:spcPct val="110000"/>
              </a:lnSpc>
              <a:buNone/>
            </a:pPr>
            <a:r>
              <a:rPr lang="en-US" sz="3000" dirty="0"/>
              <a:t>2. As we move toward classes in the fall, keeping in mind your experiences over the past 18 months, what can we do to better support our students' learning?</a:t>
            </a:r>
          </a:p>
        </p:txBody>
      </p:sp>
      <p:sp>
        <p:nvSpPr>
          <p:cNvPr id="7" name="Content Placeholder 2">
            <a:extLst>
              <a:ext uri="{FF2B5EF4-FFF2-40B4-BE49-F238E27FC236}">
                <a16:creationId xmlns:a16="http://schemas.microsoft.com/office/drawing/2014/main" id="{F0021D70-F027-C54B-9CD8-18F89EF0A983}"/>
              </a:ext>
            </a:extLst>
          </p:cNvPr>
          <p:cNvSpPr txBox="1">
            <a:spLocks/>
          </p:cNvSpPr>
          <p:nvPr/>
        </p:nvSpPr>
        <p:spPr>
          <a:xfrm>
            <a:off x="838199" y="1828796"/>
            <a:ext cx="10515600" cy="16764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3000" dirty="0"/>
              <a:t>1. Considering your COVID-based teaching over the past 18 months, </a:t>
            </a:r>
            <a:r>
              <a:rPr lang="en-US" sz="3000" dirty="0">
                <a:solidFill>
                  <a:srgbClr val="FFC000"/>
                </a:solidFill>
              </a:rPr>
              <a:t>what did you learn during that COVID teaching that you will apply in your fall 2021 course(s)?</a:t>
            </a:r>
          </a:p>
        </p:txBody>
      </p:sp>
      <p:sp>
        <p:nvSpPr>
          <p:cNvPr id="8" name="Content Placeholder 2">
            <a:extLst>
              <a:ext uri="{FF2B5EF4-FFF2-40B4-BE49-F238E27FC236}">
                <a16:creationId xmlns:a16="http://schemas.microsoft.com/office/drawing/2014/main" id="{0EE018A1-50CA-D442-A4DC-5F58F99C9B9D}"/>
              </a:ext>
            </a:extLst>
          </p:cNvPr>
          <p:cNvSpPr txBox="1">
            <a:spLocks/>
          </p:cNvSpPr>
          <p:nvPr/>
        </p:nvSpPr>
        <p:spPr>
          <a:xfrm>
            <a:off x="838199" y="4089398"/>
            <a:ext cx="10515600" cy="1942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3000" dirty="0"/>
              <a:t>2. As we move toward classes in the fall, keeping in mind your experiences over the past 18 months, </a:t>
            </a:r>
            <a:r>
              <a:rPr lang="en-US" sz="3000" dirty="0">
                <a:solidFill>
                  <a:srgbClr val="FFC000"/>
                </a:solidFill>
              </a:rPr>
              <a:t>what can we do to better support our students' learning?</a:t>
            </a:r>
          </a:p>
        </p:txBody>
      </p:sp>
    </p:spTree>
    <p:extLst>
      <p:ext uri="{BB962C8B-B14F-4D97-AF65-F5344CB8AC3E}">
        <p14:creationId xmlns:p14="http://schemas.microsoft.com/office/powerpoint/2010/main" val="118576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omputer, person, person&#10;&#10;Description automatically generated">
            <a:extLst>
              <a:ext uri="{FF2B5EF4-FFF2-40B4-BE49-F238E27FC236}">
                <a16:creationId xmlns:a16="http://schemas.microsoft.com/office/drawing/2014/main" id="{F4883271-390C-F541-BF4B-719D58ED7CC6}"/>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Survey Demographics</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5"/>
            <a:ext cx="11074400" cy="4351338"/>
          </a:xfrm>
        </p:spPr>
        <p:txBody>
          <a:bodyPr>
            <a:noAutofit/>
          </a:bodyPr>
          <a:lstStyle/>
          <a:p>
            <a:pPr>
              <a:lnSpc>
                <a:spcPct val="110000"/>
              </a:lnSpc>
            </a:pPr>
            <a:r>
              <a:rPr lang="en-US" sz="3000" dirty="0"/>
              <a:t>115 Responses </a:t>
            </a:r>
            <a:r>
              <a:rPr lang="en-US" sz="3000" dirty="0">
                <a:solidFill>
                  <a:schemeClr val="tx1">
                    <a:lumMod val="50000"/>
                  </a:schemeClr>
                </a:solidFill>
              </a:rPr>
              <a:t>(from 436 requests; 26% response rate)</a:t>
            </a:r>
          </a:p>
          <a:p>
            <a:pPr>
              <a:lnSpc>
                <a:spcPct val="110000"/>
              </a:lnSpc>
            </a:pPr>
            <a:endParaRPr lang="en-US" sz="3000" dirty="0">
              <a:solidFill>
                <a:schemeClr val="tx1">
                  <a:lumMod val="50000"/>
                </a:schemeClr>
              </a:solidFill>
            </a:endParaRPr>
          </a:p>
          <a:p>
            <a:pPr>
              <a:lnSpc>
                <a:spcPct val="110000"/>
              </a:lnSpc>
            </a:pPr>
            <a:r>
              <a:rPr lang="en-US" sz="3000" dirty="0"/>
              <a:t>68 females, 43 males, 4 non-binary</a:t>
            </a:r>
          </a:p>
          <a:p>
            <a:pPr>
              <a:lnSpc>
                <a:spcPct val="110000"/>
              </a:lnSpc>
            </a:pPr>
            <a:r>
              <a:rPr lang="en-US" sz="3000" dirty="0"/>
              <a:t>89 White, 11 Black, 5 Asian</a:t>
            </a:r>
          </a:p>
          <a:p>
            <a:pPr>
              <a:lnSpc>
                <a:spcPct val="110000"/>
              </a:lnSpc>
            </a:pPr>
            <a:r>
              <a:rPr lang="en-US" sz="3000" dirty="0"/>
              <a:t>49 years old 			</a:t>
            </a:r>
            <a:r>
              <a:rPr lang="en-US" sz="3000" dirty="0">
                <a:solidFill>
                  <a:schemeClr val="tx1">
                    <a:lumMod val="50000"/>
                  </a:schemeClr>
                </a:solidFill>
              </a:rPr>
              <a:t>(average)</a:t>
            </a:r>
          </a:p>
          <a:p>
            <a:pPr>
              <a:lnSpc>
                <a:spcPct val="110000"/>
              </a:lnSpc>
            </a:pPr>
            <a:r>
              <a:rPr lang="en-US" sz="3000" dirty="0"/>
              <a:t>17 years of experience	</a:t>
            </a:r>
            <a:r>
              <a:rPr lang="en-US" sz="3000" dirty="0">
                <a:solidFill>
                  <a:schemeClr val="tx1">
                    <a:lumMod val="50000"/>
                  </a:schemeClr>
                </a:solidFill>
              </a:rPr>
              <a:t>(average)</a:t>
            </a:r>
          </a:p>
        </p:txBody>
      </p:sp>
    </p:spTree>
    <p:extLst>
      <p:ext uri="{BB962C8B-B14F-4D97-AF65-F5344CB8AC3E}">
        <p14:creationId xmlns:p14="http://schemas.microsoft.com/office/powerpoint/2010/main" val="4050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puter, person, person&#10;&#10;Description automatically generated">
            <a:extLst>
              <a:ext uri="{FF2B5EF4-FFF2-40B4-BE49-F238E27FC236}">
                <a16:creationId xmlns:a16="http://schemas.microsoft.com/office/drawing/2014/main" id="{86C340A6-AC00-DE41-9B7A-13178A3DE1B3}"/>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Survey Demographics</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4"/>
            <a:ext cx="11074400" cy="5032375"/>
          </a:xfrm>
        </p:spPr>
        <p:txBody>
          <a:bodyPr>
            <a:noAutofit/>
          </a:bodyPr>
          <a:lstStyle/>
          <a:p>
            <a:pPr>
              <a:lnSpc>
                <a:spcPct val="110000"/>
              </a:lnSpc>
            </a:pPr>
            <a:r>
              <a:rPr lang="en-US" sz="3000" dirty="0"/>
              <a:t>115 Responses </a:t>
            </a:r>
            <a:r>
              <a:rPr lang="en-US" sz="3000" dirty="0">
                <a:solidFill>
                  <a:schemeClr val="tx1">
                    <a:lumMod val="50000"/>
                  </a:schemeClr>
                </a:solidFill>
              </a:rPr>
              <a:t>(from 436 requests; 26% response rate)</a:t>
            </a:r>
          </a:p>
          <a:p>
            <a:pPr>
              <a:lnSpc>
                <a:spcPct val="110000"/>
              </a:lnSpc>
            </a:pPr>
            <a:endParaRPr lang="en-US" sz="3000" dirty="0">
              <a:solidFill>
                <a:schemeClr val="tx1">
                  <a:lumMod val="50000"/>
                </a:schemeClr>
              </a:solidFill>
            </a:endParaRPr>
          </a:p>
          <a:p>
            <a:pPr>
              <a:lnSpc>
                <a:spcPct val="110000"/>
              </a:lnSpc>
            </a:pPr>
            <a:r>
              <a:rPr lang="en-US" sz="3000" dirty="0"/>
              <a:t>45 Social Sciences		 	• 14     1-15 Students</a:t>
            </a:r>
          </a:p>
          <a:p>
            <a:pPr>
              <a:lnSpc>
                <a:spcPct val="110000"/>
              </a:lnSpc>
            </a:pPr>
            <a:r>
              <a:rPr lang="en-US" sz="3000" dirty="0"/>
              <a:t>36 Physical Sciences	 	• 78   15-30 Students </a:t>
            </a:r>
          </a:p>
          <a:p>
            <a:pPr>
              <a:lnSpc>
                <a:spcPct val="110000"/>
              </a:lnSpc>
            </a:pPr>
            <a:r>
              <a:rPr lang="en-US" sz="3000" dirty="0"/>
              <a:t>24 Liberal Arts			• 11   31-50 Students</a:t>
            </a:r>
          </a:p>
          <a:p>
            <a:pPr marL="0" indent="0">
              <a:lnSpc>
                <a:spcPct val="110000"/>
              </a:lnSpc>
              <a:buNone/>
            </a:pPr>
            <a:r>
              <a:rPr lang="en-US" sz="3000" dirty="0"/>
              <a:t>						• </a:t>
            </a:r>
            <a:r>
              <a:rPr lang="en-US" sz="3000"/>
              <a:t>11   </a:t>
            </a:r>
            <a:r>
              <a:rPr lang="en-US" sz="3000" dirty="0"/>
              <a:t>50+    Students </a:t>
            </a:r>
          </a:p>
        </p:txBody>
      </p:sp>
    </p:spTree>
    <p:extLst>
      <p:ext uri="{BB962C8B-B14F-4D97-AF65-F5344CB8AC3E}">
        <p14:creationId xmlns:p14="http://schemas.microsoft.com/office/powerpoint/2010/main" val="25116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wall, indoor&#10;&#10;Description automatically generated">
            <a:extLst>
              <a:ext uri="{FF2B5EF4-FFF2-40B4-BE49-F238E27FC236}">
                <a16:creationId xmlns:a16="http://schemas.microsoft.com/office/drawing/2014/main" id="{30E707F3-AF83-554D-B5A5-4A37A90D9573}"/>
              </a:ext>
            </a:extLst>
          </p:cNvPr>
          <p:cNvPicPr>
            <a:picLocks noChangeAspect="1"/>
          </p:cNvPicPr>
          <p:nvPr/>
        </p:nvPicPr>
        <p:blipFill rotWithShape="1">
          <a:blip r:embed="rId2"/>
          <a:srcRect r="16435"/>
          <a:stretch/>
        </p:blipFill>
        <p:spPr>
          <a:xfrm>
            <a:off x="3600043" y="0"/>
            <a:ext cx="8591957"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0"/>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Agenda</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4"/>
            <a:ext cx="5257800" cy="5032375"/>
          </a:xfrm>
        </p:spPr>
        <p:txBody>
          <a:bodyPr>
            <a:normAutofit lnSpcReduction="10000"/>
          </a:bodyPr>
          <a:lstStyle/>
          <a:p>
            <a:pPr marL="742950" indent="-742950">
              <a:lnSpc>
                <a:spcPct val="150000"/>
              </a:lnSpc>
              <a:buFont typeface="+mj-lt"/>
              <a:buAutoNum type="arabicPeriod"/>
            </a:pPr>
            <a:r>
              <a:rPr lang="en-US" sz="4000" dirty="0"/>
              <a:t>Where are we?</a:t>
            </a:r>
          </a:p>
          <a:p>
            <a:pPr marL="742950" indent="-742950">
              <a:lnSpc>
                <a:spcPct val="150000"/>
              </a:lnSpc>
              <a:buFont typeface="+mj-lt"/>
              <a:buAutoNum type="arabicPeriod"/>
            </a:pPr>
            <a:r>
              <a:rPr lang="en-US" sz="4000" dirty="0"/>
              <a:t>What’s ahead?</a:t>
            </a:r>
          </a:p>
          <a:p>
            <a:pPr marL="742950" indent="-742950">
              <a:lnSpc>
                <a:spcPct val="150000"/>
              </a:lnSpc>
              <a:buFont typeface="+mj-lt"/>
              <a:buAutoNum type="arabicPeriod"/>
            </a:pPr>
            <a:r>
              <a:rPr lang="en-US" sz="4000" dirty="0"/>
              <a:t>Who knows?</a:t>
            </a:r>
          </a:p>
          <a:p>
            <a:pPr marL="742950" indent="-742950">
              <a:lnSpc>
                <a:spcPct val="150000"/>
              </a:lnSpc>
              <a:buFont typeface="+mj-lt"/>
              <a:buAutoNum type="arabicPeriod"/>
            </a:pPr>
            <a:endParaRPr lang="en-US" sz="4000" dirty="0"/>
          </a:p>
          <a:p>
            <a:pPr marL="0" indent="0">
              <a:lnSpc>
                <a:spcPct val="150000"/>
              </a:lnSpc>
              <a:buNone/>
            </a:pPr>
            <a:r>
              <a:rPr lang="en-US" sz="4000" dirty="0">
                <a:solidFill>
                  <a:schemeClr val="tx1">
                    <a:lumMod val="50000"/>
                  </a:schemeClr>
                </a:solidFill>
              </a:rPr>
              <a:t>Presentation Files</a:t>
            </a:r>
          </a:p>
        </p:txBody>
      </p:sp>
    </p:spTree>
    <p:extLst>
      <p:ext uri="{BB962C8B-B14F-4D97-AF65-F5344CB8AC3E}">
        <p14:creationId xmlns:p14="http://schemas.microsoft.com/office/powerpoint/2010/main" val="30645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puter, person, person&#10;&#10;Description automatically generated">
            <a:extLst>
              <a:ext uri="{FF2B5EF4-FFF2-40B4-BE49-F238E27FC236}">
                <a16:creationId xmlns:a16="http://schemas.microsoft.com/office/drawing/2014/main" id="{2965F639-E47C-F448-B1CF-B61F0E009B84}"/>
              </a:ext>
            </a:extLst>
          </p:cNvPr>
          <p:cNvPicPr>
            <a:picLocks noChangeAspect="1"/>
          </p:cNvPicPr>
          <p:nvPr/>
        </p:nvPicPr>
        <p:blipFill>
          <a:blip r:embed="rId3"/>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Emergent Themes</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5"/>
            <a:ext cx="11074400" cy="4351338"/>
          </a:xfrm>
        </p:spPr>
        <p:txBody>
          <a:bodyPr>
            <a:noAutofit/>
          </a:bodyPr>
          <a:lstStyle/>
          <a:p>
            <a:pPr marL="514350" indent="-514350">
              <a:lnSpc>
                <a:spcPct val="150000"/>
              </a:lnSpc>
              <a:buFont typeface="+mj-lt"/>
              <a:buAutoNum type="arabicPeriod"/>
            </a:pPr>
            <a:r>
              <a:rPr lang="en-US" sz="3000" dirty="0"/>
              <a:t>Students Have Lives, Respect Them</a:t>
            </a:r>
          </a:p>
          <a:p>
            <a:pPr marL="514350" indent="-514350">
              <a:lnSpc>
                <a:spcPct val="150000"/>
              </a:lnSpc>
              <a:buFont typeface="+mj-lt"/>
              <a:buAutoNum type="arabicPeriod"/>
            </a:pPr>
            <a:r>
              <a:rPr lang="en-US" sz="3000" dirty="0"/>
              <a:t>Actively Supporting Students’ Mental Health</a:t>
            </a:r>
          </a:p>
          <a:p>
            <a:pPr marL="514350" indent="-514350">
              <a:lnSpc>
                <a:spcPct val="150000"/>
              </a:lnSpc>
              <a:buFont typeface="+mj-lt"/>
              <a:buAutoNum type="arabicPeriod"/>
            </a:pPr>
            <a:r>
              <a:rPr lang="en-US" sz="3000" dirty="0"/>
              <a:t>Employ (More) Engaging Instructional Methods</a:t>
            </a:r>
          </a:p>
          <a:p>
            <a:pPr marL="514350" indent="-514350">
              <a:lnSpc>
                <a:spcPct val="150000"/>
              </a:lnSpc>
              <a:buFont typeface="+mj-lt"/>
              <a:buAutoNum type="arabicPeriod"/>
            </a:pPr>
            <a:r>
              <a:rPr lang="en-US" sz="3000" dirty="0"/>
              <a:t>Contact, Communication, &amp; Caring</a:t>
            </a:r>
          </a:p>
        </p:txBody>
      </p:sp>
    </p:spTree>
    <p:extLst>
      <p:ext uri="{BB962C8B-B14F-4D97-AF65-F5344CB8AC3E}">
        <p14:creationId xmlns:p14="http://schemas.microsoft.com/office/powerpoint/2010/main" val="417558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puter, person, person&#10;&#10;Description automatically generated">
            <a:extLst>
              <a:ext uri="{FF2B5EF4-FFF2-40B4-BE49-F238E27FC236}">
                <a16:creationId xmlns:a16="http://schemas.microsoft.com/office/drawing/2014/main" id="{2838E24C-DDD4-3547-ABFB-B517BFA44F57}"/>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Students’ Have Lives</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4"/>
            <a:ext cx="11074400" cy="5032375"/>
          </a:xfrm>
        </p:spPr>
        <p:txBody>
          <a:bodyPr>
            <a:noAutofit/>
          </a:bodyPr>
          <a:lstStyle/>
          <a:p>
            <a:pPr marL="0" indent="0">
              <a:lnSpc>
                <a:spcPct val="110000"/>
              </a:lnSpc>
              <a:buNone/>
            </a:pPr>
            <a:r>
              <a:rPr lang="en-US" sz="3000" dirty="0"/>
              <a:t>Students’ lives beyond the class interact with their class performance, included various responsibilities: </a:t>
            </a:r>
          </a:p>
          <a:p>
            <a:pPr marL="0" indent="0">
              <a:lnSpc>
                <a:spcPct val="110000"/>
              </a:lnSpc>
              <a:buNone/>
            </a:pPr>
            <a:endParaRPr lang="en-US" sz="3000" dirty="0"/>
          </a:p>
          <a:p>
            <a:pPr lvl="1">
              <a:lnSpc>
                <a:spcPct val="110000"/>
              </a:lnSpc>
            </a:pPr>
            <a:r>
              <a:rPr lang="en-US" sz="3000" dirty="0"/>
              <a:t>Caretaker </a:t>
            </a:r>
          </a:p>
          <a:p>
            <a:pPr lvl="1">
              <a:lnSpc>
                <a:spcPct val="110000"/>
              </a:lnSpc>
            </a:pPr>
            <a:r>
              <a:rPr lang="en-US" sz="3000" dirty="0"/>
              <a:t>Healthcare</a:t>
            </a:r>
          </a:p>
          <a:p>
            <a:pPr lvl="1">
              <a:lnSpc>
                <a:spcPct val="110000"/>
              </a:lnSpc>
            </a:pPr>
            <a:r>
              <a:rPr lang="en-US" sz="3000" dirty="0"/>
              <a:t>Childcare</a:t>
            </a:r>
          </a:p>
          <a:p>
            <a:pPr lvl="1">
              <a:lnSpc>
                <a:spcPct val="110000"/>
              </a:lnSpc>
            </a:pPr>
            <a:r>
              <a:rPr lang="en-US" sz="3000" dirty="0"/>
              <a:t>Financial</a:t>
            </a:r>
          </a:p>
          <a:p>
            <a:pPr lvl="1">
              <a:lnSpc>
                <a:spcPct val="110000"/>
              </a:lnSpc>
            </a:pPr>
            <a:r>
              <a:rPr lang="en-US" sz="3000" dirty="0"/>
              <a:t>Employment</a:t>
            </a:r>
          </a:p>
        </p:txBody>
      </p:sp>
    </p:spTree>
    <p:extLst>
      <p:ext uri="{BB962C8B-B14F-4D97-AF65-F5344CB8AC3E}">
        <p14:creationId xmlns:p14="http://schemas.microsoft.com/office/powerpoint/2010/main" val="53298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074400" cy="5897876"/>
          </a:xfrm>
        </p:spPr>
        <p:txBody>
          <a:bodyPr>
            <a:noAutofit/>
          </a:bodyPr>
          <a:lstStyle/>
          <a:p>
            <a:pPr marL="0" indent="0">
              <a:lnSpc>
                <a:spcPct val="110000"/>
              </a:lnSpc>
              <a:buNone/>
            </a:pPr>
            <a:r>
              <a:rPr lang="en-US" sz="3000" dirty="0"/>
              <a:t>My students have caretaker (children &amp; elderly) responsibilities. </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It’s important to be </a:t>
            </a:r>
            <a:r>
              <a:rPr lang="en-US" sz="3000" dirty="0">
                <a:solidFill>
                  <a:srgbClr val="FFC000"/>
                </a:solidFill>
              </a:rPr>
              <a:t>empathetic</a:t>
            </a:r>
            <a:r>
              <a:rPr lang="en-US" sz="3000" dirty="0"/>
              <a:t> towards all the ups and downs in their lives.</a:t>
            </a:r>
          </a:p>
          <a:p>
            <a:pPr marL="0" indent="0">
              <a:lnSpc>
                <a:spcPct val="110000"/>
              </a:lnSpc>
              <a:buNone/>
            </a:pPr>
            <a:endParaRPr lang="en-US" sz="3000" dirty="0"/>
          </a:p>
          <a:p>
            <a:pPr marL="0" indent="0">
              <a:lnSpc>
                <a:spcPct val="110000"/>
              </a:lnSpc>
              <a:buNone/>
            </a:pPr>
            <a:endParaRPr lang="en-US" sz="3000" dirty="0"/>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21963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computer, person, person&#10;&#10;Description automatically generated">
            <a:extLst>
              <a:ext uri="{FF2B5EF4-FFF2-40B4-BE49-F238E27FC236}">
                <a16:creationId xmlns:a16="http://schemas.microsoft.com/office/drawing/2014/main" id="{88999B7D-BC1E-3744-A614-76B28C3FC8D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074400" cy="5657216"/>
          </a:xfrm>
        </p:spPr>
        <p:txBody>
          <a:bodyPr>
            <a:noAutofit/>
          </a:bodyPr>
          <a:lstStyle/>
          <a:p>
            <a:pPr marL="0" indent="0">
              <a:lnSpc>
                <a:spcPct val="110000"/>
              </a:lnSpc>
              <a:buNone/>
            </a:pPr>
            <a:r>
              <a:rPr lang="en-US" sz="3000" dirty="0"/>
              <a:t>Be as </a:t>
            </a:r>
            <a:r>
              <a:rPr lang="en-US" sz="3000" dirty="0">
                <a:solidFill>
                  <a:srgbClr val="FFC000"/>
                </a:solidFill>
              </a:rPr>
              <a:t>flexible</a:t>
            </a:r>
            <a:r>
              <a:rPr lang="en-US" sz="3000" dirty="0"/>
              <a:t> as possible because students have a lot going on and juggle many priorities. </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Being </a:t>
            </a:r>
            <a:r>
              <a:rPr lang="en-US" sz="3000" dirty="0">
                <a:solidFill>
                  <a:srgbClr val="FFC000"/>
                </a:solidFill>
              </a:rPr>
              <a:t>flexible</a:t>
            </a:r>
            <a:r>
              <a:rPr lang="en-US" sz="3000" dirty="0"/>
              <a:t> about deadlines and personal issues with students. They really struggled and we never really know the whole story. </a:t>
            </a:r>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291007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computer, person, person&#10;&#10;Description automatically generated">
            <a:extLst>
              <a:ext uri="{FF2B5EF4-FFF2-40B4-BE49-F238E27FC236}">
                <a16:creationId xmlns:a16="http://schemas.microsoft.com/office/drawing/2014/main" id="{88999B7D-BC1E-3744-A614-76B28C3FC8D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074400" cy="5657216"/>
          </a:xfrm>
        </p:spPr>
        <p:txBody>
          <a:bodyPr>
            <a:noAutofit/>
          </a:bodyPr>
          <a:lstStyle/>
          <a:p>
            <a:pPr marL="0" indent="0">
              <a:lnSpc>
                <a:spcPct val="110000"/>
              </a:lnSpc>
              <a:buNone/>
            </a:pPr>
            <a:r>
              <a:rPr lang="en-US" sz="3000" dirty="0"/>
              <a:t>Give them a sense of </a:t>
            </a:r>
            <a:r>
              <a:rPr lang="en-US" sz="3000" dirty="0">
                <a:solidFill>
                  <a:srgbClr val="FFC000"/>
                </a:solidFill>
              </a:rPr>
              <a:t>agency</a:t>
            </a:r>
            <a:r>
              <a:rPr lang="en-US" sz="3000" dirty="0"/>
              <a:t> and voice in not only their learning, but in their lives.</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Provide them with choices – whether that is how to do their work or a menu of options from which to choose. </a:t>
            </a:r>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57357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text, computer, person, person&#10;&#10;Description automatically generated">
            <a:extLst>
              <a:ext uri="{FF2B5EF4-FFF2-40B4-BE49-F238E27FC236}">
                <a16:creationId xmlns:a16="http://schemas.microsoft.com/office/drawing/2014/main" id="{BB568B9F-D211-3245-9F6D-A9CC911BAF32}"/>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2DF58A-D074-4B46-8B48-E3B32B02AEEF}"/>
              </a:ext>
            </a:extLst>
          </p:cNvPr>
          <p:cNvSpPr txBox="1"/>
          <p:nvPr/>
        </p:nvSpPr>
        <p:spPr>
          <a:xfrm>
            <a:off x="4574221" y="901114"/>
            <a:ext cx="3027680" cy="553998"/>
          </a:xfrm>
          <a:prstGeom prst="rect">
            <a:avLst/>
          </a:prstGeom>
          <a:noFill/>
        </p:spPr>
        <p:txBody>
          <a:bodyPr wrap="square" rtlCol="0">
            <a:spAutoFit/>
          </a:bodyPr>
          <a:lstStyle/>
          <a:p>
            <a:pPr algn="ctr"/>
            <a:r>
              <a:rPr lang="en-US" sz="3000" dirty="0"/>
              <a:t>Responsibilities</a:t>
            </a:r>
          </a:p>
        </p:txBody>
      </p:sp>
      <p:sp>
        <p:nvSpPr>
          <p:cNvPr id="12" name="TextBox 11">
            <a:extLst>
              <a:ext uri="{FF2B5EF4-FFF2-40B4-BE49-F238E27FC236}">
                <a16:creationId xmlns:a16="http://schemas.microsoft.com/office/drawing/2014/main" id="{B615E06F-182C-BA43-8E9B-0E902DD491FC}"/>
              </a:ext>
            </a:extLst>
          </p:cNvPr>
          <p:cNvSpPr txBox="1"/>
          <p:nvPr/>
        </p:nvSpPr>
        <p:spPr>
          <a:xfrm>
            <a:off x="8044075" y="3149322"/>
            <a:ext cx="2369926" cy="553998"/>
          </a:xfrm>
          <a:prstGeom prst="rect">
            <a:avLst/>
          </a:prstGeom>
          <a:noFill/>
        </p:spPr>
        <p:txBody>
          <a:bodyPr wrap="square" rtlCol="0">
            <a:spAutoFit/>
          </a:bodyPr>
          <a:lstStyle/>
          <a:p>
            <a:pPr algn="ctr"/>
            <a:r>
              <a:rPr lang="en-US" sz="3000" dirty="0"/>
              <a:t>Empathy</a:t>
            </a:r>
          </a:p>
        </p:txBody>
      </p:sp>
      <p:sp>
        <p:nvSpPr>
          <p:cNvPr id="15" name="TextBox 14">
            <a:extLst>
              <a:ext uri="{FF2B5EF4-FFF2-40B4-BE49-F238E27FC236}">
                <a16:creationId xmlns:a16="http://schemas.microsoft.com/office/drawing/2014/main" id="{42B9661A-61E7-1143-9024-D6CB8292FB1B}"/>
              </a:ext>
            </a:extLst>
          </p:cNvPr>
          <p:cNvSpPr txBox="1"/>
          <p:nvPr/>
        </p:nvSpPr>
        <p:spPr>
          <a:xfrm>
            <a:off x="4576442" y="5413048"/>
            <a:ext cx="3027680" cy="553998"/>
          </a:xfrm>
          <a:prstGeom prst="rect">
            <a:avLst/>
          </a:prstGeom>
          <a:noFill/>
        </p:spPr>
        <p:txBody>
          <a:bodyPr wrap="square" rtlCol="0">
            <a:spAutoFit/>
          </a:bodyPr>
          <a:lstStyle/>
          <a:p>
            <a:pPr algn="ctr"/>
            <a:r>
              <a:rPr lang="en-US" sz="3000" dirty="0"/>
              <a:t>Flexibility</a:t>
            </a:r>
          </a:p>
        </p:txBody>
      </p:sp>
      <p:sp>
        <p:nvSpPr>
          <p:cNvPr id="16" name="TextBox 15">
            <a:extLst>
              <a:ext uri="{FF2B5EF4-FFF2-40B4-BE49-F238E27FC236}">
                <a16:creationId xmlns:a16="http://schemas.microsoft.com/office/drawing/2014/main" id="{299E7C20-38F7-5C47-BC96-ECFEA1721365}"/>
              </a:ext>
            </a:extLst>
          </p:cNvPr>
          <p:cNvSpPr txBox="1"/>
          <p:nvPr/>
        </p:nvSpPr>
        <p:spPr>
          <a:xfrm>
            <a:off x="2123440" y="3149322"/>
            <a:ext cx="1669997" cy="553998"/>
          </a:xfrm>
          <a:prstGeom prst="rect">
            <a:avLst/>
          </a:prstGeom>
          <a:noFill/>
        </p:spPr>
        <p:txBody>
          <a:bodyPr wrap="square" rtlCol="0">
            <a:spAutoFit/>
          </a:bodyPr>
          <a:lstStyle/>
          <a:p>
            <a:pPr algn="ctr"/>
            <a:r>
              <a:rPr lang="en-US" sz="3000" dirty="0"/>
              <a:t>Agency</a:t>
            </a:r>
          </a:p>
        </p:txBody>
      </p:sp>
      <p:sp>
        <p:nvSpPr>
          <p:cNvPr id="20" name="Bent Arrow 19">
            <a:extLst>
              <a:ext uri="{FF2B5EF4-FFF2-40B4-BE49-F238E27FC236}">
                <a16:creationId xmlns:a16="http://schemas.microsoft.com/office/drawing/2014/main" id="{FD1D9ED0-823B-BE41-BBE3-8A9C55C2E83A}"/>
              </a:ext>
            </a:extLst>
          </p:cNvPr>
          <p:cNvSpPr/>
          <p:nvPr/>
        </p:nvSpPr>
        <p:spPr>
          <a:xfrm rot="5400000">
            <a:off x="8006742" y="1147524"/>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a:extLst>
              <a:ext uri="{FF2B5EF4-FFF2-40B4-BE49-F238E27FC236}">
                <a16:creationId xmlns:a16="http://schemas.microsoft.com/office/drawing/2014/main" id="{525927AA-BD7B-7448-B36C-5E534D02B9B3}"/>
              </a:ext>
            </a:extLst>
          </p:cNvPr>
          <p:cNvSpPr/>
          <p:nvPr/>
        </p:nvSpPr>
        <p:spPr>
          <a:xfrm rot="10800000">
            <a:off x="7903180" y="4450078"/>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30">
            <a:extLst>
              <a:ext uri="{FF2B5EF4-FFF2-40B4-BE49-F238E27FC236}">
                <a16:creationId xmlns:a16="http://schemas.microsoft.com/office/drawing/2014/main" id="{1C7E1DFC-8CAA-274E-8930-8476BDAAAE0E}"/>
              </a:ext>
            </a:extLst>
          </p:cNvPr>
          <p:cNvSpPr/>
          <p:nvPr/>
        </p:nvSpPr>
        <p:spPr>
          <a:xfrm rot="16200000">
            <a:off x="2810991" y="4348480"/>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ent Arrow 34">
            <a:extLst>
              <a:ext uri="{FF2B5EF4-FFF2-40B4-BE49-F238E27FC236}">
                <a16:creationId xmlns:a16="http://schemas.microsoft.com/office/drawing/2014/main" id="{560F81E0-FCB2-B342-A1D5-3FDD2BFF163D}"/>
              </a:ext>
            </a:extLst>
          </p:cNvPr>
          <p:cNvSpPr/>
          <p:nvPr/>
        </p:nvSpPr>
        <p:spPr>
          <a:xfrm>
            <a:off x="2923693" y="1036321"/>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9457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puter, person, person&#10;&#10;Description automatically generated">
            <a:extLst>
              <a:ext uri="{FF2B5EF4-FFF2-40B4-BE49-F238E27FC236}">
                <a16:creationId xmlns:a16="http://schemas.microsoft.com/office/drawing/2014/main" id="{2838E24C-DDD4-3547-ABFB-B517BFA44F57}"/>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Students’ Mental Health</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4"/>
            <a:ext cx="11074400" cy="5032375"/>
          </a:xfrm>
        </p:spPr>
        <p:txBody>
          <a:bodyPr>
            <a:noAutofit/>
          </a:bodyPr>
          <a:lstStyle/>
          <a:p>
            <a:pPr marL="0" indent="0">
              <a:lnSpc>
                <a:spcPct val="110000"/>
              </a:lnSpc>
              <a:buNone/>
            </a:pPr>
            <a:r>
              <a:rPr lang="en-US" sz="3000" dirty="0"/>
              <a:t>Students’ mental health need to be foregrounded as it impact students’ well being, as well as their class performance.  </a:t>
            </a:r>
          </a:p>
          <a:p>
            <a:pPr marL="0" indent="0">
              <a:lnSpc>
                <a:spcPct val="110000"/>
              </a:lnSpc>
              <a:buNone/>
            </a:pPr>
            <a:endParaRPr lang="en-US" sz="3000" dirty="0"/>
          </a:p>
          <a:p>
            <a:pPr lvl="1">
              <a:lnSpc>
                <a:spcPct val="110000"/>
              </a:lnSpc>
            </a:pPr>
            <a:r>
              <a:rPr lang="en-US" sz="3000" dirty="0"/>
              <a:t>Emotional Well-being</a:t>
            </a:r>
          </a:p>
          <a:p>
            <a:pPr lvl="1">
              <a:lnSpc>
                <a:spcPct val="110000"/>
              </a:lnSpc>
            </a:pPr>
            <a:r>
              <a:rPr lang="en-US" sz="3000" dirty="0"/>
              <a:t>Psychological Well-being</a:t>
            </a:r>
          </a:p>
          <a:p>
            <a:pPr lvl="1">
              <a:lnSpc>
                <a:spcPct val="110000"/>
              </a:lnSpc>
            </a:pPr>
            <a:r>
              <a:rPr lang="en-US" sz="3000" dirty="0"/>
              <a:t>Social Well-being</a:t>
            </a:r>
          </a:p>
        </p:txBody>
      </p:sp>
    </p:spTree>
    <p:extLst>
      <p:ext uri="{BB962C8B-B14F-4D97-AF65-F5344CB8AC3E}">
        <p14:creationId xmlns:p14="http://schemas.microsoft.com/office/powerpoint/2010/main" val="1093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074400" cy="5565776"/>
          </a:xfrm>
        </p:spPr>
        <p:txBody>
          <a:bodyPr>
            <a:noAutofit/>
          </a:bodyPr>
          <a:lstStyle/>
          <a:p>
            <a:pPr marL="0" indent="0">
              <a:lnSpc>
                <a:spcPct val="110000"/>
              </a:lnSpc>
              <a:buNone/>
            </a:pPr>
            <a:r>
              <a:rPr lang="en-US" sz="3000" dirty="0"/>
              <a:t>I had students who had to drop classes because of </a:t>
            </a:r>
            <a:r>
              <a:rPr lang="en-US" sz="3000" dirty="0">
                <a:solidFill>
                  <a:srgbClr val="FFC000"/>
                </a:solidFill>
              </a:rPr>
              <a:t>mental health</a:t>
            </a:r>
            <a:r>
              <a:rPr lang="en-US" sz="3000" dirty="0"/>
              <a:t> issues.</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Students were isolated, anxious, and depressed. I had students who were homeless.</a:t>
            </a:r>
          </a:p>
          <a:p>
            <a:pPr marL="0" indent="0">
              <a:lnSpc>
                <a:spcPct val="110000"/>
              </a:lnSpc>
              <a:buNone/>
            </a:pPr>
            <a:endParaRPr lang="en-US" sz="3000" dirty="0"/>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6331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074400" cy="5897876"/>
          </a:xfrm>
        </p:spPr>
        <p:txBody>
          <a:bodyPr>
            <a:noAutofit/>
          </a:bodyPr>
          <a:lstStyle/>
          <a:p>
            <a:pPr marL="0" indent="0">
              <a:lnSpc>
                <a:spcPct val="110000"/>
              </a:lnSpc>
              <a:buNone/>
            </a:pPr>
            <a:r>
              <a:rPr lang="en-US" sz="3000" dirty="0"/>
              <a:t>I was reminded about the importance of making every space a </a:t>
            </a:r>
            <a:r>
              <a:rPr lang="en-US" sz="3000" dirty="0">
                <a:solidFill>
                  <a:srgbClr val="FFC000"/>
                </a:solidFill>
              </a:rPr>
              <a:t>safe space </a:t>
            </a:r>
            <a:r>
              <a:rPr lang="en-US" sz="3000" dirty="0"/>
              <a:t>for students for their learning to occur. </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Providing a </a:t>
            </a:r>
            <a:r>
              <a:rPr lang="en-US" sz="3000" dirty="0">
                <a:solidFill>
                  <a:srgbClr val="FFC000"/>
                </a:solidFill>
              </a:rPr>
              <a:t>safe space </a:t>
            </a:r>
            <a:r>
              <a:rPr lang="en-US" sz="3000" dirty="0"/>
              <a:t>for students to share concerns and issues, both academically and personally.</a:t>
            </a:r>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1467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074400" cy="5565776"/>
          </a:xfrm>
        </p:spPr>
        <p:txBody>
          <a:bodyPr>
            <a:noAutofit/>
          </a:bodyPr>
          <a:lstStyle/>
          <a:p>
            <a:pPr marL="0" indent="0">
              <a:lnSpc>
                <a:spcPct val="110000"/>
              </a:lnSpc>
              <a:buNone/>
            </a:pPr>
            <a:r>
              <a:rPr lang="en-US" sz="3000" dirty="0">
                <a:solidFill>
                  <a:srgbClr val="FFC000"/>
                </a:solidFill>
              </a:rPr>
              <a:t>Check-in </a:t>
            </a:r>
            <a:r>
              <a:rPr lang="en-US" sz="3000" dirty="0"/>
              <a:t>with students periodically regarding mental health and well-being.</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Regularly </a:t>
            </a:r>
            <a:r>
              <a:rPr lang="en-US" sz="3000" dirty="0">
                <a:solidFill>
                  <a:srgbClr val="FFC000"/>
                </a:solidFill>
              </a:rPr>
              <a:t>check on </a:t>
            </a:r>
            <a:r>
              <a:rPr lang="en-US" sz="3000" dirty="0"/>
              <a:t>students’ mental health and well-being. Provide direct opportunities to interact individually with the instructor.</a:t>
            </a:r>
          </a:p>
          <a:p>
            <a:pPr marL="0" indent="0">
              <a:lnSpc>
                <a:spcPct val="110000"/>
              </a:lnSpc>
              <a:buNone/>
            </a:pPr>
            <a:endParaRPr lang="en-US" sz="3000" dirty="0"/>
          </a:p>
          <a:p>
            <a:pPr marL="0" indent="0">
              <a:lnSpc>
                <a:spcPct val="110000"/>
              </a:lnSpc>
              <a:buNone/>
            </a:pPr>
            <a:endParaRPr lang="en-US" sz="3000" dirty="0"/>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57000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 room&#10;&#10;Description automatically generated with medium confidence">
            <a:extLst>
              <a:ext uri="{FF2B5EF4-FFF2-40B4-BE49-F238E27FC236}">
                <a16:creationId xmlns:a16="http://schemas.microsoft.com/office/drawing/2014/main" id="{5792EAD4-1E10-B843-99A2-50AC9693F887}"/>
              </a:ext>
            </a:extLst>
          </p:cNvPr>
          <p:cNvPicPr>
            <a:picLocks noChangeAspect="1"/>
          </p:cNvPicPr>
          <p:nvPr/>
        </p:nvPicPr>
        <p:blipFill rotWithShape="1">
          <a:blip r:embed="rId2"/>
          <a:srcRect r="14557"/>
          <a:stretch/>
        </p:blipFill>
        <p:spPr>
          <a:xfrm>
            <a:off x="4379092" y="-1"/>
            <a:ext cx="7812908"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1" y="1"/>
            <a:ext cx="12191999"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a:xfrm>
            <a:off x="0" y="2286521"/>
            <a:ext cx="12192000" cy="1325563"/>
          </a:xfrm>
        </p:spPr>
        <p:txBody>
          <a:bodyPr>
            <a:normAutofit/>
          </a:bodyPr>
          <a:lstStyle/>
          <a:p>
            <a:pPr algn="ctr"/>
            <a:r>
              <a:rPr lang="en-US" sz="6000" dirty="0">
                <a:latin typeface="+mn-lt"/>
              </a:rPr>
              <a:t>Post-COVID Pedagogy</a:t>
            </a:r>
          </a:p>
        </p:txBody>
      </p:sp>
      <p:sp>
        <p:nvSpPr>
          <p:cNvPr id="10" name="&quot;No&quot; Symbol 9">
            <a:extLst>
              <a:ext uri="{FF2B5EF4-FFF2-40B4-BE49-F238E27FC236}">
                <a16:creationId xmlns:a16="http://schemas.microsoft.com/office/drawing/2014/main" id="{841882EC-4806-3342-BB9C-B74903087F5D}"/>
              </a:ext>
            </a:extLst>
          </p:cNvPr>
          <p:cNvSpPr/>
          <p:nvPr/>
        </p:nvSpPr>
        <p:spPr>
          <a:xfrm>
            <a:off x="3835082" y="570704"/>
            <a:ext cx="4757195" cy="4757195"/>
          </a:xfrm>
          <a:prstGeom prst="noSmoking">
            <a:avLst>
              <a:gd name="adj" fmla="val 5774"/>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343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074400" cy="5897876"/>
          </a:xfrm>
        </p:spPr>
        <p:txBody>
          <a:bodyPr>
            <a:noAutofit/>
          </a:bodyPr>
          <a:lstStyle/>
          <a:p>
            <a:pPr marL="0" indent="0">
              <a:lnSpc>
                <a:spcPct val="110000"/>
              </a:lnSpc>
              <a:buNone/>
            </a:pPr>
            <a:r>
              <a:rPr lang="en-US" sz="3000" dirty="0"/>
              <a:t>Students are still emotionally unsteady and need emotional support. I will be providing a listening ear and suggest </a:t>
            </a:r>
            <a:r>
              <a:rPr lang="en-US" sz="3000" dirty="0">
                <a:solidFill>
                  <a:srgbClr val="FFC000"/>
                </a:solidFill>
              </a:rPr>
              <a:t>support services</a:t>
            </a:r>
            <a:r>
              <a:rPr lang="en-US" sz="3000" dirty="0"/>
              <a:t>.</a:t>
            </a:r>
          </a:p>
          <a:p>
            <a:pPr marL="0" indent="0">
              <a:lnSpc>
                <a:spcPct val="110000"/>
              </a:lnSpc>
              <a:buNone/>
            </a:pPr>
            <a:endParaRPr lang="en-US" sz="3000" dirty="0"/>
          </a:p>
          <a:p>
            <a:pPr marL="0" indent="0">
              <a:lnSpc>
                <a:spcPct val="110000"/>
              </a:lnSpc>
              <a:buNone/>
            </a:pPr>
            <a:r>
              <a:rPr lang="en-US" sz="3000" dirty="0"/>
              <a:t>Many students experienced heightened mental health challenges that impacted their persistence and success in classes. We need greater partnerships among </a:t>
            </a:r>
            <a:r>
              <a:rPr lang="en-US" sz="3000" dirty="0">
                <a:solidFill>
                  <a:srgbClr val="FFC000"/>
                </a:solidFill>
              </a:rPr>
              <a:t>support services</a:t>
            </a:r>
            <a:r>
              <a:rPr lang="en-US" sz="3000" dirty="0"/>
              <a:t> to ensure that mental health services are available to all our students.</a:t>
            </a:r>
          </a:p>
          <a:p>
            <a:pPr marL="0" indent="0">
              <a:lnSpc>
                <a:spcPct val="110000"/>
              </a:lnSpc>
              <a:buNone/>
            </a:pPr>
            <a:endParaRPr lang="en-US" sz="3000" dirty="0"/>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418815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text, computer, person, person&#10;&#10;Description automatically generated">
            <a:extLst>
              <a:ext uri="{FF2B5EF4-FFF2-40B4-BE49-F238E27FC236}">
                <a16:creationId xmlns:a16="http://schemas.microsoft.com/office/drawing/2014/main" id="{BB568B9F-D211-3245-9F6D-A9CC911BAF32}"/>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2DF58A-D074-4B46-8B48-E3B32B02AEEF}"/>
              </a:ext>
            </a:extLst>
          </p:cNvPr>
          <p:cNvSpPr txBox="1"/>
          <p:nvPr/>
        </p:nvSpPr>
        <p:spPr>
          <a:xfrm>
            <a:off x="4295293" y="901114"/>
            <a:ext cx="3711448" cy="553998"/>
          </a:xfrm>
          <a:prstGeom prst="rect">
            <a:avLst/>
          </a:prstGeom>
          <a:noFill/>
        </p:spPr>
        <p:txBody>
          <a:bodyPr wrap="square" rtlCol="0">
            <a:spAutoFit/>
          </a:bodyPr>
          <a:lstStyle/>
          <a:p>
            <a:pPr algn="ctr"/>
            <a:r>
              <a:rPr lang="en-US" sz="3000" dirty="0"/>
              <a:t>Empathy</a:t>
            </a:r>
          </a:p>
        </p:txBody>
      </p:sp>
      <p:sp>
        <p:nvSpPr>
          <p:cNvPr id="12" name="TextBox 11">
            <a:extLst>
              <a:ext uri="{FF2B5EF4-FFF2-40B4-BE49-F238E27FC236}">
                <a16:creationId xmlns:a16="http://schemas.microsoft.com/office/drawing/2014/main" id="{B615E06F-182C-BA43-8E9B-0E902DD491FC}"/>
              </a:ext>
            </a:extLst>
          </p:cNvPr>
          <p:cNvSpPr txBox="1"/>
          <p:nvPr/>
        </p:nvSpPr>
        <p:spPr>
          <a:xfrm>
            <a:off x="7893268" y="3149322"/>
            <a:ext cx="2699408" cy="553998"/>
          </a:xfrm>
          <a:prstGeom prst="rect">
            <a:avLst/>
          </a:prstGeom>
          <a:noFill/>
        </p:spPr>
        <p:txBody>
          <a:bodyPr wrap="square" rtlCol="0">
            <a:spAutoFit/>
          </a:bodyPr>
          <a:lstStyle/>
          <a:p>
            <a:pPr algn="ctr"/>
            <a:r>
              <a:rPr lang="en-US" sz="3000" dirty="0"/>
              <a:t>Safe Spaces</a:t>
            </a:r>
          </a:p>
        </p:txBody>
      </p:sp>
      <p:sp>
        <p:nvSpPr>
          <p:cNvPr id="15" name="TextBox 14">
            <a:extLst>
              <a:ext uri="{FF2B5EF4-FFF2-40B4-BE49-F238E27FC236}">
                <a16:creationId xmlns:a16="http://schemas.microsoft.com/office/drawing/2014/main" id="{42B9661A-61E7-1143-9024-D6CB8292FB1B}"/>
              </a:ext>
            </a:extLst>
          </p:cNvPr>
          <p:cNvSpPr txBox="1"/>
          <p:nvPr/>
        </p:nvSpPr>
        <p:spPr>
          <a:xfrm>
            <a:off x="4182591" y="5413048"/>
            <a:ext cx="3720588" cy="553998"/>
          </a:xfrm>
          <a:prstGeom prst="rect">
            <a:avLst/>
          </a:prstGeom>
          <a:noFill/>
        </p:spPr>
        <p:txBody>
          <a:bodyPr wrap="square" rtlCol="0">
            <a:spAutoFit/>
          </a:bodyPr>
          <a:lstStyle/>
          <a:p>
            <a:pPr algn="ctr"/>
            <a:r>
              <a:rPr lang="en-US" sz="3000" dirty="0"/>
              <a:t>Check-In</a:t>
            </a:r>
          </a:p>
        </p:txBody>
      </p:sp>
      <p:sp>
        <p:nvSpPr>
          <p:cNvPr id="16" name="TextBox 15">
            <a:extLst>
              <a:ext uri="{FF2B5EF4-FFF2-40B4-BE49-F238E27FC236}">
                <a16:creationId xmlns:a16="http://schemas.microsoft.com/office/drawing/2014/main" id="{299E7C20-38F7-5C47-BC96-ECFEA1721365}"/>
              </a:ext>
            </a:extLst>
          </p:cNvPr>
          <p:cNvSpPr txBox="1"/>
          <p:nvPr/>
        </p:nvSpPr>
        <p:spPr>
          <a:xfrm>
            <a:off x="1081274" y="3149322"/>
            <a:ext cx="3711448" cy="553998"/>
          </a:xfrm>
          <a:prstGeom prst="rect">
            <a:avLst/>
          </a:prstGeom>
          <a:noFill/>
        </p:spPr>
        <p:txBody>
          <a:bodyPr wrap="square" rtlCol="0">
            <a:spAutoFit/>
          </a:bodyPr>
          <a:lstStyle/>
          <a:p>
            <a:pPr algn="ctr"/>
            <a:r>
              <a:rPr lang="en-US" sz="3000" dirty="0"/>
              <a:t>Support Services</a:t>
            </a:r>
          </a:p>
        </p:txBody>
      </p:sp>
      <p:sp>
        <p:nvSpPr>
          <p:cNvPr id="20" name="Bent Arrow 19">
            <a:extLst>
              <a:ext uri="{FF2B5EF4-FFF2-40B4-BE49-F238E27FC236}">
                <a16:creationId xmlns:a16="http://schemas.microsoft.com/office/drawing/2014/main" id="{FD1D9ED0-823B-BE41-BBE3-8A9C55C2E83A}"/>
              </a:ext>
            </a:extLst>
          </p:cNvPr>
          <p:cNvSpPr/>
          <p:nvPr/>
        </p:nvSpPr>
        <p:spPr>
          <a:xfrm rot="5400000">
            <a:off x="8006742" y="1147524"/>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a:extLst>
              <a:ext uri="{FF2B5EF4-FFF2-40B4-BE49-F238E27FC236}">
                <a16:creationId xmlns:a16="http://schemas.microsoft.com/office/drawing/2014/main" id="{525927AA-BD7B-7448-B36C-5E534D02B9B3}"/>
              </a:ext>
            </a:extLst>
          </p:cNvPr>
          <p:cNvSpPr/>
          <p:nvPr/>
        </p:nvSpPr>
        <p:spPr>
          <a:xfrm rot="10800000">
            <a:off x="7903180" y="4450078"/>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30">
            <a:extLst>
              <a:ext uri="{FF2B5EF4-FFF2-40B4-BE49-F238E27FC236}">
                <a16:creationId xmlns:a16="http://schemas.microsoft.com/office/drawing/2014/main" id="{1C7E1DFC-8CAA-274E-8930-8476BDAAAE0E}"/>
              </a:ext>
            </a:extLst>
          </p:cNvPr>
          <p:cNvSpPr/>
          <p:nvPr/>
        </p:nvSpPr>
        <p:spPr>
          <a:xfrm rot="16200000">
            <a:off x="2810991" y="4348480"/>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ent Arrow 34">
            <a:extLst>
              <a:ext uri="{FF2B5EF4-FFF2-40B4-BE49-F238E27FC236}">
                <a16:creationId xmlns:a16="http://schemas.microsoft.com/office/drawing/2014/main" id="{560F81E0-FCB2-B342-A1D5-3FDD2BFF163D}"/>
              </a:ext>
            </a:extLst>
          </p:cNvPr>
          <p:cNvSpPr/>
          <p:nvPr/>
        </p:nvSpPr>
        <p:spPr>
          <a:xfrm>
            <a:off x="2923693" y="1036321"/>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6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puter, person, person&#10;&#10;Description automatically generated">
            <a:extLst>
              <a:ext uri="{FF2B5EF4-FFF2-40B4-BE49-F238E27FC236}">
                <a16:creationId xmlns:a16="http://schemas.microsoft.com/office/drawing/2014/main" id="{2838E24C-DDD4-3547-ABFB-B517BFA44F57}"/>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a:xfrm>
            <a:off x="365760" y="365125"/>
            <a:ext cx="11826240" cy="1325563"/>
          </a:xfrm>
        </p:spPr>
        <p:txBody>
          <a:bodyPr>
            <a:normAutofit/>
          </a:bodyPr>
          <a:lstStyle/>
          <a:p>
            <a:r>
              <a:rPr lang="en-US" sz="6000" dirty="0"/>
              <a:t>Engaging Instructional Methods</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4"/>
            <a:ext cx="11074400" cy="5032375"/>
          </a:xfrm>
        </p:spPr>
        <p:txBody>
          <a:bodyPr>
            <a:noAutofit/>
          </a:bodyPr>
          <a:lstStyle/>
          <a:p>
            <a:pPr marL="0" indent="0">
              <a:lnSpc>
                <a:spcPct val="110000"/>
              </a:lnSpc>
              <a:buNone/>
            </a:pPr>
            <a:r>
              <a:rPr lang="en-US" sz="3000" dirty="0"/>
              <a:t>Foster student learning by engaging students through active learning instructional strategies, such as: </a:t>
            </a:r>
          </a:p>
          <a:p>
            <a:pPr marL="0" indent="0">
              <a:lnSpc>
                <a:spcPct val="110000"/>
              </a:lnSpc>
              <a:buNone/>
            </a:pPr>
            <a:endParaRPr lang="en-US" sz="3000" dirty="0"/>
          </a:p>
          <a:p>
            <a:pPr lvl="1">
              <a:lnSpc>
                <a:spcPct val="110000"/>
              </a:lnSpc>
            </a:pPr>
            <a:r>
              <a:rPr lang="en-US" sz="3000" dirty="0"/>
              <a:t>Class Presentations			• Discussions</a:t>
            </a:r>
          </a:p>
          <a:p>
            <a:pPr lvl="1">
              <a:lnSpc>
                <a:spcPct val="110000"/>
              </a:lnSpc>
            </a:pPr>
            <a:r>
              <a:rPr lang="en-US" sz="3000" dirty="0"/>
              <a:t>Open-ended Questions		• Group Projects</a:t>
            </a:r>
          </a:p>
          <a:p>
            <a:pPr lvl="1">
              <a:lnSpc>
                <a:spcPct val="110000"/>
              </a:lnSpc>
            </a:pPr>
            <a:r>
              <a:rPr lang="en-US" sz="3000" dirty="0"/>
              <a:t>Problem-based Learning		• Peer Learning</a:t>
            </a:r>
          </a:p>
          <a:p>
            <a:pPr lvl="1">
              <a:lnSpc>
                <a:spcPct val="110000"/>
              </a:lnSpc>
            </a:pPr>
            <a:r>
              <a:rPr lang="en-US" sz="3000" dirty="0"/>
              <a:t>Team-based Learning		• Small-group Tutoring</a:t>
            </a:r>
          </a:p>
          <a:p>
            <a:pPr lvl="1">
              <a:lnSpc>
                <a:spcPct val="110000"/>
              </a:lnSpc>
            </a:pPr>
            <a:r>
              <a:rPr lang="en-US" sz="3000" dirty="0"/>
              <a:t>Cooperative Learning		• Review Quizzes</a:t>
            </a:r>
          </a:p>
        </p:txBody>
      </p:sp>
    </p:spTree>
    <p:extLst>
      <p:ext uri="{BB962C8B-B14F-4D97-AF65-F5344CB8AC3E}">
        <p14:creationId xmlns:p14="http://schemas.microsoft.com/office/powerpoint/2010/main" val="233031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181080" cy="5822228"/>
          </a:xfrm>
        </p:spPr>
        <p:txBody>
          <a:bodyPr>
            <a:noAutofit/>
          </a:bodyPr>
          <a:lstStyle/>
          <a:p>
            <a:pPr marL="0" indent="0">
              <a:lnSpc>
                <a:spcPct val="110000"/>
              </a:lnSpc>
              <a:buNone/>
            </a:pPr>
            <a:r>
              <a:rPr lang="en-US" sz="3000" dirty="0"/>
              <a:t>Get them more actively </a:t>
            </a:r>
            <a:r>
              <a:rPr lang="en-US" sz="3000" dirty="0">
                <a:solidFill>
                  <a:srgbClr val="FFC000"/>
                </a:solidFill>
              </a:rPr>
              <a:t>engaged</a:t>
            </a:r>
            <a:r>
              <a:rPr lang="en-US" sz="3000" dirty="0"/>
              <a:t> and be </a:t>
            </a:r>
            <a:r>
              <a:rPr lang="en-US" sz="3000" dirty="0">
                <a:solidFill>
                  <a:srgbClr val="FFC000"/>
                </a:solidFill>
              </a:rPr>
              <a:t>engaged</a:t>
            </a:r>
            <a:r>
              <a:rPr lang="en-US" sz="3000" dirty="0"/>
              <a:t> with them. </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I learned that my students were faced with different challenges, and I had to reach each one of them and work out a plan to </a:t>
            </a:r>
            <a:r>
              <a:rPr lang="en-US" sz="3000" dirty="0">
                <a:solidFill>
                  <a:srgbClr val="FFC000"/>
                </a:solidFill>
              </a:rPr>
              <a:t>engage</a:t>
            </a:r>
            <a:r>
              <a:rPr lang="en-US" sz="3000" dirty="0"/>
              <a:t> them in their learning process.</a:t>
            </a:r>
          </a:p>
          <a:p>
            <a:pPr marL="0" indent="0">
              <a:lnSpc>
                <a:spcPct val="110000"/>
              </a:lnSpc>
              <a:buNone/>
            </a:pPr>
            <a:endParaRPr lang="en-US" sz="3000" dirty="0"/>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274561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181080" cy="5822228"/>
          </a:xfrm>
        </p:spPr>
        <p:txBody>
          <a:bodyPr>
            <a:noAutofit/>
          </a:bodyPr>
          <a:lstStyle/>
          <a:p>
            <a:pPr marL="0" indent="0">
              <a:lnSpc>
                <a:spcPct val="110000"/>
              </a:lnSpc>
              <a:buNone/>
            </a:pPr>
            <a:r>
              <a:rPr lang="en-US" sz="3000" dirty="0"/>
              <a:t>A ‘</a:t>
            </a:r>
            <a:r>
              <a:rPr lang="en-US" sz="3000" dirty="0">
                <a:solidFill>
                  <a:srgbClr val="FFC000"/>
                </a:solidFill>
              </a:rPr>
              <a:t>flipped classroom</a:t>
            </a:r>
            <a:r>
              <a:rPr lang="en-US" sz="3000" dirty="0"/>
              <a:t>’ model of requiring advance readings and responses will serve everyone better to liberate the precious time spent together for more quality interaction.</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I really learned how little the students need a lecture from me. I’m going . . . to make the lecture an out of class review, and the class about applying concepts.</a:t>
            </a:r>
          </a:p>
          <a:p>
            <a:pPr marL="0" indent="0">
              <a:lnSpc>
                <a:spcPct val="110000"/>
              </a:lnSpc>
              <a:buNone/>
            </a:pPr>
            <a:endParaRPr lang="en-US" sz="3000" dirty="0"/>
          </a:p>
          <a:p>
            <a:pPr marL="0" indent="0">
              <a:lnSpc>
                <a:spcPct val="110000"/>
              </a:lnSpc>
              <a:buNone/>
            </a:pPr>
            <a:endParaRPr lang="en-US" sz="3000" dirty="0"/>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188127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4"/>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11791" y="-3178"/>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Flipping-One-Minute" descr="Flipping-One-Minute">
            <a:hlinkClick r:id="" action="ppaction://media"/>
            <a:extLst>
              <a:ext uri="{FF2B5EF4-FFF2-40B4-BE49-F238E27FC236}">
                <a16:creationId xmlns:a16="http://schemas.microsoft.com/office/drawing/2014/main" id="{E1814B74-BA1A-524B-A1F9-7B5FDB05C3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96885" y="850012"/>
            <a:ext cx="6244548" cy="3913033"/>
          </a:xfrm>
          <a:prstGeom prst="rect">
            <a:avLst/>
          </a:prstGeom>
        </p:spPr>
      </p:pic>
      <p:sp>
        <p:nvSpPr>
          <p:cNvPr id="7" name="Rectangle 6">
            <a:extLst>
              <a:ext uri="{FF2B5EF4-FFF2-40B4-BE49-F238E27FC236}">
                <a16:creationId xmlns:a16="http://schemas.microsoft.com/office/drawing/2014/main" id="{7988F28A-F7FC-6640-A4FF-7C9E3FC4C491}"/>
              </a:ext>
            </a:extLst>
          </p:cNvPr>
          <p:cNvSpPr/>
          <p:nvPr/>
        </p:nvSpPr>
        <p:spPr>
          <a:xfrm>
            <a:off x="2878111" y="697044"/>
            <a:ext cx="6453266" cy="41297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20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160760" cy="5901056"/>
          </a:xfrm>
        </p:spPr>
        <p:txBody>
          <a:bodyPr>
            <a:noAutofit/>
          </a:bodyPr>
          <a:lstStyle/>
          <a:p>
            <a:pPr marL="0" indent="0">
              <a:lnSpc>
                <a:spcPct val="110000"/>
              </a:lnSpc>
              <a:buNone/>
            </a:pPr>
            <a:r>
              <a:rPr lang="en-US" sz="3000" dirty="0"/>
              <a:t>I will definitely include a much wider variety of </a:t>
            </a:r>
            <a:r>
              <a:rPr lang="en-US" sz="3000" dirty="0">
                <a:solidFill>
                  <a:srgbClr val="FFC000"/>
                </a:solidFill>
              </a:rPr>
              <a:t>learning</a:t>
            </a:r>
            <a:r>
              <a:rPr lang="en-US" sz="3000" dirty="0"/>
              <a:t> activities – those including technology, but also work to maximize the impact of in-class learning sessions.</a:t>
            </a:r>
          </a:p>
          <a:p>
            <a:pPr marL="0" indent="0">
              <a:lnSpc>
                <a:spcPct val="110000"/>
              </a:lnSpc>
              <a:buNone/>
            </a:pPr>
            <a:endParaRPr lang="en-US" sz="3000" dirty="0"/>
          </a:p>
          <a:p>
            <a:pPr marL="0" indent="0">
              <a:lnSpc>
                <a:spcPct val="110000"/>
              </a:lnSpc>
              <a:buNone/>
            </a:pPr>
            <a:endParaRPr lang="en-US" sz="3000" dirty="0"/>
          </a:p>
          <a:p>
            <a:pPr marL="0" indent="0">
              <a:lnSpc>
                <a:spcPct val="110000"/>
              </a:lnSpc>
              <a:buNone/>
            </a:pPr>
            <a:r>
              <a:rPr lang="en-US" sz="3000" dirty="0"/>
              <a:t>I think we need to continue to work to maximize </a:t>
            </a:r>
            <a:r>
              <a:rPr lang="en-US" sz="3000" dirty="0">
                <a:solidFill>
                  <a:srgbClr val="FFC000"/>
                </a:solidFill>
              </a:rPr>
              <a:t>learning</a:t>
            </a:r>
            <a:r>
              <a:rPr lang="en-US" sz="3000" dirty="0"/>
              <a:t> while considering the individual needs of each student.  </a:t>
            </a:r>
          </a:p>
          <a:p>
            <a:pPr marL="0" indent="0">
              <a:lnSpc>
                <a:spcPct val="110000"/>
              </a:lnSpc>
              <a:buNone/>
            </a:pPr>
            <a:endParaRPr lang="en-US" sz="3000" dirty="0"/>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394688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text, computer, person, person&#10;&#10;Description automatically generated">
            <a:extLst>
              <a:ext uri="{FF2B5EF4-FFF2-40B4-BE49-F238E27FC236}">
                <a16:creationId xmlns:a16="http://schemas.microsoft.com/office/drawing/2014/main" id="{BB568B9F-D211-3245-9F6D-A9CC911BAF32}"/>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2DF58A-D074-4B46-8B48-E3B32B02AEEF}"/>
              </a:ext>
            </a:extLst>
          </p:cNvPr>
          <p:cNvSpPr txBox="1"/>
          <p:nvPr/>
        </p:nvSpPr>
        <p:spPr>
          <a:xfrm>
            <a:off x="4295293" y="901114"/>
            <a:ext cx="3711448" cy="553998"/>
          </a:xfrm>
          <a:prstGeom prst="rect">
            <a:avLst/>
          </a:prstGeom>
          <a:noFill/>
        </p:spPr>
        <p:txBody>
          <a:bodyPr wrap="square" rtlCol="0">
            <a:spAutoFit/>
          </a:bodyPr>
          <a:lstStyle/>
          <a:p>
            <a:pPr algn="ctr"/>
            <a:r>
              <a:rPr lang="en-US" sz="3000" dirty="0"/>
              <a:t>Flexibility</a:t>
            </a:r>
          </a:p>
        </p:txBody>
      </p:sp>
      <p:sp>
        <p:nvSpPr>
          <p:cNvPr id="12" name="TextBox 11">
            <a:extLst>
              <a:ext uri="{FF2B5EF4-FFF2-40B4-BE49-F238E27FC236}">
                <a16:creationId xmlns:a16="http://schemas.microsoft.com/office/drawing/2014/main" id="{B615E06F-182C-BA43-8E9B-0E902DD491FC}"/>
              </a:ext>
            </a:extLst>
          </p:cNvPr>
          <p:cNvSpPr txBox="1"/>
          <p:nvPr/>
        </p:nvSpPr>
        <p:spPr>
          <a:xfrm>
            <a:off x="7893268" y="3149322"/>
            <a:ext cx="2699408" cy="553998"/>
          </a:xfrm>
          <a:prstGeom prst="rect">
            <a:avLst/>
          </a:prstGeom>
          <a:noFill/>
        </p:spPr>
        <p:txBody>
          <a:bodyPr wrap="square" rtlCol="0">
            <a:spAutoFit/>
          </a:bodyPr>
          <a:lstStyle/>
          <a:p>
            <a:pPr algn="ctr"/>
            <a:r>
              <a:rPr lang="en-US" sz="3000" dirty="0"/>
              <a:t>Engagement</a:t>
            </a:r>
          </a:p>
        </p:txBody>
      </p:sp>
      <p:sp>
        <p:nvSpPr>
          <p:cNvPr id="15" name="TextBox 14">
            <a:extLst>
              <a:ext uri="{FF2B5EF4-FFF2-40B4-BE49-F238E27FC236}">
                <a16:creationId xmlns:a16="http://schemas.microsoft.com/office/drawing/2014/main" id="{42B9661A-61E7-1143-9024-D6CB8292FB1B}"/>
              </a:ext>
            </a:extLst>
          </p:cNvPr>
          <p:cNvSpPr txBox="1"/>
          <p:nvPr/>
        </p:nvSpPr>
        <p:spPr>
          <a:xfrm>
            <a:off x="4182591" y="5413048"/>
            <a:ext cx="3720588" cy="553998"/>
          </a:xfrm>
          <a:prstGeom prst="rect">
            <a:avLst/>
          </a:prstGeom>
          <a:noFill/>
        </p:spPr>
        <p:txBody>
          <a:bodyPr wrap="square" rtlCol="0">
            <a:spAutoFit/>
          </a:bodyPr>
          <a:lstStyle/>
          <a:p>
            <a:pPr algn="ctr"/>
            <a:r>
              <a:rPr lang="en-US" sz="3000" dirty="0"/>
              <a:t>Flipped Class</a:t>
            </a:r>
          </a:p>
        </p:txBody>
      </p:sp>
      <p:sp>
        <p:nvSpPr>
          <p:cNvPr id="16" name="TextBox 15">
            <a:extLst>
              <a:ext uri="{FF2B5EF4-FFF2-40B4-BE49-F238E27FC236}">
                <a16:creationId xmlns:a16="http://schemas.microsoft.com/office/drawing/2014/main" id="{299E7C20-38F7-5C47-BC96-ECFEA1721365}"/>
              </a:ext>
            </a:extLst>
          </p:cNvPr>
          <p:cNvSpPr txBox="1"/>
          <p:nvPr/>
        </p:nvSpPr>
        <p:spPr>
          <a:xfrm>
            <a:off x="1081274" y="3149322"/>
            <a:ext cx="3711448" cy="553998"/>
          </a:xfrm>
          <a:prstGeom prst="rect">
            <a:avLst/>
          </a:prstGeom>
          <a:noFill/>
        </p:spPr>
        <p:txBody>
          <a:bodyPr wrap="square" rtlCol="0">
            <a:spAutoFit/>
          </a:bodyPr>
          <a:lstStyle/>
          <a:p>
            <a:pPr algn="ctr"/>
            <a:r>
              <a:rPr lang="en-US" sz="3000" dirty="0"/>
              <a:t>Learning</a:t>
            </a:r>
          </a:p>
        </p:txBody>
      </p:sp>
      <p:sp>
        <p:nvSpPr>
          <p:cNvPr id="20" name="Bent Arrow 19">
            <a:extLst>
              <a:ext uri="{FF2B5EF4-FFF2-40B4-BE49-F238E27FC236}">
                <a16:creationId xmlns:a16="http://schemas.microsoft.com/office/drawing/2014/main" id="{FD1D9ED0-823B-BE41-BBE3-8A9C55C2E83A}"/>
              </a:ext>
            </a:extLst>
          </p:cNvPr>
          <p:cNvSpPr/>
          <p:nvPr/>
        </p:nvSpPr>
        <p:spPr>
          <a:xfrm rot="5400000">
            <a:off x="8006742" y="1147524"/>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a:extLst>
              <a:ext uri="{FF2B5EF4-FFF2-40B4-BE49-F238E27FC236}">
                <a16:creationId xmlns:a16="http://schemas.microsoft.com/office/drawing/2014/main" id="{525927AA-BD7B-7448-B36C-5E534D02B9B3}"/>
              </a:ext>
            </a:extLst>
          </p:cNvPr>
          <p:cNvSpPr/>
          <p:nvPr/>
        </p:nvSpPr>
        <p:spPr>
          <a:xfrm rot="10800000">
            <a:off x="7903180" y="4450078"/>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30">
            <a:extLst>
              <a:ext uri="{FF2B5EF4-FFF2-40B4-BE49-F238E27FC236}">
                <a16:creationId xmlns:a16="http://schemas.microsoft.com/office/drawing/2014/main" id="{1C7E1DFC-8CAA-274E-8930-8476BDAAAE0E}"/>
              </a:ext>
            </a:extLst>
          </p:cNvPr>
          <p:cNvSpPr/>
          <p:nvPr/>
        </p:nvSpPr>
        <p:spPr>
          <a:xfrm rot="16200000">
            <a:off x="2810991" y="4348480"/>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ent Arrow 34">
            <a:extLst>
              <a:ext uri="{FF2B5EF4-FFF2-40B4-BE49-F238E27FC236}">
                <a16:creationId xmlns:a16="http://schemas.microsoft.com/office/drawing/2014/main" id="{560F81E0-FCB2-B342-A1D5-3FDD2BFF163D}"/>
              </a:ext>
            </a:extLst>
          </p:cNvPr>
          <p:cNvSpPr/>
          <p:nvPr/>
        </p:nvSpPr>
        <p:spPr>
          <a:xfrm>
            <a:off x="2923693" y="1036321"/>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743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puter, person, person&#10;&#10;Description automatically generated">
            <a:extLst>
              <a:ext uri="{FF2B5EF4-FFF2-40B4-BE49-F238E27FC236}">
                <a16:creationId xmlns:a16="http://schemas.microsoft.com/office/drawing/2014/main" id="{2838E24C-DDD4-3547-ABFB-B517BFA44F57}"/>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a:xfrm>
            <a:off x="838200" y="365125"/>
            <a:ext cx="11353800" cy="1325563"/>
          </a:xfrm>
        </p:spPr>
        <p:txBody>
          <a:bodyPr>
            <a:normAutofit/>
          </a:bodyPr>
          <a:lstStyle/>
          <a:p>
            <a:r>
              <a:rPr lang="en-US" sz="6000" dirty="0"/>
              <a:t>Communication &amp; Caring</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4"/>
            <a:ext cx="11074400" cy="5032375"/>
          </a:xfrm>
        </p:spPr>
        <p:txBody>
          <a:bodyPr>
            <a:noAutofit/>
          </a:bodyPr>
          <a:lstStyle/>
          <a:p>
            <a:pPr marL="0" indent="0">
              <a:lnSpc>
                <a:spcPct val="110000"/>
              </a:lnSpc>
              <a:buNone/>
            </a:pPr>
            <a:r>
              <a:rPr lang="en-US" sz="3000" dirty="0"/>
              <a:t>Students’ sense of loneliness, stress, and anxiety can be addressed through the development of a caring community.</a:t>
            </a:r>
          </a:p>
          <a:p>
            <a:pPr marL="0" indent="0">
              <a:lnSpc>
                <a:spcPct val="110000"/>
              </a:lnSpc>
              <a:buNone/>
            </a:pPr>
            <a:endParaRPr lang="en-US" sz="3000" dirty="0"/>
          </a:p>
          <a:p>
            <a:pPr lvl="1">
              <a:lnSpc>
                <a:spcPct val="110000"/>
              </a:lnSpc>
            </a:pPr>
            <a:r>
              <a:rPr lang="en-US" sz="3000" dirty="0"/>
              <a:t>Small Things Matter</a:t>
            </a:r>
          </a:p>
          <a:p>
            <a:pPr lvl="1">
              <a:lnSpc>
                <a:spcPct val="110000"/>
              </a:lnSpc>
            </a:pPr>
            <a:r>
              <a:rPr lang="en-US" sz="3000" dirty="0"/>
              <a:t>Trauma Happened</a:t>
            </a:r>
          </a:p>
          <a:p>
            <a:pPr lvl="1">
              <a:lnSpc>
                <a:spcPct val="110000"/>
              </a:lnSpc>
            </a:pPr>
            <a:r>
              <a:rPr lang="en-US" sz="3000" dirty="0"/>
              <a:t>Self-Care</a:t>
            </a:r>
          </a:p>
          <a:p>
            <a:pPr lvl="1">
              <a:lnSpc>
                <a:spcPct val="110000"/>
              </a:lnSpc>
            </a:pPr>
            <a:r>
              <a:rPr lang="en-US" sz="3000" dirty="0"/>
              <a:t>Compassion</a:t>
            </a:r>
          </a:p>
        </p:txBody>
      </p:sp>
    </p:spTree>
    <p:extLst>
      <p:ext uri="{BB962C8B-B14F-4D97-AF65-F5344CB8AC3E}">
        <p14:creationId xmlns:p14="http://schemas.microsoft.com/office/powerpoint/2010/main" val="410139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181080" cy="5565776"/>
          </a:xfrm>
        </p:spPr>
        <p:txBody>
          <a:bodyPr>
            <a:noAutofit/>
          </a:bodyPr>
          <a:lstStyle/>
          <a:p>
            <a:pPr marL="0" indent="0">
              <a:lnSpc>
                <a:spcPct val="110000"/>
              </a:lnSpc>
              <a:buNone/>
            </a:pPr>
            <a:r>
              <a:rPr lang="en-US" sz="3000" dirty="0"/>
              <a:t>I also feel that </a:t>
            </a:r>
            <a:r>
              <a:rPr lang="en-US" sz="3000" dirty="0">
                <a:solidFill>
                  <a:srgbClr val="FFC000"/>
                </a:solidFill>
              </a:rPr>
              <a:t>shared experiences </a:t>
            </a:r>
            <a:r>
              <a:rPr lang="en-US" sz="3000" dirty="0"/>
              <a:t>let them know that they are not alone, that others face struggles as well and that we can support each other in our efforts to improve our learning.</a:t>
            </a:r>
          </a:p>
          <a:p>
            <a:pPr marL="0" indent="0">
              <a:lnSpc>
                <a:spcPct val="110000"/>
              </a:lnSpc>
              <a:buNone/>
            </a:pPr>
            <a:endParaRPr lang="en-US" sz="3000" dirty="0"/>
          </a:p>
          <a:p>
            <a:pPr marL="0" indent="0">
              <a:lnSpc>
                <a:spcPct val="110000"/>
              </a:lnSpc>
              <a:buNone/>
            </a:pPr>
            <a:r>
              <a:rPr lang="en-US" sz="3000" dirty="0"/>
              <a:t>I think taking time to validate and process students’ stress levels would be helpful. Students like to learn that others are experiencing the same as them and they feel heard when the instructor takes time to process those stressors.</a:t>
            </a:r>
          </a:p>
          <a:p>
            <a:pPr marL="0" indent="0">
              <a:lnSpc>
                <a:spcPct val="110000"/>
              </a:lnSpc>
              <a:buNone/>
            </a:pPr>
            <a:endParaRPr lang="en-US" sz="3000" dirty="0"/>
          </a:p>
          <a:p>
            <a:pPr marL="0" indent="0">
              <a:lnSpc>
                <a:spcPct val="110000"/>
              </a:lnSpc>
              <a:buNone/>
            </a:pPr>
            <a:endParaRPr lang="en-US" sz="3000" dirty="0"/>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21337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A3AC833E-3AE4-D74D-B482-551D73ABC2A7}"/>
              </a:ext>
            </a:extLst>
          </p:cNvPr>
          <p:cNvPicPr>
            <a:picLocks noChangeAspect="1"/>
          </p:cNvPicPr>
          <p:nvPr/>
        </p:nvPicPr>
        <p:blipFill>
          <a:blip r:embed="rId2"/>
          <a:stretch>
            <a:fillRect/>
          </a:stretch>
        </p:blipFill>
        <p:spPr>
          <a:xfrm>
            <a:off x="2959990" y="1303020"/>
            <a:ext cx="5856279" cy="4251960"/>
          </a:xfrm>
          <a:prstGeom prst="rect">
            <a:avLst/>
          </a:prstGeom>
        </p:spPr>
      </p:pic>
    </p:spTree>
    <p:extLst>
      <p:ext uri="{BB962C8B-B14F-4D97-AF65-F5344CB8AC3E}">
        <p14:creationId xmlns:p14="http://schemas.microsoft.com/office/powerpoint/2010/main" val="362135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181080" cy="5565776"/>
          </a:xfrm>
        </p:spPr>
        <p:txBody>
          <a:bodyPr>
            <a:noAutofit/>
          </a:bodyPr>
          <a:lstStyle/>
          <a:p>
            <a:pPr marL="0" indent="0">
              <a:lnSpc>
                <a:spcPct val="110000"/>
              </a:lnSpc>
              <a:buNone/>
            </a:pPr>
            <a:r>
              <a:rPr lang="en-US" sz="3000" dirty="0"/>
              <a:t>There is a need for re-establishing culture, </a:t>
            </a:r>
            <a:r>
              <a:rPr lang="en-US" sz="3000" dirty="0">
                <a:solidFill>
                  <a:srgbClr val="FFC000"/>
                </a:solidFill>
              </a:rPr>
              <a:t>community</a:t>
            </a:r>
            <a:r>
              <a:rPr lang="en-US" sz="3000" dirty="0"/>
              <a:t>, and in-person teamwork with students who have been largely behind screens for quite some time. </a:t>
            </a:r>
          </a:p>
          <a:p>
            <a:pPr marL="0" indent="0">
              <a:lnSpc>
                <a:spcPct val="110000"/>
              </a:lnSpc>
              <a:buNone/>
            </a:pPr>
            <a:endParaRPr lang="en-US" sz="3000" dirty="0"/>
          </a:p>
          <a:p>
            <a:pPr marL="0" indent="0">
              <a:lnSpc>
                <a:spcPct val="110000"/>
              </a:lnSpc>
              <a:buNone/>
            </a:pPr>
            <a:r>
              <a:rPr lang="en-US" sz="3000" dirty="0"/>
              <a:t>I will continue working as much as I can with the idea of creating a </a:t>
            </a:r>
            <a:r>
              <a:rPr lang="en-US" sz="3000" dirty="0">
                <a:solidFill>
                  <a:srgbClr val="FFC000"/>
                </a:solidFill>
              </a:rPr>
              <a:t>community</a:t>
            </a:r>
            <a:r>
              <a:rPr lang="en-US" sz="3000" dirty="0"/>
              <a:t> in the classroom where we all become more aware of what we all go through when we face situations like the pandemic. </a:t>
            </a:r>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70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computer, person, person&#10;&#10;Description automatically generated">
            <a:extLst>
              <a:ext uri="{FF2B5EF4-FFF2-40B4-BE49-F238E27FC236}">
                <a16:creationId xmlns:a16="http://schemas.microsoft.com/office/drawing/2014/main" id="{6C8B1016-C4EB-CF40-8AF4-8C5C710D3B14}"/>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956944"/>
            <a:ext cx="11181080" cy="5565776"/>
          </a:xfrm>
        </p:spPr>
        <p:txBody>
          <a:bodyPr>
            <a:noAutofit/>
          </a:bodyPr>
          <a:lstStyle/>
          <a:p>
            <a:pPr marL="0" indent="0">
              <a:lnSpc>
                <a:spcPct val="110000"/>
              </a:lnSpc>
              <a:buNone/>
            </a:pPr>
            <a:r>
              <a:rPr lang="en-US" sz="3000" dirty="0"/>
              <a:t>Instead of </a:t>
            </a:r>
            <a:r>
              <a:rPr lang="en-US" sz="3000" dirty="0">
                <a:solidFill>
                  <a:srgbClr val="FFC000"/>
                </a:solidFill>
              </a:rPr>
              <a:t>answering questions</a:t>
            </a:r>
            <a:r>
              <a:rPr lang="en-US" sz="3000" dirty="0"/>
              <a:t> through email exchanges, I plan on using Zoom meetings a LOT more to have quality discussions with students outside of class. </a:t>
            </a:r>
          </a:p>
          <a:p>
            <a:pPr marL="0" indent="0">
              <a:lnSpc>
                <a:spcPct val="110000"/>
              </a:lnSpc>
              <a:buNone/>
            </a:pPr>
            <a:endParaRPr lang="en-US" sz="3000" dirty="0"/>
          </a:p>
          <a:p>
            <a:pPr marL="0" indent="0">
              <a:lnSpc>
                <a:spcPct val="110000"/>
              </a:lnSpc>
              <a:buNone/>
            </a:pPr>
            <a:r>
              <a:rPr lang="en-US" sz="3000" dirty="0"/>
              <a:t>I have noticed that students respond much better to virtual office hours . . . . This option can give students the opportunity to </a:t>
            </a:r>
            <a:r>
              <a:rPr lang="en-US" sz="3000" dirty="0">
                <a:solidFill>
                  <a:srgbClr val="FFC000"/>
                </a:solidFill>
              </a:rPr>
              <a:t>ask questions</a:t>
            </a:r>
            <a:r>
              <a:rPr lang="en-US" sz="3000" dirty="0"/>
              <a:t> they might not ask.</a:t>
            </a:r>
          </a:p>
        </p:txBody>
      </p:sp>
      <p:pic>
        <p:nvPicPr>
          <p:cNvPr id="13" name="Graphic 12" descr="Open quotation mark with solid fill">
            <a:extLst>
              <a:ext uri="{FF2B5EF4-FFF2-40B4-BE49-F238E27FC236}">
                <a16:creationId xmlns:a16="http://schemas.microsoft.com/office/drawing/2014/main" id="{8CB447A3-D102-E141-B1B1-497F337AD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1791" y="-3178"/>
            <a:ext cx="914400" cy="914400"/>
          </a:xfrm>
          <a:prstGeom prst="rect">
            <a:avLst/>
          </a:prstGeom>
        </p:spPr>
      </p:pic>
      <p:pic>
        <p:nvPicPr>
          <p:cNvPr id="14" name="Graphic 13" descr="Open quotation mark with solid fill">
            <a:extLst>
              <a:ext uri="{FF2B5EF4-FFF2-40B4-BE49-F238E27FC236}">
                <a16:creationId xmlns:a16="http://schemas.microsoft.com/office/drawing/2014/main" id="{7814F8F1-D034-2F4B-959D-8F2654B4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59595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text, computer, person, person&#10;&#10;Description automatically generated">
            <a:extLst>
              <a:ext uri="{FF2B5EF4-FFF2-40B4-BE49-F238E27FC236}">
                <a16:creationId xmlns:a16="http://schemas.microsoft.com/office/drawing/2014/main" id="{BB568B9F-D211-3245-9F6D-A9CC911BAF32}"/>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2DF58A-D074-4B46-8B48-E3B32B02AEEF}"/>
              </a:ext>
            </a:extLst>
          </p:cNvPr>
          <p:cNvSpPr txBox="1"/>
          <p:nvPr/>
        </p:nvSpPr>
        <p:spPr>
          <a:xfrm>
            <a:off x="4295293" y="901114"/>
            <a:ext cx="3711448" cy="553998"/>
          </a:xfrm>
          <a:prstGeom prst="rect">
            <a:avLst/>
          </a:prstGeom>
          <a:noFill/>
        </p:spPr>
        <p:txBody>
          <a:bodyPr wrap="square" rtlCol="0">
            <a:spAutoFit/>
          </a:bodyPr>
          <a:lstStyle/>
          <a:p>
            <a:pPr algn="ctr"/>
            <a:r>
              <a:rPr lang="en-US" sz="3000" dirty="0"/>
              <a:t>Agency</a:t>
            </a:r>
          </a:p>
        </p:txBody>
      </p:sp>
      <p:sp>
        <p:nvSpPr>
          <p:cNvPr id="12" name="TextBox 11">
            <a:extLst>
              <a:ext uri="{FF2B5EF4-FFF2-40B4-BE49-F238E27FC236}">
                <a16:creationId xmlns:a16="http://schemas.microsoft.com/office/drawing/2014/main" id="{B615E06F-182C-BA43-8E9B-0E902DD491FC}"/>
              </a:ext>
            </a:extLst>
          </p:cNvPr>
          <p:cNvSpPr txBox="1"/>
          <p:nvPr/>
        </p:nvSpPr>
        <p:spPr>
          <a:xfrm>
            <a:off x="7308656" y="3149322"/>
            <a:ext cx="3814050" cy="553998"/>
          </a:xfrm>
          <a:prstGeom prst="rect">
            <a:avLst/>
          </a:prstGeom>
          <a:noFill/>
        </p:spPr>
        <p:txBody>
          <a:bodyPr wrap="square" rtlCol="0">
            <a:spAutoFit/>
          </a:bodyPr>
          <a:lstStyle/>
          <a:p>
            <a:pPr algn="ctr"/>
            <a:r>
              <a:rPr lang="en-US" sz="3000" dirty="0"/>
              <a:t>Shared Experiences</a:t>
            </a:r>
          </a:p>
        </p:txBody>
      </p:sp>
      <p:sp>
        <p:nvSpPr>
          <p:cNvPr id="15" name="TextBox 14">
            <a:extLst>
              <a:ext uri="{FF2B5EF4-FFF2-40B4-BE49-F238E27FC236}">
                <a16:creationId xmlns:a16="http://schemas.microsoft.com/office/drawing/2014/main" id="{42B9661A-61E7-1143-9024-D6CB8292FB1B}"/>
              </a:ext>
            </a:extLst>
          </p:cNvPr>
          <p:cNvSpPr txBox="1"/>
          <p:nvPr/>
        </p:nvSpPr>
        <p:spPr>
          <a:xfrm>
            <a:off x="4182591" y="5413048"/>
            <a:ext cx="3720588" cy="553998"/>
          </a:xfrm>
          <a:prstGeom prst="rect">
            <a:avLst/>
          </a:prstGeom>
          <a:noFill/>
        </p:spPr>
        <p:txBody>
          <a:bodyPr wrap="square" rtlCol="0">
            <a:spAutoFit/>
          </a:bodyPr>
          <a:lstStyle/>
          <a:p>
            <a:pPr algn="ctr"/>
            <a:r>
              <a:rPr lang="en-US" sz="3000" dirty="0"/>
              <a:t>Community</a:t>
            </a:r>
          </a:p>
        </p:txBody>
      </p:sp>
      <p:sp>
        <p:nvSpPr>
          <p:cNvPr id="16" name="TextBox 15">
            <a:extLst>
              <a:ext uri="{FF2B5EF4-FFF2-40B4-BE49-F238E27FC236}">
                <a16:creationId xmlns:a16="http://schemas.microsoft.com/office/drawing/2014/main" id="{299E7C20-38F7-5C47-BC96-ECFEA1721365}"/>
              </a:ext>
            </a:extLst>
          </p:cNvPr>
          <p:cNvSpPr txBox="1"/>
          <p:nvPr/>
        </p:nvSpPr>
        <p:spPr>
          <a:xfrm>
            <a:off x="974359" y="3149322"/>
            <a:ext cx="3998243" cy="553998"/>
          </a:xfrm>
          <a:prstGeom prst="rect">
            <a:avLst/>
          </a:prstGeom>
          <a:noFill/>
        </p:spPr>
        <p:txBody>
          <a:bodyPr wrap="square" rtlCol="0">
            <a:spAutoFit/>
          </a:bodyPr>
          <a:lstStyle/>
          <a:p>
            <a:pPr algn="ctr"/>
            <a:r>
              <a:rPr lang="en-US" sz="3000" dirty="0"/>
              <a:t>Questions &amp; Answers</a:t>
            </a:r>
          </a:p>
        </p:txBody>
      </p:sp>
      <p:sp>
        <p:nvSpPr>
          <p:cNvPr id="20" name="Bent Arrow 19">
            <a:extLst>
              <a:ext uri="{FF2B5EF4-FFF2-40B4-BE49-F238E27FC236}">
                <a16:creationId xmlns:a16="http://schemas.microsoft.com/office/drawing/2014/main" id="{FD1D9ED0-823B-BE41-BBE3-8A9C55C2E83A}"/>
              </a:ext>
            </a:extLst>
          </p:cNvPr>
          <p:cNvSpPr/>
          <p:nvPr/>
        </p:nvSpPr>
        <p:spPr>
          <a:xfrm rot="5400000">
            <a:off x="8006742" y="1147524"/>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a:extLst>
              <a:ext uri="{FF2B5EF4-FFF2-40B4-BE49-F238E27FC236}">
                <a16:creationId xmlns:a16="http://schemas.microsoft.com/office/drawing/2014/main" id="{525927AA-BD7B-7448-B36C-5E534D02B9B3}"/>
              </a:ext>
            </a:extLst>
          </p:cNvPr>
          <p:cNvSpPr/>
          <p:nvPr/>
        </p:nvSpPr>
        <p:spPr>
          <a:xfrm rot="10800000">
            <a:off x="7903180" y="4450078"/>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30">
            <a:extLst>
              <a:ext uri="{FF2B5EF4-FFF2-40B4-BE49-F238E27FC236}">
                <a16:creationId xmlns:a16="http://schemas.microsoft.com/office/drawing/2014/main" id="{1C7E1DFC-8CAA-274E-8930-8476BDAAAE0E}"/>
              </a:ext>
            </a:extLst>
          </p:cNvPr>
          <p:cNvSpPr/>
          <p:nvPr/>
        </p:nvSpPr>
        <p:spPr>
          <a:xfrm rot="16200000">
            <a:off x="2810991" y="4348480"/>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ent Arrow 34">
            <a:extLst>
              <a:ext uri="{FF2B5EF4-FFF2-40B4-BE49-F238E27FC236}">
                <a16:creationId xmlns:a16="http://schemas.microsoft.com/office/drawing/2014/main" id="{560F81E0-FCB2-B342-A1D5-3FDD2BFF163D}"/>
              </a:ext>
            </a:extLst>
          </p:cNvPr>
          <p:cNvSpPr/>
          <p:nvPr/>
        </p:nvSpPr>
        <p:spPr>
          <a:xfrm>
            <a:off x="2923693" y="1036321"/>
            <a:ext cx="1371600" cy="1371600"/>
          </a:xfrm>
          <a:prstGeom prst="bentArrow">
            <a:avLst>
              <a:gd name="adj1" fmla="val 5189"/>
              <a:gd name="adj2" fmla="val 10377"/>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70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puter, person, person&#10;&#10;Description automatically generated">
            <a:extLst>
              <a:ext uri="{FF2B5EF4-FFF2-40B4-BE49-F238E27FC236}">
                <a16:creationId xmlns:a16="http://schemas.microsoft.com/office/drawing/2014/main" id="{2965F639-E47C-F448-B1CF-B61F0E009B84}"/>
              </a:ext>
            </a:extLst>
          </p:cNvPr>
          <p:cNvPicPr>
            <a:picLocks noChangeAspect="1"/>
          </p:cNvPicPr>
          <p:nvPr/>
        </p:nvPicPr>
        <p:blipFill>
          <a:blip r:embed="rId3"/>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Emergent Themes</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25625"/>
            <a:ext cx="11074400" cy="4351338"/>
          </a:xfrm>
        </p:spPr>
        <p:txBody>
          <a:bodyPr>
            <a:noAutofit/>
          </a:bodyPr>
          <a:lstStyle/>
          <a:p>
            <a:pPr marL="514350" indent="-514350">
              <a:lnSpc>
                <a:spcPct val="150000"/>
              </a:lnSpc>
              <a:buFont typeface="+mj-lt"/>
              <a:buAutoNum type="arabicPeriod"/>
            </a:pPr>
            <a:r>
              <a:rPr lang="en-US" sz="3000" dirty="0"/>
              <a:t>Students Have Lives, Respect Them</a:t>
            </a:r>
          </a:p>
          <a:p>
            <a:pPr marL="514350" indent="-514350">
              <a:lnSpc>
                <a:spcPct val="150000"/>
              </a:lnSpc>
              <a:buFont typeface="+mj-lt"/>
              <a:buAutoNum type="arabicPeriod"/>
            </a:pPr>
            <a:r>
              <a:rPr lang="en-US" sz="3000" dirty="0"/>
              <a:t>Actively Supporting Students’ Mental Health</a:t>
            </a:r>
          </a:p>
          <a:p>
            <a:pPr marL="514350" indent="-514350">
              <a:lnSpc>
                <a:spcPct val="150000"/>
              </a:lnSpc>
              <a:buFont typeface="+mj-lt"/>
              <a:buAutoNum type="arabicPeriod"/>
            </a:pPr>
            <a:r>
              <a:rPr lang="en-US" sz="3000" dirty="0"/>
              <a:t>Employ (More) Engaging Instructional Methods</a:t>
            </a:r>
          </a:p>
          <a:p>
            <a:pPr marL="514350" indent="-514350">
              <a:lnSpc>
                <a:spcPct val="150000"/>
              </a:lnSpc>
              <a:buFont typeface="+mj-lt"/>
              <a:buAutoNum type="arabicPeriod"/>
            </a:pPr>
            <a:r>
              <a:rPr lang="en-US" sz="3000" dirty="0"/>
              <a:t>Contact, Communication, &amp; Caring</a:t>
            </a:r>
          </a:p>
        </p:txBody>
      </p:sp>
    </p:spTree>
    <p:extLst>
      <p:ext uri="{BB962C8B-B14F-4D97-AF65-F5344CB8AC3E}">
        <p14:creationId xmlns:p14="http://schemas.microsoft.com/office/powerpoint/2010/main" val="371304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A3AC833E-3AE4-D74D-B482-551D73ABC2A7}"/>
              </a:ext>
            </a:extLst>
          </p:cNvPr>
          <p:cNvPicPr>
            <a:picLocks noChangeAspect="1"/>
          </p:cNvPicPr>
          <p:nvPr/>
        </p:nvPicPr>
        <p:blipFill>
          <a:blip r:embed="rId2"/>
          <a:stretch>
            <a:fillRect/>
          </a:stretch>
        </p:blipFill>
        <p:spPr>
          <a:xfrm>
            <a:off x="2959990" y="1303020"/>
            <a:ext cx="5856279" cy="4251960"/>
          </a:xfrm>
          <a:prstGeom prst="rect">
            <a:avLst/>
          </a:prstGeom>
        </p:spPr>
      </p:pic>
      <p:sp>
        <p:nvSpPr>
          <p:cNvPr id="3" name="TextBox 2">
            <a:extLst>
              <a:ext uri="{FF2B5EF4-FFF2-40B4-BE49-F238E27FC236}">
                <a16:creationId xmlns:a16="http://schemas.microsoft.com/office/drawing/2014/main" id="{7828540E-5BC7-9A48-9E4F-74AA77B003F8}"/>
              </a:ext>
            </a:extLst>
          </p:cNvPr>
          <p:cNvSpPr txBox="1"/>
          <p:nvPr/>
        </p:nvSpPr>
        <p:spPr>
          <a:xfrm>
            <a:off x="906780" y="2590800"/>
            <a:ext cx="10187940" cy="1015663"/>
          </a:xfrm>
          <a:prstGeom prst="rect">
            <a:avLst/>
          </a:prstGeom>
          <a:solidFill>
            <a:schemeClr val="bg1"/>
          </a:solidFill>
        </p:spPr>
        <p:txBody>
          <a:bodyPr wrap="square" rtlCol="0">
            <a:spAutoFit/>
          </a:bodyPr>
          <a:lstStyle/>
          <a:p>
            <a:r>
              <a:rPr lang="en-US" sz="3000" dirty="0"/>
              <a:t>At the end of the day, I believe a great many faculty provided excellent instruction these last 18 months. </a:t>
            </a:r>
          </a:p>
        </p:txBody>
      </p:sp>
    </p:spTree>
    <p:extLst>
      <p:ext uri="{BB962C8B-B14F-4D97-AF65-F5344CB8AC3E}">
        <p14:creationId xmlns:p14="http://schemas.microsoft.com/office/powerpoint/2010/main" val="62516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puter, person, person&#10;&#10;Description automatically generated">
            <a:extLst>
              <a:ext uri="{FF2B5EF4-FFF2-40B4-BE49-F238E27FC236}">
                <a16:creationId xmlns:a16="http://schemas.microsoft.com/office/drawing/2014/main" id="{2838E24C-DDD4-3547-ABFB-B517BFA44F57}"/>
              </a:ext>
            </a:extLst>
          </p:cNvPr>
          <p:cNvPicPr>
            <a:picLocks noChangeAspect="1"/>
          </p:cNvPicPr>
          <p:nvPr/>
        </p:nvPicPr>
        <p:blipFill>
          <a:blip r:embed="rId2"/>
          <a:stretch>
            <a:fillRect/>
          </a:stretch>
        </p:blipFill>
        <p:spPr>
          <a:xfrm>
            <a:off x="1884404" y="0"/>
            <a:ext cx="10307595"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a:xfrm>
            <a:off x="838200" y="1818129"/>
            <a:ext cx="11074400" cy="5032375"/>
          </a:xfrm>
        </p:spPr>
        <p:txBody>
          <a:bodyPr>
            <a:noAutofit/>
          </a:bodyPr>
          <a:lstStyle/>
          <a:p>
            <a:pPr marL="0" indent="0">
              <a:lnSpc>
                <a:spcPct val="110000"/>
              </a:lnSpc>
              <a:buNone/>
            </a:pPr>
            <a:r>
              <a:rPr lang="en-US" sz="3000" dirty="0"/>
              <a:t>“Normal” was not always the best – we know better now, so we should do better.</a:t>
            </a:r>
          </a:p>
          <a:p>
            <a:pPr marL="0" indent="0">
              <a:lnSpc>
                <a:spcPct val="110000"/>
              </a:lnSpc>
              <a:buNone/>
            </a:pPr>
            <a:endParaRPr lang="en-US" sz="3000" dirty="0"/>
          </a:p>
          <a:p>
            <a:pPr marL="0" indent="0">
              <a:lnSpc>
                <a:spcPct val="110000"/>
              </a:lnSpc>
              <a:buNone/>
            </a:pPr>
            <a:r>
              <a:rPr lang="en-US" sz="3000" dirty="0"/>
              <a:t>Uncertainty remains.</a:t>
            </a:r>
          </a:p>
        </p:txBody>
      </p:sp>
      <p:sp>
        <p:nvSpPr>
          <p:cNvPr id="8" name="Title 1">
            <a:extLst>
              <a:ext uri="{FF2B5EF4-FFF2-40B4-BE49-F238E27FC236}">
                <a16:creationId xmlns:a16="http://schemas.microsoft.com/office/drawing/2014/main" id="{C840CE6C-8136-E149-B164-DD657B565203}"/>
              </a:ext>
            </a:extLst>
          </p:cNvPr>
          <p:cNvSpPr>
            <a:spLocks noGrp="1"/>
          </p:cNvSpPr>
          <p:nvPr>
            <p:ph type="title"/>
          </p:nvPr>
        </p:nvSpPr>
        <p:spPr>
          <a:xfrm>
            <a:off x="838200" y="365125"/>
            <a:ext cx="10515600" cy="1325563"/>
          </a:xfrm>
        </p:spPr>
        <p:txBody>
          <a:bodyPr>
            <a:normAutofit/>
          </a:bodyPr>
          <a:lstStyle/>
          <a:p>
            <a:r>
              <a:rPr lang="en-US" sz="6000" dirty="0"/>
              <a:t>Before We Go . . .</a:t>
            </a:r>
          </a:p>
        </p:txBody>
      </p:sp>
      <p:pic>
        <p:nvPicPr>
          <p:cNvPr id="9" name="Graphic 8" descr="Open quotation mark with solid fill">
            <a:extLst>
              <a:ext uri="{FF2B5EF4-FFF2-40B4-BE49-F238E27FC236}">
                <a16:creationId xmlns:a16="http://schemas.microsoft.com/office/drawing/2014/main" id="{3AB5985B-79E9-CD4E-80EA-64BB0B9157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1272012" y="5943599"/>
            <a:ext cx="914400" cy="914400"/>
          </a:xfrm>
          <a:prstGeom prst="rect">
            <a:avLst/>
          </a:prstGeom>
        </p:spPr>
      </p:pic>
    </p:spTree>
    <p:extLst>
      <p:ext uri="{BB962C8B-B14F-4D97-AF65-F5344CB8AC3E}">
        <p14:creationId xmlns:p14="http://schemas.microsoft.com/office/powerpoint/2010/main" val="123360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ountain, sky, outdoor, nature&#10;&#10;Description automatically generated">
            <a:extLst>
              <a:ext uri="{FF2B5EF4-FFF2-40B4-BE49-F238E27FC236}">
                <a16:creationId xmlns:a16="http://schemas.microsoft.com/office/drawing/2014/main" id="{DA5E641D-B088-C94E-9EA2-61976CC0F50A}"/>
              </a:ext>
            </a:extLst>
          </p:cNvPr>
          <p:cNvPicPr>
            <a:picLocks noChangeAspect="1"/>
          </p:cNvPicPr>
          <p:nvPr/>
        </p:nvPicPr>
        <p:blipFill rotWithShape="1">
          <a:blip r:embed="rId2"/>
          <a:srcRect t="15636"/>
          <a:stretch/>
        </p:blipFill>
        <p:spPr>
          <a:xfrm>
            <a:off x="0" y="0"/>
            <a:ext cx="12192000" cy="6858000"/>
          </a:xfrm>
          <a:prstGeom prst="rect">
            <a:avLst/>
          </a:prstGeom>
        </p:spPr>
      </p:pic>
      <p:sp>
        <p:nvSpPr>
          <p:cNvPr id="3" name="Subtitle 2">
            <a:extLst>
              <a:ext uri="{FF2B5EF4-FFF2-40B4-BE49-F238E27FC236}">
                <a16:creationId xmlns:a16="http://schemas.microsoft.com/office/drawing/2014/main" id="{61A4255B-15D3-6F4C-8E31-0EB2CC9FA0D5}"/>
              </a:ext>
            </a:extLst>
          </p:cNvPr>
          <p:cNvSpPr>
            <a:spLocks noGrp="1"/>
          </p:cNvSpPr>
          <p:nvPr>
            <p:ph type="subTitle" idx="1"/>
          </p:nvPr>
        </p:nvSpPr>
        <p:spPr>
          <a:xfrm>
            <a:off x="0" y="6345238"/>
            <a:ext cx="12192000" cy="512762"/>
          </a:xfrm>
        </p:spPr>
        <p:txBody>
          <a:bodyPr>
            <a:normAutofit/>
          </a:bodyPr>
          <a:lstStyle/>
          <a:p>
            <a:pPr>
              <a:lnSpc>
                <a:spcPts val="2000"/>
              </a:lnSpc>
              <a:spcBef>
                <a:spcPts val="0"/>
              </a:spcBef>
            </a:pPr>
            <a:r>
              <a:rPr lang="en-US" sz="1600" dirty="0">
                <a:solidFill>
                  <a:schemeClr val="tx1">
                    <a:lumMod val="50000"/>
                  </a:schemeClr>
                </a:solidFill>
              </a:rPr>
              <a:t>    </a:t>
            </a:r>
            <a:r>
              <a:rPr lang="en-US" sz="1600" dirty="0" err="1">
                <a:solidFill>
                  <a:schemeClr val="tx1">
                    <a:lumMod val="50000"/>
                  </a:schemeClr>
                </a:solidFill>
              </a:rPr>
              <a:t>Unsplash</a:t>
            </a:r>
            <a:r>
              <a:rPr lang="en-US" sz="1600" dirty="0">
                <a:solidFill>
                  <a:schemeClr val="tx1">
                    <a:lumMod val="50000"/>
                  </a:schemeClr>
                </a:solidFill>
              </a:rPr>
              <a:t> for Photos ☺︎ </a:t>
            </a:r>
            <a:r>
              <a:rPr lang="en-US" sz="1600" dirty="0" err="1">
                <a:solidFill>
                  <a:schemeClr val="tx1">
                    <a:lumMod val="50000"/>
                  </a:schemeClr>
                </a:solidFill>
              </a:rPr>
              <a:t>VectorStock</a:t>
            </a:r>
            <a:r>
              <a:rPr lang="en-US" sz="1600" dirty="0">
                <a:solidFill>
                  <a:schemeClr val="tx1">
                    <a:lumMod val="50000"/>
                  </a:schemeClr>
                </a:solidFill>
              </a:rPr>
              <a:t> for Icons</a:t>
            </a:r>
          </a:p>
        </p:txBody>
      </p:sp>
      <p:sp>
        <p:nvSpPr>
          <p:cNvPr id="8" name="TextBox 7">
            <a:extLst>
              <a:ext uri="{FF2B5EF4-FFF2-40B4-BE49-F238E27FC236}">
                <a16:creationId xmlns:a16="http://schemas.microsoft.com/office/drawing/2014/main" id="{58CD29A2-96CE-C34D-894C-E08B779F6780}"/>
              </a:ext>
            </a:extLst>
          </p:cNvPr>
          <p:cNvSpPr txBox="1"/>
          <p:nvPr/>
        </p:nvSpPr>
        <p:spPr>
          <a:xfrm>
            <a:off x="0" y="355600"/>
            <a:ext cx="12192000" cy="1821909"/>
          </a:xfrm>
          <a:prstGeom prst="rect">
            <a:avLst/>
          </a:prstGeom>
          <a:noFill/>
        </p:spPr>
        <p:txBody>
          <a:bodyPr wrap="square" rtlCol="0">
            <a:spAutoFit/>
          </a:bodyPr>
          <a:lstStyle/>
          <a:p>
            <a:pPr algn="ctr">
              <a:lnSpc>
                <a:spcPct val="150000"/>
              </a:lnSpc>
            </a:pPr>
            <a:r>
              <a:rPr lang="en-US" sz="4000" dirty="0">
                <a:solidFill>
                  <a:schemeClr val="bg1"/>
                </a:solidFill>
              </a:rPr>
              <a:t>Reassessing, Reimagining, Recalibrating</a:t>
            </a:r>
          </a:p>
          <a:p>
            <a:pPr algn="ctr">
              <a:lnSpc>
                <a:spcPct val="150000"/>
              </a:lnSpc>
            </a:pPr>
            <a:r>
              <a:rPr lang="en-US" sz="4000" dirty="0">
                <a:solidFill>
                  <a:schemeClr val="bg1"/>
                </a:solidFill>
              </a:rPr>
              <a:t>Teaching and Learning</a:t>
            </a:r>
          </a:p>
        </p:txBody>
      </p:sp>
      <p:sp>
        <p:nvSpPr>
          <p:cNvPr id="10" name="Subtitle 2">
            <a:extLst>
              <a:ext uri="{FF2B5EF4-FFF2-40B4-BE49-F238E27FC236}">
                <a16:creationId xmlns:a16="http://schemas.microsoft.com/office/drawing/2014/main" id="{CCBD0C9F-B8E2-E34B-9D97-95422BC70CB0}"/>
              </a:ext>
            </a:extLst>
          </p:cNvPr>
          <p:cNvSpPr txBox="1">
            <a:spLocks/>
          </p:cNvSpPr>
          <p:nvPr/>
        </p:nvSpPr>
        <p:spPr>
          <a:xfrm>
            <a:off x="0" y="4755639"/>
            <a:ext cx="12192000" cy="11193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err="1"/>
              <a:t>pdoo@vt.edu</a:t>
            </a:r>
            <a:r>
              <a:rPr lang="en-US" sz="2000" dirty="0"/>
              <a:t>          @</a:t>
            </a:r>
            <a:r>
              <a:rPr lang="en-US" sz="2000" dirty="0" err="1"/>
              <a:t>pdoodoo</a:t>
            </a:r>
            <a:r>
              <a:rPr lang="en-US" sz="2000" dirty="0"/>
              <a:t>          peter-</a:t>
            </a:r>
            <a:r>
              <a:rPr lang="en-US" sz="2000" dirty="0" err="1"/>
              <a:t>doolittle</a:t>
            </a:r>
            <a:endParaRPr lang="en-US" sz="2000" dirty="0"/>
          </a:p>
        </p:txBody>
      </p:sp>
      <p:pic>
        <p:nvPicPr>
          <p:cNvPr id="11" name="Picture 10" descr="Icon&#10;&#10;Description automatically generated">
            <a:extLst>
              <a:ext uri="{FF2B5EF4-FFF2-40B4-BE49-F238E27FC236}">
                <a16:creationId xmlns:a16="http://schemas.microsoft.com/office/drawing/2014/main" id="{1FFB2B42-7286-6F4C-85BA-CBD3082E8E13}"/>
              </a:ext>
            </a:extLst>
          </p:cNvPr>
          <p:cNvPicPr>
            <a:picLocks noChangeAspect="1"/>
          </p:cNvPicPr>
          <p:nvPr/>
        </p:nvPicPr>
        <p:blipFill>
          <a:blip r:embed="rId3"/>
          <a:stretch>
            <a:fillRect/>
          </a:stretch>
        </p:blipFill>
        <p:spPr>
          <a:xfrm>
            <a:off x="8176260" y="5251594"/>
            <a:ext cx="365760" cy="365760"/>
          </a:xfrm>
          <a:prstGeom prst="rect">
            <a:avLst/>
          </a:prstGeom>
        </p:spPr>
      </p:pic>
      <p:pic>
        <p:nvPicPr>
          <p:cNvPr id="12" name="Picture 11" descr="Logo&#10;&#10;Description automatically generated">
            <a:extLst>
              <a:ext uri="{FF2B5EF4-FFF2-40B4-BE49-F238E27FC236}">
                <a16:creationId xmlns:a16="http://schemas.microsoft.com/office/drawing/2014/main" id="{DC42F556-5730-874B-BC7C-39148A76CE36}"/>
              </a:ext>
            </a:extLst>
          </p:cNvPr>
          <p:cNvPicPr>
            <a:picLocks noChangeAspect="1"/>
          </p:cNvPicPr>
          <p:nvPr/>
        </p:nvPicPr>
        <p:blipFill>
          <a:blip r:embed="rId4"/>
          <a:stretch>
            <a:fillRect/>
          </a:stretch>
        </p:blipFill>
        <p:spPr>
          <a:xfrm>
            <a:off x="5913120" y="5251594"/>
            <a:ext cx="365760" cy="365760"/>
          </a:xfrm>
          <a:prstGeom prst="rect">
            <a:avLst/>
          </a:prstGeom>
        </p:spPr>
      </p:pic>
      <p:pic>
        <p:nvPicPr>
          <p:cNvPr id="13" name="Picture 12" descr="Icon&#10;&#10;Description automatically generated">
            <a:extLst>
              <a:ext uri="{FF2B5EF4-FFF2-40B4-BE49-F238E27FC236}">
                <a16:creationId xmlns:a16="http://schemas.microsoft.com/office/drawing/2014/main" id="{9617F95C-759F-274E-8325-CA98A246EE42}"/>
              </a:ext>
            </a:extLst>
          </p:cNvPr>
          <p:cNvPicPr>
            <a:picLocks noChangeAspect="1"/>
          </p:cNvPicPr>
          <p:nvPr/>
        </p:nvPicPr>
        <p:blipFill>
          <a:blip r:embed="rId5"/>
          <a:stretch>
            <a:fillRect/>
          </a:stretch>
        </p:blipFill>
        <p:spPr>
          <a:xfrm>
            <a:off x="3634740" y="5251594"/>
            <a:ext cx="365760" cy="365760"/>
          </a:xfrm>
          <a:prstGeom prst="rect">
            <a:avLst/>
          </a:prstGeom>
        </p:spPr>
      </p:pic>
      <p:sp>
        <p:nvSpPr>
          <p:cNvPr id="18" name="Subtitle 2">
            <a:extLst>
              <a:ext uri="{FF2B5EF4-FFF2-40B4-BE49-F238E27FC236}">
                <a16:creationId xmlns:a16="http://schemas.microsoft.com/office/drawing/2014/main" id="{A2527AB0-F04C-6A4C-985B-211680CEC324}"/>
              </a:ext>
            </a:extLst>
          </p:cNvPr>
          <p:cNvSpPr txBox="1">
            <a:spLocks/>
          </p:cNvSpPr>
          <p:nvPr/>
        </p:nvSpPr>
        <p:spPr>
          <a:xfrm>
            <a:off x="0" y="2820006"/>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Peter E. Doolittle</a:t>
            </a:r>
          </a:p>
          <a:p>
            <a:r>
              <a:rPr lang="en-US" sz="2800" dirty="0"/>
              <a:t>Virginia Tech</a:t>
            </a:r>
          </a:p>
        </p:txBody>
      </p:sp>
      <p:pic>
        <p:nvPicPr>
          <p:cNvPr id="20" name="Picture 19" descr="Logo&#10;&#10;Description automatically generated">
            <a:extLst>
              <a:ext uri="{FF2B5EF4-FFF2-40B4-BE49-F238E27FC236}">
                <a16:creationId xmlns:a16="http://schemas.microsoft.com/office/drawing/2014/main" id="{0EB393F6-423B-F342-83F3-E8E28A26F9FD}"/>
              </a:ext>
            </a:extLst>
          </p:cNvPr>
          <p:cNvPicPr>
            <a:picLocks noChangeAspect="1"/>
          </p:cNvPicPr>
          <p:nvPr/>
        </p:nvPicPr>
        <p:blipFill>
          <a:blip r:embed="rId6"/>
          <a:stretch>
            <a:fillRect/>
          </a:stretch>
        </p:blipFill>
        <p:spPr>
          <a:xfrm>
            <a:off x="5913120" y="5249069"/>
            <a:ext cx="365760" cy="365760"/>
          </a:xfrm>
          <a:prstGeom prst="rect">
            <a:avLst/>
          </a:prstGeom>
        </p:spPr>
      </p:pic>
      <p:pic>
        <p:nvPicPr>
          <p:cNvPr id="21" name="Picture 20" descr="Icon&#10;&#10;Description automatically generated">
            <a:extLst>
              <a:ext uri="{FF2B5EF4-FFF2-40B4-BE49-F238E27FC236}">
                <a16:creationId xmlns:a16="http://schemas.microsoft.com/office/drawing/2014/main" id="{BDF44474-3E6D-1340-9576-FD6A70116C39}"/>
              </a:ext>
            </a:extLst>
          </p:cNvPr>
          <p:cNvPicPr>
            <a:picLocks noChangeAspect="1"/>
          </p:cNvPicPr>
          <p:nvPr/>
        </p:nvPicPr>
        <p:blipFill>
          <a:blip r:embed="rId7"/>
          <a:stretch>
            <a:fillRect/>
          </a:stretch>
        </p:blipFill>
        <p:spPr>
          <a:xfrm>
            <a:off x="3634740" y="5249069"/>
            <a:ext cx="365760" cy="365760"/>
          </a:xfrm>
          <a:prstGeom prst="rect">
            <a:avLst/>
          </a:prstGeom>
        </p:spPr>
      </p:pic>
    </p:spTree>
    <p:extLst>
      <p:ext uri="{BB962C8B-B14F-4D97-AF65-F5344CB8AC3E}">
        <p14:creationId xmlns:p14="http://schemas.microsoft.com/office/powerpoint/2010/main" val="427872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t-Herding" descr="Cat-Herding">
            <a:hlinkClick r:id="" action="ppaction://media"/>
            <a:extLst>
              <a:ext uri="{FF2B5EF4-FFF2-40B4-BE49-F238E27FC236}">
                <a16:creationId xmlns:a16="http://schemas.microsoft.com/office/drawing/2014/main" id="{3A1E693E-6A00-D241-9336-83288BF379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92550" y="1336675"/>
            <a:ext cx="4572000" cy="3098800"/>
          </a:xfrm>
          <a:prstGeom prst="rect">
            <a:avLst/>
          </a:prstGeom>
        </p:spPr>
      </p:pic>
      <p:sp>
        <p:nvSpPr>
          <p:cNvPr id="5" name="Rectangle 4">
            <a:extLst>
              <a:ext uri="{FF2B5EF4-FFF2-40B4-BE49-F238E27FC236}">
                <a16:creationId xmlns:a16="http://schemas.microsoft.com/office/drawing/2014/main" id="{78126AE2-8685-4345-BF31-9975487D5FE0}"/>
              </a:ext>
            </a:extLst>
          </p:cNvPr>
          <p:cNvSpPr/>
          <p:nvPr/>
        </p:nvSpPr>
        <p:spPr>
          <a:xfrm>
            <a:off x="3726180" y="1181100"/>
            <a:ext cx="4968240" cy="3390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E474EC-9386-2740-BBC2-76C253CA4CD6}"/>
              </a:ext>
            </a:extLst>
          </p:cNvPr>
          <p:cNvSpPr txBox="1"/>
          <p:nvPr/>
        </p:nvSpPr>
        <p:spPr>
          <a:xfrm>
            <a:off x="0" y="243840"/>
            <a:ext cx="12192000" cy="553998"/>
          </a:xfrm>
          <a:prstGeom prst="rect">
            <a:avLst/>
          </a:prstGeom>
          <a:noFill/>
        </p:spPr>
        <p:txBody>
          <a:bodyPr wrap="square" rtlCol="0">
            <a:spAutoFit/>
          </a:bodyPr>
          <a:lstStyle/>
          <a:p>
            <a:pPr algn="ctr"/>
            <a:r>
              <a:rPr lang="en-US" sz="3000" dirty="0"/>
              <a:t>Uncertainty</a:t>
            </a:r>
          </a:p>
        </p:txBody>
      </p:sp>
    </p:spTree>
    <p:extLst>
      <p:ext uri="{BB962C8B-B14F-4D97-AF65-F5344CB8AC3E}">
        <p14:creationId xmlns:p14="http://schemas.microsoft.com/office/powerpoint/2010/main" val="45597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a room&#10;&#10;Description automatically generated with low confidence">
            <a:extLst>
              <a:ext uri="{FF2B5EF4-FFF2-40B4-BE49-F238E27FC236}">
                <a16:creationId xmlns:a16="http://schemas.microsoft.com/office/drawing/2014/main" id="{40068DE9-FD11-7B4E-9E59-BCEA5A303E53}"/>
              </a:ext>
            </a:extLst>
          </p:cNvPr>
          <p:cNvPicPr>
            <a:picLocks noChangeAspect="1"/>
          </p:cNvPicPr>
          <p:nvPr/>
        </p:nvPicPr>
        <p:blipFill rotWithShape="1">
          <a:blip r:embed="rId2">
            <a:alphaModFix amt="50000"/>
          </a:blip>
          <a:srcRect r="12152"/>
          <a:stretch/>
        </p:blipFill>
        <p:spPr>
          <a:xfrm>
            <a:off x="4159170" y="0"/>
            <a:ext cx="8032830"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Where Are We Now? </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p:txBody>
          <a:bodyPr>
            <a:normAutofit/>
          </a:bodyPr>
          <a:lstStyle/>
          <a:p>
            <a:pPr marL="0" indent="0">
              <a:buNone/>
            </a:pPr>
            <a:r>
              <a:rPr lang="en-US" sz="3000" dirty="0"/>
              <a:t>COVID Infection, Mental Health, &amp; Food Insecurities </a:t>
            </a:r>
          </a:p>
          <a:p>
            <a:pPr marL="0" indent="0">
              <a:buNone/>
            </a:pPr>
            <a:endParaRPr lang="en-US" sz="3000" dirty="0"/>
          </a:p>
          <a:p>
            <a:pPr>
              <a:lnSpc>
                <a:spcPct val="110000"/>
              </a:lnSpc>
            </a:pPr>
            <a:r>
              <a:rPr lang="en-US" sz="3000" dirty="0"/>
              <a:t>Overall, 7% of students indicated a COVID infection</a:t>
            </a:r>
          </a:p>
          <a:p>
            <a:pPr>
              <a:lnSpc>
                <a:spcPct val="110000"/>
              </a:lnSpc>
            </a:pPr>
            <a:r>
              <a:rPr lang="en-US" sz="3000" dirty="0"/>
              <a:t>COVID infection was associated with </a:t>
            </a:r>
          </a:p>
          <a:p>
            <a:pPr lvl="1">
              <a:lnSpc>
                <a:spcPct val="110000"/>
              </a:lnSpc>
            </a:pPr>
            <a:r>
              <a:rPr lang="en-US" sz="3000" dirty="0"/>
              <a:t>food insecurities</a:t>
            </a:r>
          </a:p>
          <a:p>
            <a:pPr lvl="1">
              <a:lnSpc>
                <a:spcPct val="110000"/>
              </a:lnSpc>
            </a:pPr>
            <a:r>
              <a:rPr lang="en-US" sz="3000" dirty="0"/>
              <a:t>anxiety</a:t>
            </a:r>
          </a:p>
          <a:p>
            <a:pPr lvl="1">
              <a:lnSpc>
                <a:spcPct val="110000"/>
              </a:lnSpc>
            </a:pPr>
            <a:r>
              <a:rPr lang="en-US" sz="3000" dirty="0"/>
              <a:t>depression</a:t>
            </a:r>
          </a:p>
        </p:txBody>
      </p:sp>
      <p:sp>
        <p:nvSpPr>
          <p:cNvPr id="5" name="TextBox 4">
            <a:extLst>
              <a:ext uri="{FF2B5EF4-FFF2-40B4-BE49-F238E27FC236}">
                <a16:creationId xmlns:a16="http://schemas.microsoft.com/office/drawing/2014/main" id="{72392F96-83DE-2D4C-AEC6-A546516CF2AE}"/>
              </a:ext>
            </a:extLst>
          </p:cNvPr>
          <p:cNvSpPr txBox="1"/>
          <p:nvPr/>
        </p:nvSpPr>
        <p:spPr>
          <a:xfrm>
            <a:off x="0" y="6294120"/>
            <a:ext cx="12192000" cy="369332"/>
          </a:xfrm>
          <a:prstGeom prst="rect">
            <a:avLst/>
          </a:prstGeom>
          <a:noFill/>
        </p:spPr>
        <p:txBody>
          <a:bodyPr wrap="square" rtlCol="0">
            <a:spAutoFit/>
          </a:bodyPr>
          <a:lstStyle/>
          <a:p>
            <a:pPr algn="ctr"/>
            <a:r>
              <a:rPr lang="en-US" dirty="0">
                <a:solidFill>
                  <a:schemeClr val="tx1">
                    <a:lumMod val="50000"/>
                  </a:schemeClr>
                </a:solidFill>
              </a:rPr>
              <a:t>( The Hope Center, 2021; 100,000 students, Fall 2020, Self-report )</a:t>
            </a:r>
          </a:p>
        </p:txBody>
      </p:sp>
    </p:spTree>
    <p:extLst>
      <p:ext uri="{BB962C8B-B14F-4D97-AF65-F5344CB8AC3E}">
        <p14:creationId xmlns:p14="http://schemas.microsoft.com/office/powerpoint/2010/main" val="19017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miling for the camera&#10;&#10;Description automatically generated with low confidence">
            <a:extLst>
              <a:ext uri="{FF2B5EF4-FFF2-40B4-BE49-F238E27FC236}">
                <a16:creationId xmlns:a16="http://schemas.microsoft.com/office/drawing/2014/main" id="{56DE4CE8-FDEC-1844-93D5-E89EA3CAF3DF}"/>
              </a:ext>
            </a:extLst>
          </p:cNvPr>
          <p:cNvPicPr>
            <a:picLocks noChangeAspect="1"/>
          </p:cNvPicPr>
          <p:nvPr/>
        </p:nvPicPr>
        <p:blipFill>
          <a:blip r:embed="rId2">
            <a:alphaModFix amt="69000"/>
          </a:blip>
          <a:stretch>
            <a:fillRect/>
          </a:stretch>
        </p:blipFill>
        <p:spPr>
          <a:xfrm>
            <a:off x="1925533" y="-1"/>
            <a:ext cx="10266467" cy="6858000"/>
          </a:xfrm>
          <a:prstGeom prst="rect">
            <a:avLst/>
          </a:prstGeom>
        </p:spPr>
      </p:pic>
      <p:pic>
        <p:nvPicPr>
          <p:cNvPr id="7" name="Picture 6" descr="A group of people sitting in a room&#10;&#10;Description automatically generated with low confidence">
            <a:extLst>
              <a:ext uri="{FF2B5EF4-FFF2-40B4-BE49-F238E27FC236}">
                <a16:creationId xmlns:a16="http://schemas.microsoft.com/office/drawing/2014/main" id="{40068DE9-FD11-7B4E-9E59-BCEA5A303E53}"/>
              </a:ext>
            </a:extLst>
          </p:cNvPr>
          <p:cNvPicPr>
            <a:picLocks noChangeAspect="1"/>
          </p:cNvPicPr>
          <p:nvPr/>
        </p:nvPicPr>
        <p:blipFill rotWithShape="1">
          <a:blip r:embed="rId3"/>
          <a:srcRect r="12152"/>
          <a:stretch/>
        </p:blipFill>
        <p:spPr>
          <a:xfrm>
            <a:off x="4159170" y="0"/>
            <a:ext cx="8032830"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162812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Where Are We Now? </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p:txBody>
          <a:bodyPr>
            <a:normAutofit/>
          </a:bodyPr>
          <a:lstStyle/>
          <a:p>
            <a:pPr marL="0" indent="0">
              <a:buNone/>
            </a:pPr>
            <a:r>
              <a:rPr lang="en-US" sz="3000" dirty="0"/>
              <a:t>COVID Infection, Mental Health, &amp; Food Insecurities </a:t>
            </a:r>
          </a:p>
          <a:p>
            <a:pPr marL="0" indent="0">
              <a:buNone/>
            </a:pPr>
            <a:endParaRPr lang="en-US" sz="3000" dirty="0"/>
          </a:p>
          <a:p>
            <a:r>
              <a:rPr lang="en-US" sz="3000" dirty="0"/>
              <a:t>7% of students indicated a COVID infection</a:t>
            </a:r>
          </a:p>
          <a:p>
            <a:r>
              <a:rPr lang="en-US" sz="3000" dirty="0"/>
              <a:t>COVID infection associated with food insecurities, anxiety, depression</a:t>
            </a:r>
          </a:p>
        </p:txBody>
      </p:sp>
      <p:sp>
        <p:nvSpPr>
          <p:cNvPr id="5" name="TextBox 4">
            <a:extLst>
              <a:ext uri="{FF2B5EF4-FFF2-40B4-BE49-F238E27FC236}">
                <a16:creationId xmlns:a16="http://schemas.microsoft.com/office/drawing/2014/main" id="{72392F96-83DE-2D4C-AEC6-A546516CF2AE}"/>
              </a:ext>
            </a:extLst>
          </p:cNvPr>
          <p:cNvSpPr txBox="1"/>
          <p:nvPr/>
        </p:nvSpPr>
        <p:spPr>
          <a:xfrm>
            <a:off x="0" y="6294120"/>
            <a:ext cx="12192000" cy="369332"/>
          </a:xfrm>
          <a:prstGeom prst="rect">
            <a:avLst/>
          </a:prstGeom>
          <a:noFill/>
        </p:spPr>
        <p:txBody>
          <a:bodyPr wrap="square" rtlCol="0">
            <a:spAutoFit/>
          </a:bodyPr>
          <a:lstStyle/>
          <a:p>
            <a:pPr algn="ctr"/>
            <a:r>
              <a:rPr lang="en-US" dirty="0">
                <a:solidFill>
                  <a:schemeClr val="tx1">
                    <a:lumMod val="50000"/>
                  </a:schemeClr>
                </a:solidFill>
              </a:rPr>
              <a:t>( The Hope Center, 2021; 100,000 students, Fall 2020, Self-report )</a:t>
            </a:r>
          </a:p>
        </p:txBody>
      </p:sp>
      <p:sp>
        <p:nvSpPr>
          <p:cNvPr id="10" name="Rectangle 9">
            <a:extLst>
              <a:ext uri="{FF2B5EF4-FFF2-40B4-BE49-F238E27FC236}">
                <a16:creationId xmlns:a16="http://schemas.microsoft.com/office/drawing/2014/main" id="{D427DA17-F3A7-0946-AC6A-1AC1AEC27C8F}"/>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bar chart&#10;&#10;Description automatically generated">
            <a:extLst>
              <a:ext uri="{FF2B5EF4-FFF2-40B4-BE49-F238E27FC236}">
                <a16:creationId xmlns:a16="http://schemas.microsoft.com/office/drawing/2014/main" id="{1C3D3089-1D6B-0E43-87EE-BE3B2467153F}"/>
              </a:ext>
            </a:extLst>
          </p:cNvPr>
          <p:cNvPicPr>
            <a:picLocks noChangeAspect="1"/>
          </p:cNvPicPr>
          <p:nvPr/>
        </p:nvPicPr>
        <p:blipFill>
          <a:blip r:embed="rId4"/>
          <a:stretch>
            <a:fillRect/>
          </a:stretch>
        </p:blipFill>
        <p:spPr>
          <a:xfrm>
            <a:off x="1903476" y="0"/>
            <a:ext cx="8385048" cy="6858000"/>
          </a:xfrm>
          <a:prstGeom prst="rect">
            <a:avLst/>
          </a:prstGeom>
        </p:spPr>
      </p:pic>
      <p:sp>
        <p:nvSpPr>
          <p:cNvPr id="8" name="TextBox 7">
            <a:extLst>
              <a:ext uri="{FF2B5EF4-FFF2-40B4-BE49-F238E27FC236}">
                <a16:creationId xmlns:a16="http://schemas.microsoft.com/office/drawing/2014/main" id="{535E6749-4513-6649-9FAD-230A477D3A9A}"/>
              </a:ext>
            </a:extLst>
          </p:cNvPr>
          <p:cNvSpPr txBox="1"/>
          <p:nvPr/>
        </p:nvSpPr>
        <p:spPr>
          <a:xfrm>
            <a:off x="1445473" y="1716088"/>
            <a:ext cx="472440" cy="369332"/>
          </a:xfrm>
          <a:prstGeom prst="rect">
            <a:avLst/>
          </a:prstGeom>
          <a:noFill/>
        </p:spPr>
        <p:txBody>
          <a:bodyPr wrap="square" rtlCol="0">
            <a:spAutoFit/>
          </a:bodyPr>
          <a:lstStyle/>
          <a:p>
            <a:r>
              <a:rPr lang="en-US" dirty="0">
                <a:solidFill>
                  <a:schemeClr val="bg1"/>
                </a:solidFill>
              </a:rPr>
              <a:t>➤</a:t>
            </a:r>
          </a:p>
        </p:txBody>
      </p:sp>
      <p:cxnSp>
        <p:nvCxnSpPr>
          <p:cNvPr id="12" name="Straight Connector 11">
            <a:extLst>
              <a:ext uri="{FF2B5EF4-FFF2-40B4-BE49-F238E27FC236}">
                <a16:creationId xmlns:a16="http://schemas.microsoft.com/office/drawing/2014/main" id="{3BF999FA-91D6-604A-8332-B5DE1643905B}"/>
              </a:ext>
            </a:extLst>
          </p:cNvPr>
          <p:cNvCxnSpPr/>
          <p:nvPr/>
        </p:nvCxnSpPr>
        <p:spPr>
          <a:xfrm>
            <a:off x="1925533" y="1631077"/>
            <a:ext cx="0" cy="5100836"/>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F4E1D28-05C3-494A-BDCD-88A73A4AF7B0}"/>
              </a:ext>
            </a:extLst>
          </p:cNvPr>
          <p:cNvSpPr txBox="1"/>
          <p:nvPr/>
        </p:nvSpPr>
        <p:spPr>
          <a:xfrm>
            <a:off x="1454617" y="2514664"/>
            <a:ext cx="472440" cy="369332"/>
          </a:xfrm>
          <a:prstGeom prst="rect">
            <a:avLst/>
          </a:prstGeom>
          <a:noFill/>
        </p:spPr>
        <p:txBody>
          <a:bodyPr wrap="square" rtlCol="0">
            <a:spAutoFit/>
          </a:bodyPr>
          <a:lstStyle/>
          <a:p>
            <a:r>
              <a:rPr lang="en-US" dirty="0">
                <a:solidFill>
                  <a:schemeClr val="bg1"/>
                </a:solidFill>
              </a:rPr>
              <a:t>➤</a:t>
            </a:r>
          </a:p>
        </p:txBody>
      </p:sp>
      <p:sp>
        <p:nvSpPr>
          <p:cNvPr id="15" name="TextBox 14">
            <a:extLst>
              <a:ext uri="{FF2B5EF4-FFF2-40B4-BE49-F238E27FC236}">
                <a16:creationId xmlns:a16="http://schemas.microsoft.com/office/drawing/2014/main" id="{6CCE9B50-16A1-F941-A01F-FD030382BEEA}"/>
              </a:ext>
            </a:extLst>
          </p:cNvPr>
          <p:cNvSpPr txBox="1"/>
          <p:nvPr/>
        </p:nvSpPr>
        <p:spPr>
          <a:xfrm>
            <a:off x="1454617" y="2904808"/>
            <a:ext cx="472440" cy="369332"/>
          </a:xfrm>
          <a:prstGeom prst="rect">
            <a:avLst/>
          </a:prstGeom>
          <a:noFill/>
        </p:spPr>
        <p:txBody>
          <a:bodyPr wrap="square" rtlCol="0">
            <a:spAutoFit/>
          </a:bodyPr>
          <a:lstStyle/>
          <a:p>
            <a:r>
              <a:rPr lang="en-US" dirty="0">
                <a:solidFill>
                  <a:schemeClr val="bg1"/>
                </a:solidFill>
              </a:rPr>
              <a:t>➤</a:t>
            </a:r>
          </a:p>
        </p:txBody>
      </p:sp>
      <p:sp>
        <p:nvSpPr>
          <p:cNvPr id="16" name="TextBox 15">
            <a:extLst>
              <a:ext uri="{FF2B5EF4-FFF2-40B4-BE49-F238E27FC236}">
                <a16:creationId xmlns:a16="http://schemas.microsoft.com/office/drawing/2014/main" id="{F265E6F9-1416-A540-A97A-872A58DCA928}"/>
              </a:ext>
            </a:extLst>
          </p:cNvPr>
          <p:cNvSpPr txBox="1"/>
          <p:nvPr/>
        </p:nvSpPr>
        <p:spPr>
          <a:xfrm>
            <a:off x="1454617" y="3290380"/>
            <a:ext cx="472440" cy="369332"/>
          </a:xfrm>
          <a:prstGeom prst="rect">
            <a:avLst/>
          </a:prstGeom>
          <a:noFill/>
        </p:spPr>
        <p:txBody>
          <a:bodyPr wrap="square" rtlCol="0">
            <a:spAutoFit/>
          </a:bodyPr>
          <a:lstStyle/>
          <a:p>
            <a:r>
              <a:rPr lang="en-US" dirty="0">
                <a:solidFill>
                  <a:schemeClr val="bg1"/>
                </a:solidFill>
              </a:rPr>
              <a:t>➤</a:t>
            </a:r>
          </a:p>
        </p:txBody>
      </p:sp>
      <p:sp>
        <p:nvSpPr>
          <p:cNvPr id="17" name="TextBox 16">
            <a:extLst>
              <a:ext uri="{FF2B5EF4-FFF2-40B4-BE49-F238E27FC236}">
                <a16:creationId xmlns:a16="http://schemas.microsoft.com/office/drawing/2014/main" id="{138EFA95-87AB-9A47-B98C-642E07613030}"/>
              </a:ext>
            </a:extLst>
          </p:cNvPr>
          <p:cNvSpPr txBox="1"/>
          <p:nvPr/>
        </p:nvSpPr>
        <p:spPr>
          <a:xfrm>
            <a:off x="1454617" y="3675952"/>
            <a:ext cx="472440" cy="369332"/>
          </a:xfrm>
          <a:prstGeom prst="rect">
            <a:avLst/>
          </a:prstGeom>
          <a:noFill/>
        </p:spPr>
        <p:txBody>
          <a:bodyPr wrap="square" rtlCol="0">
            <a:spAutoFit/>
          </a:bodyPr>
          <a:lstStyle/>
          <a:p>
            <a:r>
              <a:rPr lang="en-US" dirty="0">
                <a:solidFill>
                  <a:schemeClr val="bg1"/>
                </a:solidFill>
              </a:rPr>
              <a:t>➤</a:t>
            </a:r>
          </a:p>
        </p:txBody>
      </p:sp>
      <p:sp>
        <p:nvSpPr>
          <p:cNvPr id="18" name="TextBox 17">
            <a:extLst>
              <a:ext uri="{FF2B5EF4-FFF2-40B4-BE49-F238E27FC236}">
                <a16:creationId xmlns:a16="http://schemas.microsoft.com/office/drawing/2014/main" id="{73D86A61-73E9-E84C-A496-F722E6BA92A6}"/>
              </a:ext>
            </a:extLst>
          </p:cNvPr>
          <p:cNvSpPr txBox="1"/>
          <p:nvPr/>
        </p:nvSpPr>
        <p:spPr>
          <a:xfrm>
            <a:off x="1454617" y="4066096"/>
            <a:ext cx="472440" cy="369332"/>
          </a:xfrm>
          <a:prstGeom prst="rect">
            <a:avLst/>
          </a:prstGeom>
          <a:noFill/>
        </p:spPr>
        <p:txBody>
          <a:bodyPr wrap="square" rtlCol="0">
            <a:spAutoFit/>
          </a:bodyPr>
          <a:lstStyle/>
          <a:p>
            <a:r>
              <a:rPr lang="en-US" dirty="0">
                <a:solidFill>
                  <a:schemeClr val="bg1"/>
                </a:solidFill>
              </a:rPr>
              <a:t>➤</a:t>
            </a:r>
          </a:p>
        </p:txBody>
      </p:sp>
      <p:sp>
        <p:nvSpPr>
          <p:cNvPr id="19" name="TextBox 18">
            <a:extLst>
              <a:ext uri="{FF2B5EF4-FFF2-40B4-BE49-F238E27FC236}">
                <a16:creationId xmlns:a16="http://schemas.microsoft.com/office/drawing/2014/main" id="{1C94D50E-2D22-3E40-A63D-68CC02C9992F}"/>
              </a:ext>
            </a:extLst>
          </p:cNvPr>
          <p:cNvSpPr txBox="1"/>
          <p:nvPr/>
        </p:nvSpPr>
        <p:spPr>
          <a:xfrm>
            <a:off x="1454617" y="4456240"/>
            <a:ext cx="472440" cy="369332"/>
          </a:xfrm>
          <a:prstGeom prst="rect">
            <a:avLst/>
          </a:prstGeom>
          <a:noFill/>
        </p:spPr>
        <p:txBody>
          <a:bodyPr wrap="square" rtlCol="0">
            <a:spAutoFit/>
          </a:bodyPr>
          <a:lstStyle/>
          <a:p>
            <a:r>
              <a:rPr lang="en-US" dirty="0">
                <a:solidFill>
                  <a:schemeClr val="bg1"/>
                </a:solidFill>
              </a:rPr>
              <a:t>➤</a:t>
            </a:r>
          </a:p>
        </p:txBody>
      </p:sp>
      <p:sp>
        <p:nvSpPr>
          <p:cNvPr id="20" name="TextBox 19">
            <a:extLst>
              <a:ext uri="{FF2B5EF4-FFF2-40B4-BE49-F238E27FC236}">
                <a16:creationId xmlns:a16="http://schemas.microsoft.com/office/drawing/2014/main" id="{A8C13FCC-1D42-4542-9911-220A0DD133BA}"/>
              </a:ext>
            </a:extLst>
          </p:cNvPr>
          <p:cNvSpPr txBox="1"/>
          <p:nvPr/>
        </p:nvSpPr>
        <p:spPr>
          <a:xfrm>
            <a:off x="1454617" y="4841812"/>
            <a:ext cx="472440" cy="369332"/>
          </a:xfrm>
          <a:prstGeom prst="rect">
            <a:avLst/>
          </a:prstGeom>
          <a:noFill/>
        </p:spPr>
        <p:txBody>
          <a:bodyPr wrap="square" rtlCol="0">
            <a:spAutoFit/>
          </a:bodyPr>
          <a:lstStyle/>
          <a:p>
            <a:r>
              <a:rPr lang="en-US" dirty="0">
                <a:solidFill>
                  <a:schemeClr val="bg1"/>
                </a:solidFill>
              </a:rPr>
              <a:t>➤</a:t>
            </a:r>
          </a:p>
        </p:txBody>
      </p:sp>
      <p:sp>
        <p:nvSpPr>
          <p:cNvPr id="21" name="TextBox 20">
            <a:extLst>
              <a:ext uri="{FF2B5EF4-FFF2-40B4-BE49-F238E27FC236}">
                <a16:creationId xmlns:a16="http://schemas.microsoft.com/office/drawing/2014/main" id="{63DAC8F2-CAB4-524F-B4AF-A6D56F791F02}"/>
              </a:ext>
            </a:extLst>
          </p:cNvPr>
          <p:cNvSpPr txBox="1"/>
          <p:nvPr/>
        </p:nvSpPr>
        <p:spPr>
          <a:xfrm>
            <a:off x="1454617" y="5231956"/>
            <a:ext cx="472440" cy="369332"/>
          </a:xfrm>
          <a:prstGeom prst="rect">
            <a:avLst/>
          </a:prstGeom>
          <a:noFill/>
        </p:spPr>
        <p:txBody>
          <a:bodyPr wrap="square" rtlCol="0">
            <a:spAutoFit/>
          </a:bodyPr>
          <a:lstStyle/>
          <a:p>
            <a:r>
              <a:rPr lang="en-US" dirty="0">
                <a:solidFill>
                  <a:schemeClr val="bg1"/>
                </a:solidFill>
              </a:rPr>
              <a:t>➤</a:t>
            </a:r>
          </a:p>
        </p:txBody>
      </p:sp>
      <p:sp>
        <p:nvSpPr>
          <p:cNvPr id="22" name="TextBox 21">
            <a:extLst>
              <a:ext uri="{FF2B5EF4-FFF2-40B4-BE49-F238E27FC236}">
                <a16:creationId xmlns:a16="http://schemas.microsoft.com/office/drawing/2014/main" id="{6B1B3CAC-C74C-0A43-B0BC-BC837A820C3D}"/>
              </a:ext>
            </a:extLst>
          </p:cNvPr>
          <p:cNvSpPr txBox="1"/>
          <p:nvPr/>
        </p:nvSpPr>
        <p:spPr>
          <a:xfrm>
            <a:off x="1454617" y="5617528"/>
            <a:ext cx="472440" cy="369332"/>
          </a:xfrm>
          <a:prstGeom prst="rect">
            <a:avLst/>
          </a:prstGeom>
          <a:noFill/>
        </p:spPr>
        <p:txBody>
          <a:bodyPr wrap="square" rtlCol="0">
            <a:spAutoFit/>
          </a:bodyPr>
          <a:lstStyle/>
          <a:p>
            <a:r>
              <a:rPr lang="en-US" dirty="0">
                <a:solidFill>
                  <a:schemeClr val="bg1"/>
                </a:solidFill>
              </a:rPr>
              <a:t>➤</a:t>
            </a:r>
          </a:p>
        </p:txBody>
      </p:sp>
      <p:sp>
        <p:nvSpPr>
          <p:cNvPr id="23" name="TextBox 22">
            <a:extLst>
              <a:ext uri="{FF2B5EF4-FFF2-40B4-BE49-F238E27FC236}">
                <a16:creationId xmlns:a16="http://schemas.microsoft.com/office/drawing/2014/main" id="{12F83265-26F4-9B46-8AB5-057B9C9B4A00}"/>
              </a:ext>
            </a:extLst>
          </p:cNvPr>
          <p:cNvSpPr txBox="1"/>
          <p:nvPr/>
        </p:nvSpPr>
        <p:spPr>
          <a:xfrm>
            <a:off x="1454617" y="5995480"/>
            <a:ext cx="472440" cy="369332"/>
          </a:xfrm>
          <a:prstGeom prst="rect">
            <a:avLst/>
          </a:prstGeom>
          <a:noFill/>
        </p:spPr>
        <p:txBody>
          <a:bodyPr wrap="square" rtlCol="0">
            <a:spAutoFit/>
          </a:bodyPr>
          <a:lstStyle/>
          <a:p>
            <a:r>
              <a:rPr lang="en-US" dirty="0">
                <a:solidFill>
                  <a:schemeClr val="bg1"/>
                </a:solidFill>
              </a:rPr>
              <a:t>➤</a:t>
            </a:r>
          </a:p>
        </p:txBody>
      </p:sp>
    </p:spTree>
    <p:extLst>
      <p:ext uri="{BB962C8B-B14F-4D97-AF65-F5344CB8AC3E}">
        <p14:creationId xmlns:p14="http://schemas.microsoft.com/office/powerpoint/2010/main" val="88464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a room&#10;&#10;Description automatically generated with low confidence">
            <a:extLst>
              <a:ext uri="{FF2B5EF4-FFF2-40B4-BE49-F238E27FC236}">
                <a16:creationId xmlns:a16="http://schemas.microsoft.com/office/drawing/2014/main" id="{40068DE9-FD11-7B4E-9E59-BCEA5A303E53}"/>
              </a:ext>
            </a:extLst>
          </p:cNvPr>
          <p:cNvPicPr>
            <a:picLocks noChangeAspect="1"/>
          </p:cNvPicPr>
          <p:nvPr/>
        </p:nvPicPr>
        <p:blipFill rotWithShape="1">
          <a:blip r:embed="rId2">
            <a:alphaModFix amt="50000"/>
          </a:blip>
          <a:srcRect r="12152"/>
          <a:stretch/>
        </p:blipFill>
        <p:spPr>
          <a:xfrm>
            <a:off x="4159170" y="0"/>
            <a:ext cx="8032830"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Where Are We Now? </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p:txBody>
          <a:bodyPr>
            <a:normAutofit/>
          </a:bodyPr>
          <a:lstStyle/>
          <a:p>
            <a:pPr marL="0" indent="0">
              <a:buNone/>
            </a:pPr>
            <a:r>
              <a:rPr lang="en-US" sz="3000" dirty="0"/>
              <a:t>COVID Infection, Mental Health, &amp; Food Insecurities </a:t>
            </a:r>
          </a:p>
          <a:p>
            <a:pPr marL="0" indent="0">
              <a:buNone/>
            </a:pPr>
            <a:endParaRPr lang="en-US" sz="3000" dirty="0"/>
          </a:p>
          <a:p>
            <a:pPr>
              <a:lnSpc>
                <a:spcPct val="110000"/>
              </a:lnSpc>
            </a:pPr>
            <a:r>
              <a:rPr lang="en-US" sz="3000" dirty="0"/>
              <a:t>Overall, 7% of students indicated a COVID infection</a:t>
            </a:r>
          </a:p>
          <a:p>
            <a:pPr>
              <a:lnSpc>
                <a:spcPct val="110000"/>
              </a:lnSpc>
            </a:pPr>
            <a:r>
              <a:rPr lang="en-US" sz="3000" dirty="0"/>
              <a:t>COVID infection was associated with </a:t>
            </a:r>
          </a:p>
          <a:p>
            <a:pPr lvl="1">
              <a:lnSpc>
                <a:spcPct val="110000"/>
              </a:lnSpc>
            </a:pPr>
            <a:r>
              <a:rPr lang="en-US" sz="3000" dirty="0"/>
              <a:t>Food Insecurities		</a:t>
            </a:r>
            <a:r>
              <a:rPr lang="en-US" sz="3000" dirty="0">
                <a:solidFill>
                  <a:srgbClr val="FFC000"/>
                </a:solidFill>
              </a:rPr>
              <a:t>1.7</a:t>
            </a:r>
            <a:r>
              <a:rPr lang="en-US" sz="3000" dirty="0"/>
              <a:t> </a:t>
            </a:r>
            <a:r>
              <a:rPr lang="en-US" sz="3000" dirty="0">
                <a:solidFill>
                  <a:schemeClr val="tx1">
                    <a:lumMod val="50000"/>
                  </a:schemeClr>
                </a:solidFill>
              </a:rPr>
              <a:t>(odds)</a:t>
            </a:r>
          </a:p>
          <a:p>
            <a:pPr lvl="1">
              <a:lnSpc>
                <a:spcPct val="110000"/>
              </a:lnSpc>
            </a:pPr>
            <a:r>
              <a:rPr lang="en-US" sz="3000" dirty="0"/>
              <a:t>Anxiety				</a:t>
            </a:r>
            <a:r>
              <a:rPr lang="en-US" sz="3000" dirty="0">
                <a:solidFill>
                  <a:srgbClr val="FFC000"/>
                </a:solidFill>
              </a:rPr>
              <a:t>1.3</a:t>
            </a:r>
            <a:r>
              <a:rPr lang="en-US" sz="3000" dirty="0"/>
              <a:t> </a:t>
            </a:r>
            <a:r>
              <a:rPr lang="en-US" sz="3000" dirty="0">
                <a:solidFill>
                  <a:schemeClr val="tx1">
                    <a:lumMod val="50000"/>
                  </a:schemeClr>
                </a:solidFill>
              </a:rPr>
              <a:t>(odds)</a:t>
            </a:r>
          </a:p>
          <a:p>
            <a:pPr lvl="1">
              <a:lnSpc>
                <a:spcPct val="110000"/>
              </a:lnSpc>
            </a:pPr>
            <a:r>
              <a:rPr lang="en-US" sz="3000" dirty="0"/>
              <a:t>Depression				</a:t>
            </a:r>
            <a:r>
              <a:rPr lang="en-US" sz="3000" dirty="0">
                <a:solidFill>
                  <a:srgbClr val="FFC000"/>
                </a:solidFill>
              </a:rPr>
              <a:t>1.4</a:t>
            </a:r>
            <a:r>
              <a:rPr lang="en-US" sz="3000" dirty="0"/>
              <a:t> </a:t>
            </a:r>
            <a:r>
              <a:rPr lang="en-US" sz="3000" dirty="0">
                <a:solidFill>
                  <a:schemeClr val="tx1">
                    <a:lumMod val="50000"/>
                  </a:schemeClr>
                </a:solidFill>
              </a:rPr>
              <a:t>(odds)</a:t>
            </a:r>
          </a:p>
        </p:txBody>
      </p:sp>
      <p:sp>
        <p:nvSpPr>
          <p:cNvPr id="5" name="TextBox 4">
            <a:extLst>
              <a:ext uri="{FF2B5EF4-FFF2-40B4-BE49-F238E27FC236}">
                <a16:creationId xmlns:a16="http://schemas.microsoft.com/office/drawing/2014/main" id="{72392F96-83DE-2D4C-AEC6-A546516CF2AE}"/>
              </a:ext>
            </a:extLst>
          </p:cNvPr>
          <p:cNvSpPr txBox="1"/>
          <p:nvPr/>
        </p:nvSpPr>
        <p:spPr>
          <a:xfrm>
            <a:off x="0" y="6294120"/>
            <a:ext cx="12192000" cy="369332"/>
          </a:xfrm>
          <a:prstGeom prst="rect">
            <a:avLst/>
          </a:prstGeom>
          <a:noFill/>
        </p:spPr>
        <p:txBody>
          <a:bodyPr wrap="square" rtlCol="0">
            <a:spAutoFit/>
          </a:bodyPr>
          <a:lstStyle/>
          <a:p>
            <a:pPr algn="ctr"/>
            <a:r>
              <a:rPr lang="en-US" dirty="0">
                <a:solidFill>
                  <a:schemeClr val="tx1">
                    <a:lumMod val="50000"/>
                  </a:schemeClr>
                </a:solidFill>
              </a:rPr>
              <a:t>( The Hope Center, 2021; 100,000 students, Fall 2020, Self-report )</a:t>
            </a:r>
          </a:p>
        </p:txBody>
      </p:sp>
    </p:spTree>
    <p:extLst>
      <p:ext uri="{BB962C8B-B14F-4D97-AF65-F5344CB8AC3E}">
        <p14:creationId xmlns:p14="http://schemas.microsoft.com/office/powerpoint/2010/main" val="397923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a room&#10;&#10;Description automatically generated with low confidence">
            <a:extLst>
              <a:ext uri="{FF2B5EF4-FFF2-40B4-BE49-F238E27FC236}">
                <a16:creationId xmlns:a16="http://schemas.microsoft.com/office/drawing/2014/main" id="{40068DE9-FD11-7B4E-9E59-BCEA5A303E53}"/>
              </a:ext>
            </a:extLst>
          </p:cNvPr>
          <p:cNvPicPr>
            <a:picLocks noChangeAspect="1"/>
          </p:cNvPicPr>
          <p:nvPr/>
        </p:nvPicPr>
        <p:blipFill rotWithShape="1">
          <a:blip r:embed="rId2">
            <a:alphaModFix amt="50000"/>
          </a:blip>
          <a:srcRect r="12152"/>
          <a:stretch/>
        </p:blipFill>
        <p:spPr>
          <a:xfrm>
            <a:off x="4159170" y="0"/>
            <a:ext cx="8032830" cy="6858000"/>
          </a:xfrm>
          <a:prstGeom prst="rect">
            <a:avLst/>
          </a:prstGeom>
        </p:spPr>
      </p:pic>
      <p:sp>
        <p:nvSpPr>
          <p:cNvPr id="4" name="Rectangle 3">
            <a:extLst>
              <a:ext uri="{FF2B5EF4-FFF2-40B4-BE49-F238E27FC236}">
                <a16:creationId xmlns:a16="http://schemas.microsoft.com/office/drawing/2014/main" id="{1CB0FA92-92D3-4441-A18E-B46BE783D459}"/>
              </a:ext>
            </a:extLst>
          </p:cNvPr>
          <p:cNvSpPr/>
          <p:nvPr/>
        </p:nvSpPr>
        <p:spPr>
          <a:xfrm>
            <a:off x="0" y="1"/>
            <a:ext cx="12192000" cy="6858000"/>
          </a:xfrm>
          <a:prstGeom prst="rect">
            <a:avLst/>
          </a:prstGeom>
          <a:gradFill>
            <a:gsLst>
              <a:gs pos="0">
                <a:schemeClr val="accent1">
                  <a:lumMod val="5000"/>
                  <a:lumOff val="95000"/>
                  <a:alpha val="0"/>
                </a:schemeClr>
              </a:gs>
              <a:gs pos="66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7C29A-EE92-A240-B222-A84922F06B63}"/>
              </a:ext>
            </a:extLst>
          </p:cNvPr>
          <p:cNvSpPr>
            <a:spLocks noGrp="1"/>
          </p:cNvSpPr>
          <p:nvPr>
            <p:ph type="title"/>
          </p:nvPr>
        </p:nvSpPr>
        <p:spPr/>
        <p:txBody>
          <a:bodyPr>
            <a:normAutofit/>
          </a:bodyPr>
          <a:lstStyle/>
          <a:p>
            <a:r>
              <a:rPr lang="en-US" sz="6000" dirty="0"/>
              <a:t>Where Are We Now? </a:t>
            </a:r>
          </a:p>
        </p:txBody>
      </p:sp>
      <p:sp>
        <p:nvSpPr>
          <p:cNvPr id="3" name="Content Placeholder 2">
            <a:extLst>
              <a:ext uri="{FF2B5EF4-FFF2-40B4-BE49-F238E27FC236}">
                <a16:creationId xmlns:a16="http://schemas.microsoft.com/office/drawing/2014/main" id="{97D6F553-2C8C-BF42-BC2B-157CBFBCEA0D}"/>
              </a:ext>
            </a:extLst>
          </p:cNvPr>
          <p:cNvSpPr>
            <a:spLocks noGrp="1"/>
          </p:cNvSpPr>
          <p:nvPr>
            <p:ph idx="1"/>
          </p:nvPr>
        </p:nvSpPr>
        <p:spPr/>
        <p:txBody>
          <a:bodyPr>
            <a:normAutofit/>
          </a:bodyPr>
          <a:lstStyle/>
          <a:p>
            <a:pPr marL="0" indent="0">
              <a:lnSpc>
                <a:spcPct val="110000"/>
              </a:lnSpc>
              <a:buNone/>
            </a:pPr>
            <a:r>
              <a:rPr lang="en-US" sz="3000" dirty="0"/>
              <a:t>The pandemic has been disproportionately challenging for:</a:t>
            </a:r>
          </a:p>
          <a:p>
            <a:pPr marL="457200" lvl="1" indent="0">
              <a:lnSpc>
                <a:spcPct val="110000"/>
              </a:lnSpc>
              <a:buNone/>
            </a:pPr>
            <a:endParaRPr lang="en-US" sz="3000" dirty="0"/>
          </a:p>
          <a:p>
            <a:pPr lvl="1">
              <a:lnSpc>
                <a:spcPct val="110000"/>
              </a:lnSpc>
            </a:pPr>
            <a:r>
              <a:rPr lang="en-US" sz="3000" dirty="0"/>
              <a:t>Students of Color</a:t>
            </a:r>
          </a:p>
          <a:p>
            <a:pPr lvl="1">
              <a:lnSpc>
                <a:spcPct val="110000"/>
              </a:lnSpc>
            </a:pPr>
            <a:r>
              <a:rPr lang="en-US" sz="3000" dirty="0"/>
              <a:t>Queer  Students</a:t>
            </a:r>
          </a:p>
          <a:p>
            <a:pPr lvl="1">
              <a:lnSpc>
                <a:spcPct val="110000"/>
              </a:lnSpc>
            </a:pPr>
            <a:r>
              <a:rPr lang="en-US" sz="3000" dirty="0"/>
              <a:t>Students of Low-Income Families</a:t>
            </a:r>
          </a:p>
        </p:txBody>
      </p:sp>
    </p:spTree>
    <p:extLst>
      <p:ext uri="{BB962C8B-B14F-4D97-AF65-F5344CB8AC3E}">
        <p14:creationId xmlns:p14="http://schemas.microsoft.com/office/powerpoint/2010/main" val="136549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5328</TotalTime>
  <Words>1534</Words>
  <Application>Microsoft Macintosh PowerPoint</Application>
  <PresentationFormat>Widescreen</PresentationFormat>
  <Paragraphs>226</Paragraphs>
  <Slides>46</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Century Gothic</vt:lpstr>
      <vt:lpstr>Helvetica</vt:lpstr>
      <vt:lpstr>Office Theme</vt:lpstr>
      <vt:lpstr>Reassessing Reimagining Recalibrating</vt:lpstr>
      <vt:lpstr>Agenda</vt:lpstr>
      <vt:lpstr>Post-COVID Pedagogy</vt:lpstr>
      <vt:lpstr>PowerPoint Presentation</vt:lpstr>
      <vt:lpstr>PowerPoint Presentation</vt:lpstr>
      <vt:lpstr>Where Are We Now? </vt:lpstr>
      <vt:lpstr>Where Are We Now? </vt:lpstr>
      <vt:lpstr>Where Are We Now? </vt:lpstr>
      <vt:lpstr>Where Are We Now? </vt:lpstr>
      <vt:lpstr>PowerPoint Presentation</vt:lpstr>
      <vt:lpstr>PowerPoint Presentation</vt:lpstr>
      <vt:lpstr>PowerPoint Presentation</vt:lpstr>
      <vt:lpstr>Educational Pundits</vt:lpstr>
      <vt:lpstr>What’s Ahead?</vt:lpstr>
      <vt:lpstr>What’s Ahead?</vt:lpstr>
      <vt:lpstr>What’s Ahead?</vt:lpstr>
      <vt:lpstr>Survey (IRB Approved)</vt:lpstr>
      <vt:lpstr>Survey Demographics</vt:lpstr>
      <vt:lpstr>Survey Demographics</vt:lpstr>
      <vt:lpstr>Emergent Themes</vt:lpstr>
      <vt:lpstr>Students’ Have Lives</vt:lpstr>
      <vt:lpstr>PowerPoint Presentation</vt:lpstr>
      <vt:lpstr>PowerPoint Presentation</vt:lpstr>
      <vt:lpstr>PowerPoint Presentation</vt:lpstr>
      <vt:lpstr>PowerPoint Presentation</vt:lpstr>
      <vt:lpstr>Students’ Mental Health</vt:lpstr>
      <vt:lpstr>PowerPoint Presentation</vt:lpstr>
      <vt:lpstr>PowerPoint Presentation</vt:lpstr>
      <vt:lpstr>PowerPoint Presentation</vt:lpstr>
      <vt:lpstr>PowerPoint Presentation</vt:lpstr>
      <vt:lpstr>PowerPoint Presentation</vt:lpstr>
      <vt:lpstr>Engaging Instructional Methods</vt:lpstr>
      <vt:lpstr>PowerPoint Presentation</vt:lpstr>
      <vt:lpstr>PowerPoint Presentation</vt:lpstr>
      <vt:lpstr>PowerPoint Presentation</vt:lpstr>
      <vt:lpstr>PowerPoint Presentation</vt:lpstr>
      <vt:lpstr>PowerPoint Presentation</vt:lpstr>
      <vt:lpstr>Communication &amp; Caring</vt:lpstr>
      <vt:lpstr>PowerPoint Presentation</vt:lpstr>
      <vt:lpstr>PowerPoint Presentation</vt:lpstr>
      <vt:lpstr>PowerPoint Presentation</vt:lpstr>
      <vt:lpstr>PowerPoint Presentation</vt:lpstr>
      <vt:lpstr>Emergent Themes</vt:lpstr>
      <vt:lpstr>PowerPoint Presentation</vt:lpstr>
      <vt:lpstr>Before We Go .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Reassessing Reimagining Recalibrating</dc:title>
  <dc:creator>Doolittle, Peter</dc:creator>
  <cp:lastModifiedBy>Doolittle, Peter</cp:lastModifiedBy>
  <cp:revision>144</cp:revision>
  <cp:lastPrinted>2021-08-09T15:27:54Z</cp:lastPrinted>
  <dcterms:created xsi:type="dcterms:W3CDTF">2021-07-28T20:33:19Z</dcterms:created>
  <dcterms:modified xsi:type="dcterms:W3CDTF">2021-08-09T15:52:22Z</dcterms:modified>
</cp:coreProperties>
</file>