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995" r:id="rId3"/>
    <p:sldId id="986" r:id="rId4"/>
    <p:sldId id="987" r:id="rId5"/>
    <p:sldId id="486" r:id="rId6"/>
    <p:sldId id="1015" r:id="rId7"/>
    <p:sldId id="1028" r:id="rId8"/>
    <p:sldId id="985" r:id="rId9"/>
    <p:sldId id="1006" r:id="rId10"/>
    <p:sldId id="1008" r:id="rId11"/>
    <p:sldId id="1007" r:id="rId12"/>
    <p:sldId id="1013" r:id="rId13"/>
    <p:sldId id="1010" r:id="rId14"/>
    <p:sldId id="1051" r:id="rId15"/>
    <p:sldId id="1050" r:id="rId16"/>
    <p:sldId id="990" r:id="rId17"/>
    <p:sldId id="989" r:id="rId18"/>
    <p:sldId id="1001" r:id="rId19"/>
    <p:sldId id="1000" r:id="rId20"/>
    <p:sldId id="1030" r:id="rId21"/>
    <p:sldId id="1031" r:id="rId22"/>
    <p:sldId id="1019" r:id="rId23"/>
    <p:sldId id="1025" r:id="rId24"/>
    <p:sldId id="1032" r:id="rId25"/>
    <p:sldId id="1043" r:id="rId26"/>
    <p:sldId id="1042" r:id="rId27"/>
    <p:sldId id="1045" r:id="rId28"/>
    <p:sldId id="1044" r:id="rId29"/>
    <p:sldId id="1036" r:id="rId30"/>
    <p:sldId id="1046" r:id="rId31"/>
    <p:sldId id="1047" r:id="rId32"/>
    <p:sldId id="1048" r:id="rId33"/>
    <p:sldId id="1049" r:id="rId34"/>
    <p:sldId id="1041" r:id="rId35"/>
    <p:sldId id="1005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9E6B"/>
    <a:srgbClr val="826F4B"/>
    <a:srgbClr val="D0D3D4"/>
    <a:srgbClr val="B9975B"/>
    <a:srgbClr val="115740"/>
    <a:srgbClr val="2B5541"/>
    <a:srgbClr val="660000"/>
    <a:srgbClr val="33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65"/>
    <p:restoredTop sz="94540"/>
  </p:normalViewPr>
  <p:slideViewPr>
    <p:cSldViewPr snapToGrid="0" snapToObjects="1">
      <p:cViewPr varScale="1">
        <p:scale>
          <a:sx n="100" d="100"/>
          <a:sy n="100" d="100"/>
        </p:scale>
        <p:origin x="109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EC485-F01E-FF4B-848D-7E1617FF3972}" type="datetimeFigureOut">
              <a:rPr lang="en-US" smtClean="0"/>
              <a:t>4/28/22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B27F9-05F2-224E-A86D-85C5CC52A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88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45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12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38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88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22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34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02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48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64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53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7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Gather descriptors, then do a voting protocol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89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Something about preferences?  Redo this slide. Too difficult to read and understand.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18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Something about preferences?  Redo this slide. Too difficult to read and understand.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18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Something about preferences?  Redo this slide. Too difficult to read and understand.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7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Dreissen</a:t>
            </a:r>
            <a:r>
              <a:rPr lang="en-US" dirty="0"/>
              <a:t>: Top 2 Strategies: Discussion, Group Work                      Top Definition: Engaging and interacting</a:t>
            </a:r>
          </a:p>
          <a:p>
            <a:r>
              <a:rPr lang="en-US" dirty="0"/>
              <a:t>Doolittle: Top 2 Strategies: Group Work, Problem Solving              Top Definition: ? ? 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91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35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48% of definitions were ”definition by strategy”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0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27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EC759-4FA6-9B4C-91A4-00BE4F436AE5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0B-6329-6248-8C81-7FF72FFB86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635ECD-B097-B54A-B038-EF3A673E4E7A}"/>
              </a:ext>
            </a:extLst>
          </p:cNvPr>
          <p:cNvSpPr/>
          <p:nvPr userDrawn="1"/>
        </p:nvSpPr>
        <p:spPr>
          <a:xfrm>
            <a:off x="0" y="-3"/>
            <a:ext cx="12192000" cy="91440"/>
          </a:xfrm>
          <a:prstGeom prst="rect">
            <a:avLst/>
          </a:prstGeom>
          <a:solidFill>
            <a:srgbClr val="2B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79EE92-77DF-374A-9D5B-27963CBECA22}"/>
              </a:ext>
            </a:extLst>
          </p:cNvPr>
          <p:cNvSpPr/>
          <p:nvPr userDrawn="1"/>
        </p:nvSpPr>
        <p:spPr>
          <a:xfrm>
            <a:off x="-1249" y="6766560"/>
            <a:ext cx="12192000" cy="91440"/>
          </a:xfrm>
          <a:prstGeom prst="rect">
            <a:avLst/>
          </a:prstGeom>
          <a:solidFill>
            <a:srgbClr val="B99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6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EC759-4FA6-9B4C-91A4-00BE4F436AE5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0B-6329-6248-8C81-7FF72FFB86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3AC276-1093-0045-A15A-70C53BCB94A3}"/>
              </a:ext>
            </a:extLst>
          </p:cNvPr>
          <p:cNvSpPr/>
          <p:nvPr userDrawn="1"/>
        </p:nvSpPr>
        <p:spPr>
          <a:xfrm>
            <a:off x="0" y="-3"/>
            <a:ext cx="12192000" cy="91440"/>
          </a:xfrm>
          <a:prstGeom prst="rect">
            <a:avLst/>
          </a:prstGeom>
          <a:solidFill>
            <a:srgbClr val="2B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5933D3-0BA9-5B43-89E0-F5FA16F27017}"/>
              </a:ext>
            </a:extLst>
          </p:cNvPr>
          <p:cNvSpPr/>
          <p:nvPr userDrawn="1"/>
        </p:nvSpPr>
        <p:spPr>
          <a:xfrm>
            <a:off x="-1249" y="6766560"/>
            <a:ext cx="12192000" cy="91440"/>
          </a:xfrm>
          <a:prstGeom prst="rect">
            <a:avLst/>
          </a:prstGeom>
          <a:solidFill>
            <a:srgbClr val="B99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11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EC759-4FA6-9B4C-91A4-00BE4F436AE5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0B-6329-6248-8C81-7FF72FFB86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070F2C-B364-3F4E-9828-343110B0A5D5}"/>
              </a:ext>
            </a:extLst>
          </p:cNvPr>
          <p:cNvSpPr/>
          <p:nvPr userDrawn="1"/>
        </p:nvSpPr>
        <p:spPr>
          <a:xfrm>
            <a:off x="0" y="-3"/>
            <a:ext cx="12192000" cy="91440"/>
          </a:xfrm>
          <a:prstGeom prst="rect">
            <a:avLst/>
          </a:prstGeom>
          <a:solidFill>
            <a:srgbClr val="2B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55B356-6577-984F-B543-78A613751078}"/>
              </a:ext>
            </a:extLst>
          </p:cNvPr>
          <p:cNvSpPr/>
          <p:nvPr userDrawn="1"/>
        </p:nvSpPr>
        <p:spPr>
          <a:xfrm>
            <a:off x="-1249" y="6766560"/>
            <a:ext cx="12192000" cy="91440"/>
          </a:xfrm>
          <a:prstGeom prst="rect">
            <a:avLst/>
          </a:prstGeom>
          <a:solidFill>
            <a:srgbClr val="B99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9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EC759-4FA6-9B4C-91A4-00BE4F436AE5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0B-6329-6248-8C81-7FF72FFB86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9CA3B2-B9FE-2548-AFAA-3E2B4B3EBA88}"/>
              </a:ext>
            </a:extLst>
          </p:cNvPr>
          <p:cNvSpPr/>
          <p:nvPr userDrawn="1"/>
        </p:nvSpPr>
        <p:spPr>
          <a:xfrm>
            <a:off x="0" y="-3"/>
            <a:ext cx="12192000" cy="182880"/>
          </a:xfrm>
          <a:prstGeom prst="rect">
            <a:avLst/>
          </a:prstGeom>
          <a:solidFill>
            <a:srgbClr val="2B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6AAA45-1327-714E-988C-4CA17704A3CE}"/>
              </a:ext>
            </a:extLst>
          </p:cNvPr>
          <p:cNvSpPr/>
          <p:nvPr userDrawn="1"/>
        </p:nvSpPr>
        <p:spPr>
          <a:xfrm>
            <a:off x="-1249" y="6678067"/>
            <a:ext cx="12192000" cy="182880"/>
          </a:xfrm>
          <a:prstGeom prst="rect">
            <a:avLst/>
          </a:prstGeom>
          <a:solidFill>
            <a:srgbClr val="B99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31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EC759-4FA6-9B4C-91A4-00BE4F436AE5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0B-6329-6248-8C81-7FF72FFB86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DECAC8-3F59-5448-8AD6-EB426983FA32}"/>
              </a:ext>
            </a:extLst>
          </p:cNvPr>
          <p:cNvSpPr/>
          <p:nvPr userDrawn="1"/>
        </p:nvSpPr>
        <p:spPr>
          <a:xfrm>
            <a:off x="0" y="-3"/>
            <a:ext cx="12192000" cy="91440"/>
          </a:xfrm>
          <a:prstGeom prst="rect">
            <a:avLst/>
          </a:prstGeom>
          <a:solidFill>
            <a:srgbClr val="2B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D958B4-88BD-0246-8EC8-4EFEDDF57140}"/>
              </a:ext>
            </a:extLst>
          </p:cNvPr>
          <p:cNvSpPr/>
          <p:nvPr userDrawn="1"/>
        </p:nvSpPr>
        <p:spPr>
          <a:xfrm>
            <a:off x="-1249" y="6766560"/>
            <a:ext cx="12192000" cy="91440"/>
          </a:xfrm>
          <a:prstGeom prst="rect">
            <a:avLst/>
          </a:prstGeom>
          <a:solidFill>
            <a:srgbClr val="B99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4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EC759-4FA6-9B4C-91A4-00BE4F436AE5}" type="datetimeFigureOut">
              <a:rPr lang="en-US" smtClean="0"/>
              <a:t>4/28/22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0B-6329-6248-8C81-7FF72FFB864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69A927-00A7-0147-9133-E71C045638DF}"/>
              </a:ext>
            </a:extLst>
          </p:cNvPr>
          <p:cNvSpPr/>
          <p:nvPr userDrawn="1"/>
        </p:nvSpPr>
        <p:spPr>
          <a:xfrm>
            <a:off x="0" y="-3"/>
            <a:ext cx="12192000" cy="91440"/>
          </a:xfrm>
          <a:prstGeom prst="rect">
            <a:avLst/>
          </a:prstGeom>
          <a:solidFill>
            <a:srgbClr val="2B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60435C-0DC0-F94D-9D62-A6739CD579A2}"/>
              </a:ext>
            </a:extLst>
          </p:cNvPr>
          <p:cNvSpPr/>
          <p:nvPr userDrawn="1"/>
        </p:nvSpPr>
        <p:spPr>
          <a:xfrm>
            <a:off x="-1249" y="6766560"/>
            <a:ext cx="12192000" cy="91440"/>
          </a:xfrm>
          <a:prstGeom prst="rect">
            <a:avLst/>
          </a:prstGeom>
          <a:solidFill>
            <a:srgbClr val="B99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0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EC759-4FA6-9B4C-91A4-00BE4F436AE5}" type="datetimeFigureOut">
              <a:rPr lang="en-US" smtClean="0"/>
              <a:t>4/28/22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0B-6329-6248-8C81-7FF72FFB864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B1211D-2F11-8F41-AFB1-9208A02706ED}"/>
              </a:ext>
            </a:extLst>
          </p:cNvPr>
          <p:cNvSpPr/>
          <p:nvPr userDrawn="1"/>
        </p:nvSpPr>
        <p:spPr>
          <a:xfrm>
            <a:off x="0" y="-3"/>
            <a:ext cx="12192000" cy="91440"/>
          </a:xfrm>
          <a:prstGeom prst="rect">
            <a:avLst/>
          </a:prstGeom>
          <a:solidFill>
            <a:srgbClr val="2B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18CCDA-3749-3C4B-BA38-C83747CBDB12}"/>
              </a:ext>
            </a:extLst>
          </p:cNvPr>
          <p:cNvSpPr/>
          <p:nvPr userDrawn="1"/>
        </p:nvSpPr>
        <p:spPr>
          <a:xfrm>
            <a:off x="-1249" y="6766560"/>
            <a:ext cx="12192000" cy="91440"/>
          </a:xfrm>
          <a:prstGeom prst="rect">
            <a:avLst/>
          </a:prstGeom>
          <a:solidFill>
            <a:srgbClr val="B99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76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EC759-4FA6-9B4C-91A4-00BE4F436AE5}" type="datetimeFigureOut">
              <a:rPr lang="en-US" smtClean="0"/>
              <a:t>4/28/22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0B-6329-6248-8C81-7FF72FFB864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4A5A93-D377-3849-BAC8-626CB6C53FB4}"/>
              </a:ext>
            </a:extLst>
          </p:cNvPr>
          <p:cNvSpPr/>
          <p:nvPr userDrawn="1"/>
        </p:nvSpPr>
        <p:spPr>
          <a:xfrm>
            <a:off x="0" y="-3"/>
            <a:ext cx="12192000" cy="91440"/>
          </a:xfrm>
          <a:prstGeom prst="rect">
            <a:avLst/>
          </a:prstGeom>
          <a:solidFill>
            <a:srgbClr val="2B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E53D65-C3FF-6340-8EE2-9D0BFBDAD02F}"/>
              </a:ext>
            </a:extLst>
          </p:cNvPr>
          <p:cNvSpPr/>
          <p:nvPr userDrawn="1"/>
        </p:nvSpPr>
        <p:spPr>
          <a:xfrm>
            <a:off x="-1249" y="6766560"/>
            <a:ext cx="12192000" cy="91440"/>
          </a:xfrm>
          <a:prstGeom prst="rect">
            <a:avLst/>
          </a:prstGeom>
          <a:solidFill>
            <a:srgbClr val="B99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0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EC759-4FA6-9B4C-91A4-00BE4F436AE5}" type="datetimeFigureOut">
              <a:rPr lang="en-US" smtClean="0"/>
              <a:t>4/28/22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0B-6329-6248-8C81-7FF72FFB864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9AC67C-17A3-F746-BAC5-6DE4DE6BDCDA}"/>
              </a:ext>
            </a:extLst>
          </p:cNvPr>
          <p:cNvSpPr/>
          <p:nvPr userDrawn="1"/>
        </p:nvSpPr>
        <p:spPr>
          <a:xfrm>
            <a:off x="0" y="-3"/>
            <a:ext cx="12192000" cy="91440"/>
          </a:xfrm>
          <a:prstGeom prst="rect">
            <a:avLst/>
          </a:prstGeom>
          <a:solidFill>
            <a:srgbClr val="2B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29687-9B5A-1C44-8375-FBB2185323E9}"/>
              </a:ext>
            </a:extLst>
          </p:cNvPr>
          <p:cNvSpPr/>
          <p:nvPr userDrawn="1"/>
        </p:nvSpPr>
        <p:spPr>
          <a:xfrm>
            <a:off x="-1249" y="6766560"/>
            <a:ext cx="12192000" cy="91440"/>
          </a:xfrm>
          <a:prstGeom prst="rect">
            <a:avLst/>
          </a:prstGeom>
          <a:solidFill>
            <a:srgbClr val="B99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60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EC759-4FA6-9B4C-91A4-00BE4F436AE5}" type="datetimeFigureOut">
              <a:rPr lang="en-US" smtClean="0"/>
              <a:t>4/28/22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0B-6329-6248-8C81-7FF72FFB864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908E95-5EE7-784E-9CB0-904FAFD78CF6}"/>
              </a:ext>
            </a:extLst>
          </p:cNvPr>
          <p:cNvSpPr/>
          <p:nvPr userDrawn="1"/>
        </p:nvSpPr>
        <p:spPr>
          <a:xfrm>
            <a:off x="0" y="-3"/>
            <a:ext cx="12192000" cy="91440"/>
          </a:xfrm>
          <a:prstGeom prst="rect">
            <a:avLst/>
          </a:prstGeom>
          <a:solidFill>
            <a:srgbClr val="2B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403B3D-966B-2F4D-9B6D-2B1BA2B1F32D}"/>
              </a:ext>
            </a:extLst>
          </p:cNvPr>
          <p:cNvSpPr/>
          <p:nvPr userDrawn="1"/>
        </p:nvSpPr>
        <p:spPr>
          <a:xfrm>
            <a:off x="-1249" y="6766560"/>
            <a:ext cx="12192000" cy="91440"/>
          </a:xfrm>
          <a:prstGeom prst="rect">
            <a:avLst/>
          </a:prstGeom>
          <a:solidFill>
            <a:srgbClr val="B99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11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EC759-4FA6-9B4C-91A4-00BE4F436AE5}" type="datetimeFigureOut">
              <a:rPr lang="en-US" smtClean="0"/>
              <a:t>4/28/22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2D30B-6329-6248-8C81-7FF72FFB864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EDB6CF-6AEC-1546-BA68-2A9E887742C7}"/>
              </a:ext>
            </a:extLst>
          </p:cNvPr>
          <p:cNvSpPr/>
          <p:nvPr userDrawn="1"/>
        </p:nvSpPr>
        <p:spPr>
          <a:xfrm>
            <a:off x="0" y="-3"/>
            <a:ext cx="12192000" cy="91440"/>
          </a:xfrm>
          <a:prstGeom prst="rect">
            <a:avLst/>
          </a:prstGeom>
          <a:solidFill>
            <a:srgbClr val="2B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4392EB-94B9-D140-B2B2-0AF5FABAEB8A}"/>
              </a:ext>
            </a:extLst>
          </p:cNvPr>
          <p:cNvSpPr/>
          <p:nvPr userDrawn="1"/>
        </p:nvSpPr>
        <p:spPr>
          <a:xfrm>
            <a:off x="-1249" y="6766560"/>
            <a:ext cx="12192000" cy="91440"/>
          </a:xfrm>
          <a:prstGeom prst="rect">
            <a:avLst/>
          </a:prstGeom>
          <a:solidFill>
            <a:srgbClr val="B99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20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EC759-4FA6-9B4C-91A4-00BE4F436AE5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2D30B-6329-6248-8C81-7FF72FFB8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983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4238EF8A-CB56-F448-AEE1-8938D8A982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0" b="12500"/>
          <a:stretch/>
        </p:blipFill>
        <p:spPr>
          <a:xfrm>
            <a:off x="-6751" y="-14911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FD192-8D5C-6942-A917-1CF380196BF4}"/>
              </a:ext>
            </a:extLst>
          </p:cNvPr>
          <p:cNvSpPr txBox="1"/>
          <p:nvPr/>
        </p:nvSpPr>
        <p:spPr>
          <a:xfrm>
            <a:off x="-3376" y="6496944"/>
            <a:ext cx="12188625" cy="369332"/>
          </a:xfrm>
          <a:prstGeom prst="rect">
            <a:avLst/>
          </a:prstGeom>
          <a:solidFill>
            <a:srgbClr val="B997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Helvetica Light" panose="020B0403020202020204" pitchFamily="34" charset="0"/>
              </a:rPr>
              <a:t>pdoo@vt.edu</a:t>
            </a:r>
            <a:r>
              <a:rPr lang="en-US" dirty="0">
                <a:latin typeface="Helvetica Light" panose="020B0403020202020204" pitchFamily="34" charset="0"/>
              </a:rPr>
              <a:t> </a:t>
            </a:r>
            <a:r>
              <a:rPr lang="en-US" dirty="0">
                <a:solidFill>
                  <a:srgbClr val="826F4B"/>
                </a:solidFill>
                <a:latin typeface="Helvetica Light" panose="020B0403020202020204" pitchFamily="34" charset="0"/>
              </a:rPr>
              <a:t>(email)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rgbClr val="B99E6B"/>
                </a:solidFill>
                <a:latin typeface="Helvetica Light" panose="020B0403020202020204" pitchFamily="34" charset="0"/>
              </a:rPr>
              <a:t>•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 err="1">
                <a:latin typeface="Helvetica Light" panose="020B0403020202020204" pitchFamily="34" charset="0"/>
              </a:rPr>
              <a:t>pdoopdoo</a:t>
            </a:r>
            <a:r>
              <a:rPr lang="en-US" dirty="0">
                <a:latin typeface="Helvetica Light" panose="020B0403020202020204" pitchFamily="34" charset="0"/>
              </a:rPr>
              <a:t> </a:t>
            </a:r>
            <a:r>
              <a:rPr lang="en-US" dirty="0">
                <a:solidFill>
                  <a:srgbClr val="826F4B"/>
                </a:solidFill>
                <a:latin typeface="Helvetica Light" panose="020B0403020202020204" pitchFamily="34" charset="0"/>
              </a:rPr>
              <a:t>(twitter)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rgbClr val="B99E6B"/>
                </a:solidFill>
                <a:latin typeface="Helvetica Light" panose="020B0403020202020204" pitchFamily="34" charset="0"/>
              </a:rPr>
              <a:t>•</a:t>
            </a:r>
            <a:r>
              <a:rPr lang="en-US" dirty="0">
                <a:latin typeface="Helvetica Light" panose="020B0403020202020204" pitchFamily="34" charset="0"/>
              </a:rPr>
              <a:t>  peter-</a:t>
            </a:r>
            <a:r>
              <a:rPr lang="en-US" dirty="0" err="1">
                <a:latin typeface="Helvetica Light" panose="020B0403020202020204" pitchFamily="34" charset="0"/>
              </a:rPr>
              <a:t>doolittle</a:t>
            </a:r>
            <a:r>
              <a:rPr lang="en-US" dirty="0">
                <a:latin typeface="Helvetica Light" panose="020B0403020202020204" pitchFamily="34" charset="0"/>
              </a:rPr>
              <a:t> </a:t>
            </a:r>
            <a:r>
              <a:rPr lang="en-US" dirty="0">
                <a:solidFill>
                  <a:srgbClr val="826F4B"/>
                </a:solidFill>
                <a:latin typeface="Helvetica Light" panose="020B0403020202020204" pitchFamily="34" charset="0"/>
              </a:rPr>
              <a:t>(</a:t>
            </a:r>
            <a:r>
              <a:rPr lang="en-US" dirty="0" err="1">
                <a:solidFill>
                  <a:srgbClr val="826F4B"/>
                </a:solidFill>
                <a:latin typeface="Helvetica Light" panose="020B0403020202020204" pitchFamily="34" charset="0"/>
              </a:rPr>
              <a:t>linkedin</a:t>
            </a:r>
            <a:r>
              <a:rPr lang="en-US" dirty="0">
                <a:solidFill>
                  <a:srgbClr val="826F4B"/>
                </a:solidFill>
                <a:latin typeface="Helvetica Light" panose="020B0403020202020204" pitchFamily="34" charset="0"/>
              </a:rPr>
              <a:t>)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rgbClr val="B99E6B"/>
                </a:solidFill>
                <a:latin typeface="Helvetica Light" panose="020B0403020202020204" pitchFamily="34" charset="0"/>
              </a:rPr>
              <a:t>•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 err="1">
                <a:latin typeface="Helvetica Light" panose="020B0403020202020204" pitchFamily="34" charset="0"/>
              </a:rPr>
              <a:t>peterdoolittle.org</a:t>
            </a:r>
            <a:r>
              <a:rPr lang="en-US" dirty="0">
                <a:latin typeface="Helvetica Light" panose="020B0403020202020204" pitchFamily="34" charset="0"/>
              </a:rPr>
              <a:t> </a:t>
            </a:r>
            <a:r>
              <a:rPr lang="en-US" dirty="0">
                <a:solidFill>
                  <a:srgbClr val="826F4B"/>
                </a:solidFill>
                <a:latin typeface="Helvetica Light" panose="020B0403020202020204" pitchFamily="34" charset="0"/>
              </a:rPr>
              <a:t>(web)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310E2A-A60E-514B-80ED-6D16AFC65C6F}"/>
              </a:ext>
            </a:extLst>
          </p:cNvPr>
          <p:cNvSpPr/>
          <p:nvPr/>
        </p:nvSpPr>
        <p:spPr>
          <a:xfrm>
            <a:off x="0" y="1357532"/>
            <a:ext cx="12192000" cy="24639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BF34F3-3A9F-7A4E-AB9E-42219BFAF1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Active Learning</a:t>
            </a:r>
            <a:br>
              <a:rPr lang="en-US" dirty="0">
                <a:latin typeface="Helvetica Light" panose="020B0403020202020204" pitchFamily="34" charset="0"/>
              </a:rPr>
            </a:br>
            <a:r>
              <a:rPr lang="en-US" dirty="0">
                <a:latin typeface="Helvetica Light" panose="020B0403020202020204" pitchFamily="34" charset="0"/>
              </a:rPr>
              <a:t>Proactive Teaching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279794-80FE-334F-9F0D-CC85B8F2F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066" y="376074"/>
            <a:ext cx="1277559" cy="8349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9EF97E-4646-0549-8B9B-000A1CBA6129}"/>
              </a:ext>
            </a:extLst>
          </p:cNvPr>
          <p:cNvSpPr txBox="1"/>
          <p:nvPr/>
        </p:nvSpPr>
        <p:spPr>
          <a:xfrm>
            <a:off x="-13502" y="-4084"/>
            <a:ext cx="12195375" cy="369332"/>
          </a:xfrm>
          <a:prstGeom prst="rect">
            <a:avLst/>
          </a:prstGeom>
          <a:solidFill>
            <a:srgbClr val="11574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99E6B"/>
                </a:solidFill>
                <a:latin typeface="Helvetica Light" panose="020B0403020202020204" pitchFamily="34" charset="0"/>
              </a:rPr>
              <a:t>2022 Teaching and Learning Symposium  •  2022 Teaching &amp; Learning Talks (TLTs) – The Science of Learning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B9E386-75F3-A644-B1E3-DC18ABE2CD27}"/>
              </a:ext>
            </a:extLst>
          </p:cNvPr>
          <p:cNvSpPr txBox="1"/>
          <p:nvPr/>
        </p:nvSpPr>
        <p:spPr>
          <a:xfrm>
            <a:off x="-6468" y="3821464"/>
            <a:ext cx="12188625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Peter E. Doolittle     Professor, Educational Psychology     Virginia Tech</a:t>
            </a:r>
          </a:p>
        </p:txBody>
      </p:sp>
    </p:spTree>
    <p:extLst>
      <p:ext uri="{BB962C8B-B14F-4D97-AF65-F5344CB8AC3E}">
        <p14:creationId xmlns:p14="http://schemas.microsoft.com/office/powerpoint/2010/main" val="357815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55F0D25-748A-7F41-B88F-D80C46BF57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186813"/>
            <a:ext cx="10297297" cy="64794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B62AFD-7816-A945-AA46-745F865B4323}"/>
              </a:ext>
            </a:extLst>
          </p:cNvPr>
          <p:cNvSpPr/>
          <p:nvPr/>
        </p:nvSpPr>
        <p:spPr>
          <a:xfrm>
            <a:off x="-13548" y="186814"/>
            <a:ext cx="12192000" cy="647945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Freeman et al. (2014)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5992B2-A6E6-0F49-B98A-14DCF8D3D666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1608120" y="3200398"/>
            <a:ext cx="8978038" cy="1"/>
          </a:xfrm>
          <a:prstGeom prst="straightConnector1">
            <a:avLst/>
          </a:prstGeom>
          <a:ln w="254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9A60320-67BD-A146-8A85-B1BFD8A0F92D}"/>
              </a:ext>
            </a:extLst>
          </p:cNvPr>
          <p:cNvSpPr txBox="1"/>
          <p:nvPr/>
        </p:nvSpPr>
        <p:spPr>
          <a:xfrm>
            <a:off x="9029" y="2938789"/>
            <a:ext cx="159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passive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D930A-885F-0345-8E0F-1E7E17753646}"/>
              </a:ext>
            </a:extLst>
          </p:cNvPr>
          <p:cNvSpPr txBox="1"/>
          <p:nvPr/>
        </p:nvSpPr>
        <p:spPr>
          <a:xfrm>
            <a:off x="10586158" y="2938788"/>
            <a:ext cx="159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active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1AF416-869A-AE48-A5E2-194F37114B5A}"/>
              </a:ext>
            </a:extLst>
          </p:cNvPr>
          <p:cNvSpPr txBox="1"/>
          <p:nvPr/>
        </p:nvSpPr>
        <p:spPr>
          <a:xfrm>
            <a:off x="1610375" y="2677732"/>
            <a:ext cx="1426257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lecture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AB9255-6AAB-1B4E-8654-A45A214A2678}"/>
              </a:ext>
            </a:extLst>
          </p:cNvPr>
          <p:cNvSpPr txBox="1"/>
          <p:nvPr/>
        </p:nvSpPr>
        <p:spPr>
          <a:xfrm>
            <a:off x="3049756" y="2677178"/>
            <a:ext cx="7536001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everything else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173FDB-AD63-E740-BAE2-064AC5AF833B}"/>
              </a:ext>
            </a:extLst>
          </p:cNvPr>
          <p:cNvSpPr txBox="1"/>
          <p:nvPr/>
        </p:nvSpPr>
        <p:spPr>
          <a:xfrm>
            <a:off x="1521718" y="3732658"/>
            <a:ext cx="9212242" cy="1146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Helvetica Light" panose="020B0403020202020204" pitchFamily="34" charset="0"/>
              </a:rPr>
              <a:t>This study’s intent was to evaluate the average effect of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any</a:t>
            </a:r>
            <a:r>
              <a:rPr lang="en-US" sz="2400" dirty="0">
                <a:latin typeface="Helvetica Light" panose="020B0403020202020204" pitchFamily="34" charset="0"/>
              </a:rPr>
              <a:t> active learning type . . . contrasted with traditional lecturing. (p. 8414)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8E49DC-0129-4E44-B8E1-2C6DB67ED9FB}"/>
              </a:ext>
            </a:extLst>
          </p:cNvPr>
          <p:cNvSpPr txBox="1"/>
          <p:nvPr/>
        </p:nvSpPr>
        <p:spPr>
          <a:xfrm>
            <a:off x="3036632" y="2144990"/>
            <a:ext cx="7549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6%</a:t>
            </a:r>
          </a:p>
        </p:txBody>
      </p:sp>
    </p:spTree>
    <p:extLst>
      <p:ext uri="{BB962C8B-B14F-4D97-AF65-F5344CB8AC3E}">
        <p14:creationId xmlns:p14="http://schemas.microsoft.com/office/powerpoint/2010/main" val="412399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55F0D25-748A-7F41-B88F-D80C46BF57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184245"/>
            <a:ext cx="10297297" cy="64963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B62AFD-7816-A945-AA46-745F865B4323}"/>
              </a:ext>
            </a:extLst>
          </p:cNvPr>
          <p:cNvSpPr/>
          <p:nvPr/>
        </p:nvSpPr>
        <p:spPr>
          <a:xfrm>
            <a:off x="-1" y="184246"/>
            <a:ext cx="12192000" cy="649633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Freeman et al. (2014)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8A2F-16ED-2140-BF3F-CA833020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236958" cy="493803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900"/>
              </a:spcAft>
              <a:buNone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First Generation AL Research</a:t>
            </a:r>
          </a:p>
          <a:p>
            <a:pPr lvl="1">
              <a:lnSpc>
                <a:spcPct val="100000"/>
              </a:lnSpc>
              <a:spcAft>
                <a:spcPts val="3600"/>
              </a:spcAft>
            </a:pPr>
            <a:r>
              <a:rPr lang="en-US" sz="2800" dirty="0">
                <a:latin typeface="Helvetica Light" panose="020B0403020202020204" pitchFamily="34" charset="0"/>
              </a:rPr>
              <a:t>Active learning strategies vs Traditional lecture</a:t>
            </a:r>
          </a:p>
          <a:p>
            <a:pPr marL="0" indent="0">
              <a:lnSpc>
                <a:spcPct val="100000"/>
              </a:lnSpc>
              <a:spcAft>
                <a:spcPts val="900"/>
              </a:spcAft>
              <a:buNone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Second Generation AL Research</a:t>
            </a:r>
          </a:p>
          <a:p>
            <a:pPr lvl="1">
              <a:lnSpc>
                <a:spcPct val="100000"/>
              </a:lnSpc>
              <a:spcAft>
                <a:spcPts val="900"/>
              </a:spcAft>
            </a:pPr>
            <a:r>
              <a:rPr lang="en-US" sz="2800" dirty="0">
                <a:latin typeface="Helvetica Light" panose="020B0403020202020204" pitchFamily="34" charset="0"/>
              </a:rPr>
              <a:t>Active learning strategy vs Active learning strategy</a:t>
            </a:r>
          </a:p>
          <a:p>
            <a:pPr lvl="1">
              <a:lnSpc>
                <a:spcPct val="100000"/>
              </a:lnSpc>
              <a:spcAft>
                <a:spcPts val="900"/>
              </a:spcAft>
            </a:pPr>
            <a:r>
              <a:rPr lang="en-US" sz="2800" dirty="0">
                <a:latin typeface="Helvetica Light" panose="020B0403020202020204" pitchFamily="34" charset="0"/>
              </a:rPr>
              <a:t>Active learning strategy and specific students, teachers, topics, environments, outcomes</a:t>
            </a:r>
          </a:p>
          <a:p>
            <a:pPr>
              <a:lnSpc>
                <a:spcPct val="100000"/>
              </a:lnSpc>
              <a:spcAft>
                <a:spcPts val="900"/>
              </a:spcAft>
            </a:pPr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D0BD22-38D1-944B-BF93-A83F99BC9FB8}"/>
              </a:ext>
            </a:extLst>
          </p:cNvPr>
          <p:cNvSpPr txBox="1"/>
          <p:nvPr/>
        </p:nvSpPr>
        <p:spPr>
          <a:xfrm>
            <a:off x="0" y="624385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see also Bernstein (2018), Daniel &amp; Poole, 2009;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Martella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 et al., 2020;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Streveler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 &amp;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Menekse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13249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55F0D25-748A-7F41-B88F-D80C46BF57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184245"/>
            <a:ext cx="10297297" cy="64963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B62AFD-7816-A945-AA46-745F865B4323}"/>
              </a:ext>
            </a:extLst>
          </p:cNvPr>
          <p:cNvSpPr/>
          <p:nvPr/>
        </p:nvSpPr>
        <p:spPr>
          <a:xfrm>
            <a:off x="0" y="184246"/>
            <a:ext cx="12192000" cy="649633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Other Good Active Learning 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8A2F-16ED-2140-BF3F-CA833020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608558" cy="514155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dirty="0" err="1">
                <a:latin typeface="Helvetica Light" panose="020B0403020202020204" pitchFamily="34" charset="0"/>
              </a:rPr>
              <a:t>Bonwell</a:t>
            </a:r>
            <a:r>
              <a:rPr lang="en-US" dirty="0">
                <a:latin typeface="Helvetica Light" panose="020B0403020202020204" pitchFamily="34" charset="0"/>
              </a:rPr>
              <a:t> &amp; </a:t>
            </a:r>
            <a:r>
              <a:rPr lang="en-US" dirty="0" err="1">
                <a:latin typeface="Helvetica Light" panose="020B0403020202020204" pitchFamily="34" charset="0"/>
              </a:rPr>
              <a:t>Eison</a:t>
            </a:r>
            <a:r>
              <a:rPr lang="en-US" dirty="0">
                <a:latin typeface="Helvetica Light" panose="020B0403020202020204" pitchFamily="34" charset="0"/>
              </a:rPr>
              <a:t>	(1991)*	Active learning: Creating Excitement</a:t>
            </a:r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dirty="0" err="1">
                <a:latin typeface="Helvetica Light" panose="020B0403020202020204" pitchFamily="34" charset="0"/>
              </a:rPr>
              <a:t>Deslauriers</a:t>
            </a:r>
            <a:r>
              <a:rPr lang="en-US" dirty="0">
                <a:latin typeface="Helvetica Light" panose="020B0403020202020204" pitchFamily="34" charset="0"/>
              </a:rPr>
              <a:t> et al.	(2019)	Measuring active learning</a:t>
            </a:r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Driessen et al. 	(2020)	Demystifying Active Learning </a:t>
            </a:r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dirty="0">
                <a:latin typeface="Helvetica Light" panose="020B0403020202020204" pitchFamily="34" charset="0"/>
              </a:rPr>
              <a:t>Freeman et al. 	(2014)*	Active learning increases performance</a:t>
            </a:r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dirty="0">
                <a:latin typeface="Helvetica Light" panose="020B0403020202020204" pitchFamily="34" charset="0"/>
              </a:rPr>
              <a:t>Hake			(1998)*	Interactive engagement methods</a:t>
            </a:r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dirty="0">
                <a:latin typeface="Helvetica Light" panose="020B0403020202020204" pitchFamily="34" charset="0"/>
              </a:rPr>
              <a:t>Lombardi et al. 	(2021)	The curious construct of active learning</a:t>
            </a:r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dirty="0" err="1">
                <a:latin typeface="Helvetica Light" panose="020B0403020202020204" pitchFamily="34" charset="0"/>
              </a:rPr>
              <a:t>Martella</a:t>
            </a:r>
            <a:r>
              <a:rPr lang="en-US" dirty="0">
                <a:latin typeface="Helvetica Light" panose="020B0403020202020204" pitchFamily="34" charset="0"/>
              </a:rPr>
              <a:t> et al. 	(2020)	Effects of Active Learning Implementations</a:t>
            </a:r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dirty="0">
                <a:latin typeface="Helvetica Light" panose="020B0403020202020204" pitchFamily="34" charset="0"/>
              </a:rPr>
              <a:t>Nguyen et al. 	(2021)	Instructor Strategies</a:t>
            </a:r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dirty="0">
                <a:latin typeface="Helvetica Light" panose="020B0403020202020204" pitchFamily="34" charset="0"/>
              </a:rPr>
              <a:t>Prince 		(2004)*	Does active learning work?</a:t>
            </a:r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dirty="0">
                <a:latin typeface="Helvetica Light" panose="020B0403020202020204" pitchFamily="34" charset="0"/>
              </a:rPr>
              <a:t>Theobald et al. 	(2020)	Active learning narrows achievement gap</a:t>
            </a:r>
          </a:p>
        </p:txBody>
      </p:sp>
    </p:spTree>
    <p:extLst>
      <p:ext uri="{BB962C8B-B14F-4D97-AF65-F5344CB8AC3E}">
        <p14:creationId xmlns:p14="http://schemas.microsoft.com/office/powerpoint/2010/main" val="338076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B7B9BB1A-2D93-A34B-B1C2-3E14267365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84245"/>
            <a:ext cx="10297297" cy="6496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474341-76DC-9042-9685-D264F4FA21C4}"/>
              </a:ext>
            </a:extLst>
          </p:cNvPr>
          <p:cNvSpPr/>
          <p:nvPr/>
        </p:nvSpPr>
        <p:spPr>
          <a:xfrm>
            <a:off x="0" y="184246"/>
            <a:ext cx="11353800" cy="649633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Some Other General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8A2F-16ED-2140-BF3F-CA833020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297297" cy="494366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2400"/>
              </a:spcAft>
              <a:buNone/>
            </a:pPr>
            <a:r>
              <a:rPr lang="en-US" dirty="0">
                <a:latin typeface="Helvetica Light" panose="020B0403020202020204" pitchFamily="34" charset="0"/>
              </a:rPr>
              <a:t>Active learning increases academic achievement and decreases DFWs for underrepresented students in STEM classes (narrows achievement gaps). (Theobald et al., 2020)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Helvetica Light" panose="020B0403020202020204" pitchFamily="34" charset="0"/>
              </a:rPr>
              <a:t>Students often perceive engaging in active learning as resulting is less learning than engaging in lecture. (</a:t>
            </a:r>
            <a:r>
              <a:rPr lang="en-US" dirty="0" err="1">
                <a:latin typeface="Helvetica Light" panose="020B0403020202020204" pitchFamily="34" charset="0"/>
              </a:rPr>
              <a:t>Deslauriers</a:t>
            </a:r>
            <a:r>
              <a:rPr lang="en-US" dirty="0">
                <a:latin typeface="Helvetica Light" panose="020B0403020202020204" pitchFamily="34" charset="0"/>
              </a:rPr>
              <a:t> et al., 2019)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8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B7B9BB1A-2D93-A34B-B1C2-3E14267365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84245"/>
            <a:ext cx="10297297" cy="6496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474341-76DC-9042-9685-D264F4FA21C4}"/>
              </a:ext>
            </a:extLst>
          </p:cNvPr>
          <p:cNvSpPr/>
          <p:nvPr/>
        </p:nvSpPr>
        <p:spPr>
          <a:xfrm>
            <a:off x="0" y="184246"/>
            <a:ext cx="11353800" cy="649633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Some Other General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8A2F-16ED-2140-BF3F-CA833020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297297" cy="494366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2400"/>
              </a:spcAft>
              <a:buNone/>
            </a:pPr>
            <a:r>
              <a:rPr lang="en-US" dirty="0">
                <a:latin typeface="Helvetica Light" panose="020B0403020202020204" pitchFamily="34" charset="0"/>
              </a:rPr>
              <a:t>Active learning increases academic achievement and decreases DFWs for underrepresented students in STEM classes (narrows achievement gaps). (Theobald et al., 2020)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Helvetica Light" panose="020B0403020202020204" pitchFamily="34" charset="0"/>
              </a:rPr>
              <a:t>Students often perceive engaging in active learning as resulting is less learning than engaging in lecture. (</a:t>
            </a:r>
            <a:r>
              <a:rPr lang="en-US" dirty="0" err="1">
                <a:latin typeface="Helvetica Light" panose="020B0403020202020204" pitchFamily="34" charset="0"/>
              </a:rPr>
              <a:t>Deslauriers</a:t>
            </a:r>
            <a:r>
              <a:rPr lang="en-US" dirty="0">
                <a:latin typeface="Helvetica Light" panose="020B0403020202020204" pitchFamily="34" charset="0"/>
              </a:rPr>
              <a:t> et al., 2019)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14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B7B9BB1A-2D93-A34B-B1C2-3E14267365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84245"/>
            <a:ext cx="10297297" cy="6496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474341-76DC-9042-9685-D264F4FA21C4}"/>
              </a:ext>
            </a:extLst>
          </p:cNvPr>
          <p:cNvSpPr/>
          <p:nvPr/>
        </p:nvSpPr>
        <p:spPr>
          <a:xfrm>
            <a:off x="0" y="184246"/>
            <a:ext cx="11353800" cy="649633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Some Other General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8A2F-16ED-2140-BF3F-CA833020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297297" cy="494366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Helvetica Light" panose="020B0403020202020204" pitchFamily="34" charset="0"/>
              </a:rPr>
              <a:t>Active learning has a greater impact on student achievement in lower-level/introductory classes, as compared to advanced classes.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latin typeface="Helvetica Light" panose="020B0403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Helvetica Light" panose="020B0403020202020204" pitchFamily="34" charset="0"/>
              </a:rPr>
              <a:t>Active learning has a greater impact on students with higher prior knowledge.</a:t>
            </a:r>
          </a:p>
        </p:txBody>
      </p:sp>
    </p:spTree>
    <p:extLst>
      <p:ext uri="{BB962C8B-B14F-4D97-AF65-F5344CB8AC3E}">
        <p14:creationId xmlns:p14="http://schemas.microsoft.com/office/powerpoint/2010/main" val="21788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364A3A-4310-D94E-9CB1-5124335320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831" b="7868"/>
          <a:stretch/>
        </p:blipFill>
        <p:spPr>
          <a:xfrm>
            <a:off x="0" y="184245"/>
            <a:ext cx="12196569" cy="64963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18C830-D5BA-A243-BF64-59C19C7DC507}"/>
              </a:ext>
            </a:extLst>
          </p:cNvPr>
          <p:cNvSpPr/>
          <p:nvPr/>
        </p:nvSpPr>
        <p:spPr>
          <a:xfrm>
            <a:off x="0" y="184246"/>
            <a:ext cx="12192000" cy="649633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Reality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8A2F-16ED-2140-BF3F-CA833020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957312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dirty="0">
                <a:latin typeface="Helvetica Light" panose="020B0403020202020204" pitchFamily="34" charset="0"/>
              </a:rPr>
              <a:t>Extra time for course (re)design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dirty="0">
                <a:latin typeface="Helvetica Light" panose="020B0403020202020204" pitchFamily="34" charset="0"/>
              </a:rPr>
              <a:t>Extra time in class for AL strategies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dirty="0">
                <a:latin typeface="Helvetica Light" panose="020B0403020202020204" pitchFamily="34" charset="0"/>
              </a:rPr>
              <a:t>Resistance from students and teachers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dirty="0">
                <a:latin typeface="Helvetica Light" panose="020B0403020202020204" pitchFamily="34" charset="0"/>
              </a:rPr>
              <a:t>Classroom control and management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dirty="0">
                <a:latin typeface="Helvetica Light" panose="020B0403020202020204" pitchFamily="34" charset="0"/>
              </a:rPr>
              <a:t>Lack of appropriate classroom spaces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dirty="0">
                <a:latin typeface="Helvetica Light" panose="020B0403020202020204" pitchFamily="34" charset="0"/>
              </a:rPr>
              <a:t>Possibility that AL strategies won’t work</a:t>
            </a:r>
          </a:p>
        </p:txBody>
      </p:sp>
    </p:spTree>
    <p:extLst>
      <p:ext uri="{BB962C8B-B14F-4D97-AF65-F5344CB8AC3E}">
        <p14:creationId xmlns:p14="http://schemas.microsoft.com/office/powerpoint/2010/main" val="312781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BF55DB63-B8BF-B64C-A0C6-443FA74E08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84244"/>
            <a:ext cx="10297297" cy="64895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4C5D4A-2B8F-BC43-B6FB-0404D6D5DBA4}"/>
              </a:ext>
            </a:extLst>
          </p:cNvPr>
          <p:cNvSpPr/>
          <p:nvPr/>
        </p:nvSpPr>
        <p:spPr>
          <a:xfrm>
            <a:off x="0" y="184245"/>
            <a:ext cx="12192000" cy="64895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What is Active Learning?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E15F5E-4AEB-3648-B1E0-2C085E4EA415}"/>
              </a:ext>
            </a:extLst>
          </p:cNvPr>
          <p:cNvSpPr txBox="1">
            <a:spLocks/>
          </p:cNvSpPr>
          <p:nvPr/>
        </p:nvSpPr>
        <p:spPr>
          <a:xfrm>
            <a:off x="8622290" y="1825625"/>
            <a:ext cx="3474720" cy="4909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Helvetica Light" panose="020B0403020202020204" pitchFamily="34" charset="0"/>
              </a:rPr>
              <a:t>Doolittle et al., 2022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Helvetica Light" panose="020B0403020202020204" pitchFamily="34" charset="0"/>
              </a:rPr>
              <a:t>Across Domains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2017-2022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en-US" dirty="0">
              <a:latin typeface="Helvetica Light" panose="020B0403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Helvetica Light" panose="020B0403020202020204" pitchFamily="34" charset="0"/>
              </a:rPr>
              <a:t>586 articles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Helvetica Light" panose="020B040302020202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70.1%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29.9%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E0AA2A-EDF7-0B4C-B303-1ABF1D0BAB9B}"/>
              </a:ext>
            </a:extLst>
          </p:cNvPr>
          <p:cNvSpPr txBox="1">
            <a:spLocks/>
          </p:cNvSpPr>
          <p:nvPr/>
        </p:nvSpPr>
        <p:spPr>
          <a:xfrm>
            <a:off x="5032647" y="1825624"/>
            <a:ext cx="3477610" cy="503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Helvetica Light" panose="020B0403020202020204" pitchFamily="34" charset="0"/>
              </a:rPr>
              <a:t>Driessen et al., 2020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Helvetica Light" panose="020B0403020202020204" pitchFamily="34" charset="0"/>
              </a:rPr>
              <a:t>Biology Ed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2016-2018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en-US" dirty="0">
              <a:latin typeface="Helvetica Light" panose="020B0403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Helvetica Light" panose="020B0403020202020204" pitchFamily="34" charset="0"/>
              </a:rPr>
              <a:t>148 articles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Helvetica Light" panose="020B040302020202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83.5%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16.5%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482AC3-C776-6B44-9883-F3EDCCDD0C68}"/>
              </a:ext>
            </a:extLst>
          </p:cNvPr>
          <p:cNvSpPr txBox="1">
            <a:spLocks/>
          </p:cNvSpPr>
          <p:nvPr/>
        </p:nvSpPr>
        <p:spPr>
          <a:xfrm>
            <a:off x="94990" y="1570142"/>
            <a:ext cx="4788581" cy="5165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How does published research define AL?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Helvetica Light" panose="020B0403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Helvetica Light" panose="020B040302020202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Helvetica Light" panose="020B0403020202020204" pitchFamily="34" charset="0"/>
              </a:rPr>
              <a:t>Articles Addressing Inclusion Criteria →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Helvetica Light" panose="020B0403020202020204" pitchFamily="34" charset="0"/>
              </a:rPr>
              <a:t>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Helvetica Light" panose="020B0403020202020204" pitchFamily="34" charset="0"/>
              </a:rPr>
              <a:t>No Definition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Helvetica Light" panose="020B0403020202020204" pitchFamily="34" charset="0"/>
              </a:rPr>
              <a:t>Definition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8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063D73A8-B871-2449-8430-ABB0ABABCE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91069"/>
            <a:ext cx="10297297" cy="64826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DCD8FF-36E1-2646-B07E-FCE6A0ADDC35}"/>
              </a:ext>
            </a:extLst>
          </p:cNvPr>
          <p:cNvSpPr/>
          <p:nvPr/>
        </p:nvSpPr>
        <p:spPr>
          <a:xfrm>
            <a:off x="0" y="184246"/>
            <a:ext cx="12192000" cy="64895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What is Active Learning 		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Domains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8A2F-16ED-2140-BF3F-CA833020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54272" cy="4950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accounting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biology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biomedical education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calculus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chemical education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chemistry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computer science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construction management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cybersecurity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economics</a:t>
            </a:r>
          </a:p>
          <a:p>
            <a:pPr marL="0" indent="0" algn="just">
              <a:buNone/>
            </a:pPr>
            <a:endParaRPr lang="en-US" sz="2400" dirty="0">
              <a:latin typeface="Helvetica Light" panose="020B0403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9A79FF-8E3E-364B-954C-A1106BA994A4}"/>
              </a:ext>
            </a:extLst>
          </p:cNvPr>
          <p:cNvSpPr txBox="1">
            <a:spLocks/>
          </p:cNvSpPr>
          <p:nvPr/>
        </p:nvSpPr>
        <p:spPr>
          <a:xfrm>
            <a:off x="4592472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education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engineering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English as a FL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geosciences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health sciences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Info technology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library science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mathematics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medical education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moral education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03E892-844F-A54E-8348-EFC630899BBC}"/>
              </a:ext>
            </a:extLst>
          </p:cNvPr>
          <p:cNvSpPr txBox="1">
            <a:spLocks/>
          </p:cNvSpPr>
          <p:nvPr/>
        </p:nvSpPr>
        <p:spPr>
          <a:xfrm>
            <a:off x="8346744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nutrition education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pharmacy education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philosophy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physical therapy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physics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political science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quantum field theory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recreational therapy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STEM</a:t>
            </a:r>
          </a:p>
          <a:p>
            <a:pPr marL="0" indent="0">
              <a:buNone/>
            </a:pPr>
            <a:r>
              <a:rPr lang="en-US" sz="2400" dirty="0" err="1">
                <a:latin typeface="Helvetica Light" panose="020B0403020202020204" pitchFamily="34" charset="0"/>
              </a:rPr>
              <a:t>transportaion</a:t>
            </a:r>
            <a:endParaRPr lang="en-US" sz="2400" dirty="0">
              <a:latin typeface="Helvetica Light" panose="020B0403020202020204" pitchFamily="34" charset="0"/>
            </a:endParaRPr>
          </a:p>
          <a:p>
            <a:pPr marL="0" indent="0" algn="just">
              <a:buNone/>
            </a:pPr>
            <a:endParaRPr lang="en-US" sz="2400" dirty="0">
              <a:latin typeface="Helvetica Light" panose="020B04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82A8D2-0040-074E-98B1-9A7B36E0F401}"/>
              </a:ext>
            </a:extLst>
          </p:cNvPr>
          <p:cNvSpPr/>
          <p:nvPr/>
        </p:nvSpPr>
        <p:spPr>
          <a:xfrm>
            <a:off x="0" y="184247"/>
            <a:ext cx="12192000" cy="64963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2CE582-440E-9F4D-B6F6-5C65C86ED7E3}"/>
              </a:ext>
            </a:extLst>
          </p:cNvPr>
          <p:cNvSpPr txBox="1"/>
          <p:nvPr/>
        </p:nvSpPr>
        <p:spPr>
          <a:xfrm>
            <a:off x="0" y="320722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Active learning isn’t domain specific.</a:t>
            </a:r>
          </a:p>
        </p:txBody>
      </p:sp>
    </p:spTree>
    <p:extLst>
      <p:ext uri="{BB962C8B-B14F-4D97-AF65-F5344CB8AC3E}">
        <p14:creationId xmlns:p14="http://schemas.microsoft.com/office/powerpoint/2010/main" val="298654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063D73A8-B871-2449-8430-ABB0ABABCE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91068"/>
            <a:ext cx="10297297" cy="64895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60752E-EFE3-5B4C-8BDB-CF40ECD5304E}"/>
              </a:ext>
            </a:extLst>
          </p:cNvPr>
          <p:cNvSpPr/>
          <p:nvPr/>
        </p:nvSpPr>
        <p:spPr>
          <a:xfrm>
            <a:off x="0" y="191068"/>
            <a:ext cx="12192000" cy="648951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What is Active Learning? 		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8A2F-16ED-2140-BF3F-CA833020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54272" cy="4950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case-based learning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clickers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concept-point-recovery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controversial issues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cooperative learning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debate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design-based learning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discussion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dramatization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films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9A79FF-8E3E-364B-954C-A1106BA994A4}"/>
              </a:ext>
            </a:extLst>
          </p:cNvPr>
          <p:cNvSpPr txBox="1">
            <a:spLocks/>
          </p:cNvSpPr>
          <p:nvPr/>
        </p:nvSpPr>
        <p:spPr>
          <a:xfrm>
            <a:off x="4592472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focused listening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group work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inquiry-based learning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jigsaw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laboratory learning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minute papers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music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online forums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peer instruction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03E892-844F-A54E-8348-EFC630899BBC}"/>
              </a:ext>
            </a:extLst>
          </p:cNvPr>
          <p:cNvSpPr txBox="1">
            <a:spLocks/>
          </p:cNvSpPr>
          <p:nvPr/>
        </p:nvSpPr>
        <p:spPr>
          <a:xfrm>
            <a:off x="8346744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problem-based learning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questioning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reflection journals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role play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serious games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service learning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simulations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social media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student presentations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team-based learning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8DF9A6-C772-5641-B42A-B35355893B70}"/>
              </a:ext>
            </a:extLst>
          </p:cNvPr>
          <p:cNvSpPr/>
          <p:nvPr/>
        </p:nvSpPr>
        <p:spPr>
          <a:xfrm>
            <a:off x="0" y="191068"/>
            <a:ext cx="12192000" cy="648951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322DCF-B43A-2F4F-9BFC-8581562FA729}"/>
              </a:ext>
            </a:extLst>
          </p:cNvPr>
          <p:cNvSpPr txBox="1"/>
          <p:nvPr/>
        </p:nvSpPr>
        <p:spPr>
          <a:xfrm>
            <a:off x="0" y="320722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Active learning isn’t a strategy.</a:t>
            </a:r>
          </a:p>
        </p:txBody>
      </p:sp>
    </p:spTree>
    <p:extLst>
      <p:ext uri="{BB962C8B-B14F-4D97-AF65-F5344CB8AC3E}">
        <p14:creationId xmlns:p14="http://schemas.microsoft.com/office/powerpoint/2010/main" val="219169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nd-of-Publishing" descr="End-of-Publishing">
            <a:hlinkClick r:id="" action="ppaction://media"/>
            <a:extLst>
              <a:ext uri="{FF2B5EF4-FFF2-40B4-BE49-F238E27FC236}">
                <a16:creationId xmlns:a16="http://schemas.microsoft.com/office/drawing/2014/main" id="{2E476C6C-3DCC-29D3-104C-1650D4A259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2116" y="206476"/>
            <a:ext cx="8128000" cy="644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4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063D73A8-B871-2449-8430-ABB0ABABCE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91068"/>
            <a:ext cx="10297297" cy="64895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60752E-EFE3-5B4C-8BDB-CF40ECD5304E}"/>
              </a:ext>
            </a:extLst>
          </p:cNvPr>
          <p:cNvSpPr/>
          <p:nvPr/>
        </p:nvSpPr>
        <p:spPr>
          <a:xfrm>
            <a:off x="0" y="191068"/>
            <a:ext cx="12192000" cy="648951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What is Active Learning? 		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8A2F-16ED-2140-BF3F-CA833020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54272" cy="4950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case-based learning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clickers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concept-point-recovery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controversial issues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cooperative learning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debate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design-based learning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discussion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dramatization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films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9A79FF-8E3E-364B-954C-A1106BA994A4}"/>
              </a:ext>
            </a:extLst>
          </p:cNvPr>
          <p:cNvSpPr txBox="1">
            <a:spLocks/>
          </p:cNvSpPr>
          <p:nvPr/>
        </p:nvSpPr>
        <p:spPr>
          <a:xfrm>
            <a:off x="4592472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flipped classroom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focused listening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group work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inquiry-based learning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jigsaw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laboratory learning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minute papers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music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online forums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peer instruction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03E892-844F-A54E-8348-EFC630899BBC}"/>
              </a:ext>
            </a:extLst>
          </p:cNvPr>
          <p:cNvSpPr txBox="1">
            <a:spLocks/>
          </p:cNvSpPr>
          <p:nvPr/>
        </p:nvSpPr>
        <p:spPr>
          <a:xfrm>
            <a:off x="8346744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problem-based learning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questioning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reflection journals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role play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serious games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service learning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simulations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social media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student presentations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team-based learning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8DF9A6-C772-5641-B42A-B35355893B70}"/>
              </a:ext>
            </a:extLst>
          </p:cNvPr>
          <p:cNvSpPr/>
          <p:nvPr/>
        </p:nvSpPr>
        <p:spPr>
          <a:xfrm>
            <a:off x="0" y="191068"/>
            <a:ext cx="12192000" cy="648951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2E5D28-DBBE-D317-FB39-9E67262F5588}"/>
              </a:ext>
            </a:extLst>
          </p:cNvPr>
          <p:cNvSpPr txBox="1"/>
          <p:nvPr/>
        </p:nvSpPr>
        <p:spPr>
          <a:xfrm>
            <a:off x="0" y="320722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Active learning effectiveness depends on implementation.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1BCAF1-D29B-D91A-4336-A60F35EB2ED9}"/>
              </a:ext>
            </a:extLst>
          </p:cNvPr>
          <p:cNvSpPr txBox="1"/>
          <p:nvPr/>
        </p:nvSpPr>
        <p:spPr>
          <a:xfrm>
            <a:off x="0" y="384222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Helvetica Light" panose="020B0403020202020204" pitchFamily="34" charset="0"/>
              </a:rPr>
              <a:t>(active learning </a:t>
            </a:r>
            <a:r>
              <a:rPr lang="en-US" sz="2800" i="1" dirty="0">
                <a:solidFill>
                  <a:schemeClr val="tx1">
                    <a:lumMod val="95000"/>
                  </a:schemeClr>
                </a:solidFill>
                <a:latin typeface="Helvetica Light" panose="020B0403020202020204" pitchFamily="34" charset="0"/>
              </a:rPr>
              <a:t>is not  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Bauhaus 93" pitchFamily="82" charset="77"/>
              </a:rPr>
              <a:t>magic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Helvetica Light" panose="020B0403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9766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063D73A8-B871-2449-8430-ABB0ABABCE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91069"/>
            <a:ext cx="10297297" cy="64826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DCD8FF-36E1-2646-B07E-FCE6A0ADDC35}"/>
              </a:ext>
            </a:extLst>
          </p:cNvPr>
          <p:cNvSpPr/>
          <p:nvPr/>
        </p:nvSpPr>
        <p:spPr>
          <a:xfrm>
            <a:off x="0" y="184246"/>
            <a:ext cx="12192000" cy="64895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What is Active Learning 		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Domains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8A2F-16ED-2140-BF3F-CA833020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54272" cy="4950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accounting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biology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biomedical education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calculus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chemical education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chemistry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computer science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construction management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cybersecurity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economics</a:t>
            </a:r>
          </a:p>
          <a:p>
            <a:pPr marL="0" indent="0" algn="just">
              <a:buNone/>
            </a:pPr>
            <a:endParaRPr lang="en-US" sz="2400" dirty="0">
              <a:latin typeface="Helvetica Light" panose="020B0403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9A79FF-8E3E-364B-954C-A1106BA994A4}"/>
              </a:ext>
            </a:extLst>
          </p:cNvPr>
          <p:cNvSpPr txBox="1">
            <a:spLocks/>
          </p:cNvSpPr>
          <p:nvPr/>
        </p:nvSpPr>
        <p:spPr>
          <a:xfrm>
            <a:off x="4592472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education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engineering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English as a FL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geosciences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health sciences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Info technology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library science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mathematics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medical education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moral education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03E892-844F-A54E-8348-EFC630899BBC}"/>
              </a:ext>
            </a:extLst>
          </p:cNvPr>
          <p:cNvSpPr txBox="1">
            <a:spLocks/>
          </p:cNvSpPr>
          <p:nvPr/>
        </p:nvSpPr>
        <p:spPr>
          <a:xfrm>
            <a:off x="8346744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nutrition education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pharmacy education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philosophy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physical therapy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physics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political science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quantum field theory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recreational therapy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STEM</a:t>
            </a:r>
          </a:p>
          <a:p>
            <a:pPr marL="0" indent="0">
              <a:buNone/>
            </a:pPr>
            <a:r>
              <a:rPr lang="en-US" sz="2400" dirty="0" err="1">
                <a:latin typeface="Helvetica Light" panose="020B0403020202020204" pitchFamily="34" charset="0"/>
              </a:rPr>
              <a:t>transportaion</a:t>
            </a:r>
            <a:endParaRPr lang="en-US" sz="2400" dirty="0">
              <a:latin typeface="Helvetica Light" panose="020B0403020202020204" pitchFamily="34" charset="0"/>
            </a:endParaRPr>
          </a:p>
          <a:p>
            <a:pPr marL="0" indent="0" algn="just">
              <a:buNone/>
            </a:pPr>
            <a:endParaRPr lang="en-US" sz="2400" dirty="0">
              <a:latin typeface="Helvetica Light" panose="020B04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82A8D2-0040-074E-98B1-9A7B36E0F401}"/>
              </a:ext>
            </a:extLst>
          </p:cNvPr>
          <p:cNvSpPr/>
          <p:nvPr/>
        </p:nvSpPr>
        <p:spPr>
          <a:xfrm>
            <a:off x="0" y="184247"/>
            <a:ext cx="12192000" cy="64963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80330D-6800-51C3-FFA5-D10B6C20C4A8}"/>
              </a:ext>
            </a:extLst>
          </p:cNvPr>
          <p:cNvSpPr txBox="1"/>
          <p:nvPr/>
        </p:nvSpPr>
        <p:spPr>
          <a:xfrm>
            <a:off x="1397000" y="2412888"/>
            <a:ext cx="9313333" cy="341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To date, the active learning literature provides no 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Helvetica Light" panose="020B0403020202020204" pitchFamily="34" charset="0"/>
              </a:rPr>
              <a:t>unambiguous guidance 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to instructional designers       who would like to ground their teaching methods in  active learning.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											-- (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Martella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 et al., 2020) </a:t>
            </a:r>
          </a:p>
        </p:txBody>
      </p:sp>
    </p:spTree>
    <p:extLst>
      <p:ext uri="{BB962C8B-B14F-4D97-AF65-F5344CB8AC3E}">
        <p14:creationId xmlns:p14="http://schemas.microsoft.com/office/powerpoint/2010/main" val="10176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65DE556-5226-4948-9BA9-2CF76C6A8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34" b="7834"/>
          <a:stretch/>
        </p:blipFill>
        <p:spPr>
          <a:xfrm>
            <a:off x="0" y="226142"/>
            <a:ext cx="12192000" cy="6420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-19047" y="226142"/>
            <a:ext cx="12192000" cy="6420464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Oval 5"/>
          <p:cNvSpPr/>
          <p:nvPr/>
        </p:nvSpPr>
        <p:spPr>
          <a:xfrm>
            <a:off x="4267203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67203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267203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3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610100" y="1943100"/>
            <a:ext cx="2971800" cy="29718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22860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Engagement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Active Learning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Interactive Learning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Hands 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4200" y="1295404"/>
            <a:ext cx="2743200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Cognitively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(thinking)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4600" y="4993959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Socially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(interacting)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1336359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Behaviorally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(doing)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4200" y="5029203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Affectively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(emoting)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2979004"/>
            <a:ext cx="289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What we process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we learn.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D54182-25D6-2D4A-9C22-F3EEE481D005}"/>
              </a:ext>
            </a:extLst>
          </p:cNvPr>
          <p:cNvSpPr/>
          <p:nvPr/>
        </p:nvSpPr>
        <p:spPr>
          <a:xfrm>
            <a:off x="0" y="-3"/>
            <a:ext cx="12192000" cy="91440"/>
          </a:xfrm>
          <a:prstGeom prst="rect">
            <a:avLst/>
          </a:prstGeom>
          <a:solidFill>
            <a:srgbClr val="2B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BAC4DB-3411-2942-849C-07551B23D0F7}"/>
              </a:ext>
            </a:extLst>
          </p:cNvPr>
          <p:cNvSpPr/>
          <p:nvPr/>
        </p:nvSpPr>
        <p:spPr>
          <a:xfrm>
            <a:off x="0" y="191068"/>
            <a:ext cx="12192000" cy="648951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18AD50-E0B4-B14B-A0C9-49EDF2ECF9E9}"/>
              </a:ext>
            </a:extLst>
          </p:cNvPr>
          <p:cNvSpPr txBox="1"/>
          <p:nvPr/>
        </p:nvSpPr>
        <p:spPr>
          <a:xfrm>
            <a:off x="0" y="2393170"/>
            <a:ext cx="12192000" cy="196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Active learning is deep and flexible 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cognitive, behavioral, social, and/or affective processing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of one’s new and prior knowledge and experience.</a:t>
            </a:r>
          </a:p>
        </p:txBody>
      </p:sp>
    </p:spTree>
    <p:extLst>
      <p:ext uri="{BB962C8B-B14F-4D97-AF65-F5344CB8AC3E}">
        <p14:creationId xmlns:p14="http://schemas.microsoft.com/office/powerpoint/2010/main" val="382764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34568E-6 L -0.11302 -0.2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102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34568E-6 L 0.11302 -0.2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102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0.11302 0.2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10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34568E-6 L -0.11302 0.202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" y="10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/>
      <p:bldP spid="12" grpId="0"/>
      <p:bldP spid="13" grpId="0"/>
      <p:bldP spid="14" grpId="0"/>
      <p:bldP spid="15" grpId="0"/>
      <p:bldP spid="17" grpId="0" animBg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65DE556-5226-4948-9BA9-2CF76C6A8C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34" b="7834"/>
          <a:stretch/>
        </p:blipFill>
        <p:spPr>
          <a:xfrm>
            <a:off x="0" y="226142"/>
            <a:ext cx="12192000" cy="6420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-19047" y="226142"/>
            <a:ext cx="12192000" cy="6420464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Oval 6"/>
          <p:cNvSpPr/>
          <p:nvPr/>
        </p:nvSpPr>
        <p:spPr>
          <a:xfrm>
            <a:off x="5684839" y="304888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863764" y="304888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849603" y="19228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84803" y="192278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610100" y="1943100"/>
            <a:ext cx="2971800" cy="29718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200" y="1295404"/>
            <a:ext cx="2743200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Cognitively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(thinking)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4600" y="4993959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Socially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(interacting)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1336359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Behaviorally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(doing)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4200" y="5029203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Affectively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(emoting)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2979004"/>
            <a:ext cx="289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What we process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we learn.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D54182-25D6-2D4A-9C22-F3EEE481D005}"/>
              </a:ext>
            </a:extLst>
          </p:cNvPr>
          <p:cNvSpPr/>
          <p:nvPr/>
        </p:nvSpPr>
        <p:spPr>
          <a:xfrm>
            <a:off x="0" y="-3"/>
            <a:ext cx="12192000" cy="91440"/>
          </a:xfrm>
          <a:prstGeom prst="rect">
            <a:avLst/>
          </a:prstGeom>
          <a:solidFill>
            <a:srgbClr val="2B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387C7-AA56-F14D-989A-B4A94FB97A41}"/>
              </a:ext>
            </a:extLst>
          </p:cNvPr>
          <p:cNvSpPr txBox="1"/>
          <p:nvPr/>
        </p:nvSpPr>
        <p:spPr>
          <a:xfrm>
            <a:off x="9328298" y="1913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00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65DE556-5226-4948-9BA9-2CF76C6A8C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34" b="7834"/>
          <a:stretch/>
        </p:blipFill>
        <p:spPr>
          <a:xfrm>
            <a:off x="0" y="226142"/>
            <a:ext cx="12192000" cy="6420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-19047" y="226142"/>
            <a:ext cx="12192000" cy="6420464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Oval 6"/>
          <p:cNvSpPr/>
          <p:nvPr/>
        </p:nvSpPr>
        <p:spPr>
          <a:xfrm>
            <a:off x="5684839" y="304888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863764" y="304888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849603" y="19228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84803" y="192278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610100" y="1943100"/>
            <a:ext cx="2971800" cy="29718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200" y="1295404"/>
            <a:ext cx="2743200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Cognitively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(thinking)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4600" y="4993959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Socially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(interacting)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1336359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Behaviorally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(doing)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4200" y="5029203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Affectively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(emoting)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2979004"/>
            <a:ext cx="289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What we process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we learn.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D54182-25D6-2D4A-9C22-F3EEE481D005}"/>
              </a:ext>
            </a:extLst>
          </p:cNvPr>
          <p:cNvSpPr/>
          <p:nvPr/>
        </p:nvSpPr>
        <p:spPr>
          <a:xfrm>
            <a:off x="0" y="-3"/>
            <a:ext cx="12192000" cy="91440"/>
          </a:xfrm>
          <a:prstGeom prst="rect">
            <a:avLst/>
          </a:prstGeom>
          <a:solidFill>
            <a:srgbClr val="2B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387C7-AA56-F14D-989A-B4A94FB97A41}"/>
              </a:ext>
            </a:extLst>
          </p:cNvPr>
          <p:cNvSpPr txBox="1"/>
          <p:nvPr/>
        </p:nvSpPr>
        <p:spPr>
          <a:xfrm>
            <a:off x="9328298" y="1913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ction Button: Forward or Next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400AAA6-2044-2269-2D3A-41179DB57934}"/>
              </a:ext>
            </a:extLst>
          </p:cNvPr>
          <p:cNvSpPr/>
          <p:nvPr/>
        </p:nvSpPr>
        <p:spPr>
          <a:xfrm>
            <a:off x="11201400" y="5886511"/>
            <a:ext cx="971553" cy="78187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D16F788E-2B50-2048-F1EB-34A7202BBF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184245"/>
            <a:ext cx="10297297" cy="6496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F6FDD5-A540-A43F-4090-6AA24066AF1E}"/>
              </a:ext>
            </a:extLst>
          </p:cNvPr>
          <p:cNvSpPr/>
          <p:nvPr/>
        </p:nvSpPr>
        <p:spPr>
          <a:xfrm>
            <a:off x="0" y="184245"/>
            <a:ext cx="12192000" cy="64895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CE4BB9-A7B5-AF51-7DC3-5A6D6405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Learning in Action</a:t>
            </a:r>
          </a:p>
        </p:txBody>
      </p:sp>
    </p:spTree>
    <p:extLst>
      <p:ext uri="{BB962C8B-B14F-4D97-AF65-F5344CB8AC3E}">
        <p14:creationId xmlns:p14="http://schemas.microsoft.com/office/powerpoint/2010/main" val="95925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D25E57-D965-5D4B-B7E7-83F423585DC5}"/>
              </a:ext>
            </a:extLst>
          </p:cNvPr>
          <p:cNvSpPr txBox="1"/>
          <p:nvPr/>
        </p:nvSpPr>
        <p:spPr>
          <a:xfrm>
            <a:off x="9995" y="175634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Laughing Child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E205C-4308-EC48-BC3E-160D1BB5470E}"/>
              </a:ext>
            </a:extLst>
          </p:cNvPr>
          <p:cNvSpPr txBox="1"/>
          <p:nvPr/>
        </p:nvSpPr>
        <p:spPr>
          <a:xfrm>
            <a:off x="5000" y="17588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Picture Frame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2EB00-A112-C740-8276-D66E44911A0E}"/>
              </a:ext>
            </a:extLst>
          </p:cNvPr>
          <p:cNvSpPr txBox="1"/>
          <p:nvPr/>
        </p:nvSpPr>
        <p:spPr>
          <a:xfrm>
            <a:off x="7500" y="17613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Cold 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63A5A-37F6-4345-9381-1E030F6D20A2}"/>
              </a:ext>
            </a:extLst>
          </p:cNvPr>
          <p:cNvSpPr txBox="1"/>
          <p:nvPr/>
        </p:nvSpPr>
        <p:spPr>
          <a:xfrm>
            <a:off x="17495" y="17563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Friendly Wolf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D4BC2-D78E-A444-9A50-B5FA5B9CE5C4}"/>
              </a:ext>
            </a:extLst>
          </p:cNvPr>
          <p:cNvSpPr txBox="1"/>
          <p:nvPr/>
        </p:nvSpPr>
        <p:spPr>
          <a:xfrm>
            <a:off x="5005" y="17663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Bright Sun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14499-9C6C-BF44-A63C-E7E6A2666FB1}"/>
              </a:ext>
            </a:extLst>
          </p:cNvPr>
          <p:cNvSpPr txBox="1"/>
          <p:nvPr/>
        </p:nvSpPr>
        <p:spPr>
          <a:xfrm>
            <a:off x="7505" y="17688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Windy 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D3539E-314F-1540-B7CC-4EC83DC8A75F}"/>
              </a:ext>
            </a:extLst>
          </p:cNvPr>
          <p:cNvSpPr txBox="1"/>
          <p:nvPr/>
        </p:nvSpPr>
        <p:spPr>
          <a:xfrm>
            <a:off x="10005" y="17713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Big Airplane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26FF9-252B-D445-8452-513E8879CF73}"/>
              </a:ext>
            </a:extLst>
          </p:cNvPr>
          <p:cNvSpPr txBox="1"/>
          <p:nvPr/>
        </p:nvSpPr>
        <p:spPr>
          <a:xfrm>
            <a:off x="5010" y="17663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Writing Poetry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F9261A-5738-C34D-91A8-F89158D32749}"/>
              </a:ext>
            </a:extLst>
          </p:cNvPr>
          <p:cNvSpPr txBox="1"/>
          <p:nvPr/>
        </p:nvSpPr>
        <p:spPr>
          <a:xfrm>
            <a:off x="7510" y="17688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Quiet Forest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A2D971-CF89-704B-A2A5-85A0CA787B07}"/>
              </a:ext>
            </a:extLst>
          </p:cNvPr>
          <p:cNvSpPr txBox="1"/>
          <p:nvPr/>
        </p:nvSpPr>
        <p:spPr>
          <a:xfrm>
            <a:off x="10010" y="17788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Walking Tiger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A4BEF4-B2E2-9949-8561-C1C7A9FD6582}"/>
              </a:ext>
            </a:extLst>
          </p:cNvPr>
          <p:cNvSpPr txBox="1"/>
          <p:nvPr/>
        </p:nvSpPr>
        <p:spPr>
          <a:xfrm>
            <a:off x="-2480" y="17813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Blue Sky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211B95-20CA-234B-9AA6-1D10CB9EBC3D}"/>
              </a:ext>
            </a:extLst>
          </p:cNvPr>
          <p:cNvSpPr txBox="1"/>
          <p:nvPr/>
        </p:nvSpPr>
        <p:spPr>
          <a:xfrm>
            <a:off x="17495" y="356017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That’s it!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A2DD1-BA33-3E41-9273-CB7F7BCE41BB}"/>
              </a:ext>
            </a:extLst>
          </p:cNvPr>
          <p:cNvSpPr txBox="1"/>
          <p:nvPr/>
        </p:nvSpPr>
        <p:spPr>
          <a:xfrm>
            <a:off x="0" y="175385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Falling Snow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F830F2-46BD-F4C2-D54C-D14C2C205A1C}"/>
              </a:ext>
            </a:extLst>
          </p:cNvPr>
          <p:cNvSpPr txBox="1"/>
          <p:nvPr/>
        </p:nvSpPr>
        <p:spPr>
          <a:xfrm>
            <a:off x="17494" y="605118"/>
            <a:ext cx="1217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Word Pairs</a:t>
            </a:r>
          </a:p>
        </p:txBody>
      </p:sp>
    </p:spTree>
    <p:extLst>
      <p:ext uri="{BB962C8B-B14F-4D97-AF65-F5344CB8AC3E}">
        <p14:creationId xmlns:p14="http://schemas.microsoft.com/office/powerpoint/2010/main" val="9740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6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4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9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3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8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20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7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1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4" grpId="0"/>
      <p:bldP spid="4" grpId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D25E57-D965-5D4B-B7E7-83F423585DC5}"/>
              </a:ext>
            </a:extLst>
          </p:cNvPr>
          <p:cNvSpPr txBox="1"/>
          <p:nvPr/>
        </p:nvSpPr>
        <p:spPr>
          <a:xfrm>
            <a:off x="9995" y="186392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_____ Child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E205C-4308-EC48-BC3E-160D1BB5470E}"/>
              </a:ext>
            </a:extLst>
          </p:cNvPr>
          <p:cNvSpPr txBox="1"/>
          <p:nvPr/>
        </p:nvSpPr>
        <p:spPr>
          <a:xfrm>
            <a:off x="5000" y="18529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Picture 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2EB00-A112-C740-8276-D66E44911A0E}"/>
              </a:ext>
            </a:extLst>
          </p:cNvPr>
          <p:cNvSpPr txBox="1"/>
          <p:nvPr/>
        </p:nvSpPr>
        <p:spPr>
          <a:xfrm>
            <a:off x="7500" y="186892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_____ 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63A5A-37F6-4345-9381-1E030F6D20A2}"/>
              </a:ext>
            </a:extLst>
          </p:cNvPr>
          <p:cNvSpPr txBox="1"/>
          <p:nvPr/>
        </p:nvSpPr>
        <p:spPr>
          <a:xfrm>
            <a:off x="17495" y="185047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Friendly _____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D4BC2-D78E-A444-9A50-B5FA5B9CE5C4}"/>
              </a:ext>
            </a:extLst>
          </p:cNvPr>
          <p:cNvSpPr txBox="1"/>
          <p:nvPr/>
        </p:nvSpPr>
        <p:spPr>
          <a:xfrm>
            <a:off x="5005" y="18604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_____ Sun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14499-9C6C-BF44-A63C-E7E6A2666FB1}"/>
              </a:ext>
            </a:extLst>
          </p:cNvPr>
          <p:cNvSpPr txBox="1"/>
          <p:nvPr/>
        </p:nvSpPr>
        <p:spPr>
          <a:xfrm>
            <a:off x="7505" y="18629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_____ 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D3539E-314F-1540-B7CC-4EC83DC8A75F}"/>
              </a:ext>
            </a:extLst>
          </p:cNvPr>
          <p:cNvSpPr txBox="1"/>
          <p:nvPr/>
        </p:nvSpPr>
        <p:spPr>
          <a:xfrm>
            <a:off x="10005" y="18654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_____ Airplane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26FF9-252B-D445-8452-513E8879CF73}"/>
              </a:ext>
            </a:extLst>
          </p:cNvPr>
          <p:cNvSpPr txBox="1"/>
          <p:nvPr/>
        </p:nvSpPr>
        <p:spPr>
          <a:xfrm>
            <a:off x="5010" y="186047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_____ Poetry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F9261A-5738-C34D-91A8-F89158D32749}"/>
              </a:ext>
            </a:extLst>
          </p:cNvPr>
          <p:cNvSpPr txBox="1"/>
          <p:nvPr/>
        </p:nvSpPr>
        <p:spPr>
          <a:xfrm>
            <a:off x="7510" y="184953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Quiet 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A2D971-CF89-704B-A2A5-85A0CA787B07}"/>
              </a:ext>
            </a:extLst>
          </p:cNvPr>
          <p:cNvSpPr txBox="1"/>
          <p:nvPr/>
        </p:nvSpPr>
        <p:spPr>
          <a:xfrm>
            <a:off x="10010" y="185952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Walking 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A4BEF4-B2E2-9949-8561-C1C7A9FD6582}"/>
              </a:ext>
            </a:extLst>
          </p:cNvPr>
          <p:cNvSpPr txBox="1"/>
          <p:nvPr/>
        </p:nvSpPr>
        <p:spPr>
          <a:xfrm>
            <a:off x="-2480" y="184857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Blue _____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211B95-20CA-234B-9AA6-1D10CB9EBC3D}"/>
              </a:ext>
            </a:extLst>
          </p:cNvPr>
          <p:cNvSpPr txBox="1"/>
          <p:nvPr/>
        </p:nvSpPr>
        <p:spPr>
          <a:xfrm>
            <a:off x="17495" y="376188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That’s it!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A2DD1-BA33-3E41-9273-CB7F7BCE41BB}"/>
              </a:ext>
            </a:extLst>
          </p:cNvPr>
          <p:cNvSpPr txBox="1"/>
          <p:nvPr/>
        </p:nvSpPr>
        <p:spPr>
          <a:xfrm>
            <a:off x="0" y="184798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Falling _____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835471-1AD9-7312-BF63-E412F57C656E}"/>
              </a:ext>
            </a:extLst>
          </p:cNvPr>
          <p:cNvSpPr txBox="1"/>
          <p:nvPr/>
        </p:nvSpPr>
        <p:spPr>
          <a:xfrm>
            <a:off x="17494" y="605118"/>
            <a:ext cx="1217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Let’s See What You Remember</a:t>
            </a:r>
          </a:p>
        </p:txBody>
      </p:sp>
    </p:spTree>
    <p:extLst>
      <p:ext uri="{BB962C8B-B14F-4D97-AF65-F5344CB8AC3E}">
        <p14:creationId xmlns:p14="http://schemas.microsoft.com/office/powerpoint/2010/main" val="91798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8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6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45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0"/>
                            </p:stCondLst>
                            <p:childTnLst>
                              <p:par>
                                <p:cTn id="81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500"/>
                            </p:stCondLst>
                            <p:childTnLst>
                              <p:par>
                                <p:cTn id="89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8500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3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4" grpId="0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122B3-39E2-C645-90D1-CBA2A636E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Long Term Memory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B9FE0B-7823-A747-859D-E5A1025C9F29}"/>
              </a:ext>
            </a:extLst>
          </p:cNvPr>
          <p:cNvCxnSpPr/>
          <p:nvPr/>
        </p:nvCxnSpPr>
        <p:spPr>
          <a:xfrm>
            <a:off x="2450892" y="4954249"/>
            <a:ext cx="792230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956EE4-0BE2-5C4D-B3A1-6F951CA8F711}"/>
              </a:ext>
            </a:extLst>
          </p:cNvPr>
          <p:cNvCxnSpPr>
            <a:cxnSpLocks/>
          </p:cNvCxnSpPr>
          <p:nvPr/>
        </p:nvCxnSpPr>
        <p:spPr>
          <a:xfrm flipV="1">
            <a:off x="2458387" y="1821305"/>
            <a:ext cx="0" cy="31404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4CE4F1C-F1CC-0C44-8F34-6176AFFA25A1}"/>
              </a:ext>
            </a:extLst>
          </p:cNvPr>
          <p:cNvSpPr/>
          <p:nvPr/>
        </p:nvSpPr>
        <p:spPr>
          <a:xfrm>
            <a:off x="3447738" y="4062334"/>
            <a:ext cx="929390" cy="8844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049E01-03B9-0645-92E1-E5C034B86AD8}"/>
              </a:ext>
            </a:extLst>
          </p:cNvPr>
          <p:cNvSpPr/>
          <p:nvPr/>
        </p:nvSpPr>
        <p:spPr>
          <a:xfrm>
            <a:off x="4634459" y="4062334"/>
            <a:ext cx="929390" cy="8844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E3B778-DF2F-084F-AF60-A5749AF9476E}"/>
              </a:ext>
            </a:extLst>
          </p:cNvPr>
          <p:cNvSpPr/>
          <p:nvPr/>
        </p:nvSpPr>
        <p:spPr>
          <a:xfrm>
            <a:off x="6382061" y="2788170"/>
            <a:ext cx="929390" cy="2158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4D5C7E-4F4B-5E4F-A191-1CD669FF94D8}"/>
              </a:ext>
            </a:extLst>
          </p:cNvPr>
          <p:cNvSpPr/>
          <p:nvPr/>
        </p:nvSpPr>
        <p:spPr>
          <a:xfrm>
            <a:off x="7568782" y="2784240"/>
            <a:ext cx="929390" cy="2158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75A8D0-CA40-B048-8BD4-A6D9C2DBF2DC}"/>
              </a:ext>
            </a:extLst>
          </p:cNvPr>
          <p:cNvSpPr txBox="1"/>
          <p:nvPr/>
        </p:nvSpPr>
        <p:spPr>
          <a:xfrm>
            <a:off x="3447738" y="5066675"/>
            <a:ext cx="92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 of</a:t>
            </a:r>
          </a:p>
          <a:p>
            <a:pPr algn="ctr"/>
            <a:r>
              <a:rPr lang="en-US" dirty="0"/>
              <a:t>Vowels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585E52-8974-8547-B4B6-5CEE6CB33BCC}"/>
              </a:ext>
            </a:extLst>
          </p:cNvPr>
          <p:cNvSpPr txBox="1"/>
          <p:nvPr/>
        </p:nvSpPr>
        <p:spPr>
          <a:xfrm>
            <a:off x="4634460" y="5066674"/>
            <a:ext cx="936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Repeat</a:t>
            </a:r>
          </a:p>
          <a:p>
            <a:pPr algn="ctr"/>
            <a:r>
              <a:rPr lang="en-US" dirty="0"/>
              <a:t>5 Times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9D1A4F-8892-0A4F-83D6-71D29EA0B50F}"/>
              </a:ext>
            </a:extLst>
          </p:cNvPr>
          <p:cNvSpPr txBox="1"/>
          <p:nvPr/>
        </p:nvSpPr>
        <p:spPr>
          <a:xfrm>
            <a:off x="6382062" y="5066674"/>
            <a:ext cx="92939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/>
              <a:t>Write a</a:t>
            </a:r>
          </a:p>
          <a:p>
            <a:pPr algn="ctr"/>
            <a:r>
              <a:rPr lang="en-US" dirty="0"/>
              <a:t>Sentence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3B921-3B19-B644-8D89-33E490CBB5A3}"/>
              </a:ext>
            </a:extLst>
          </p:cNvPr>
          <p:cNvSpPr txBox="1"/>
          <p:nvPr/>
        </p:nvSpPr>
        <p:spPr>
          <a:xfrm>
            <a:off x="7568783" y="5066673"/>
            <a:ext cx="936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Mental</a:t>
            </a:r>
          </a:p>
          <a:p>
            <a:pPr algn="ctr"/>
            <a:r>
              <a:rPr lang="en-US" dirty="0"/>
              <a:t>Image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7C7772-5762-D34E-B7B6-72D7CF0EB22A}"/>
              </a:ext>
            </a:extLst>
          </p:cNvPr>
          <p:cNvSpPr txBox="1"/>
          <p:nvPr/>
        </p:nvSpPr>
        <p:spPr>
          <a:xfrm rot="16200000">
            <a:off x="571688" y="3107429"/>
            <a:ext cx="3140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Performance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408EE7-A658-1741-B6C5-F23C6CABDC52}"/>
              </a:ext>
            </a:extLst>
          </p:cNvPr>
          <p:cNvSpPr txBox="1"/>
          <p:nvPr/>
        </p:nvSpPr>
        <p:spPr>
          <a:xfrm>
            <a:off x="2458388" y="5868652"/>
            <a:ext cx="712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Groups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7DC940-7564-864D-85E5-F855ED387251}"/>
              </a:ext>
            </a:extLst>
          </p:cNvPr>
          <p:cNvSpPr txBox="1"/>
          <p:nvPr/>
        </p:nvSpPr>
        <p:spPr>
          <a:xfrm>
            <a:off x="3447737" y="4431029"/>
            <a:ext cx="929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0F259A-B64E-5F46-9118-2EA9EB0FE063}"/>
              </a:ext>
            </a:extLst>
          </p:cNvPr>
          <p:cNvSpPr txBox="1"/>
          <p:nvPr/>
        </p:nvSpPr>
        <p:spPr>
          <a:xfrm>
            <a:off x="4634458" y="4429592"/>
            <a:ext cx="92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3F56C9-0B06-D147-BEAB-FC0508738A2E}"/>
              </a:ext>
            </a:extLst>
          </p:cNvPr>
          <p:cNvSpPr txBox="1"/>
          <p:nvPr/>
        </p:nvSpPr>
        <p:spPr>
          <a:xfrm>
            <a:off x="6382060" y="4429576"/>
            <a:ext cx="92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CD852E-2DB6-D946-AC58-00FA1EBD70ED}"/>
              </a:ext>
            </a:extLst>
          </p:cNvPr>
          <p:cNvSpPr txBox="1"/>
          <p:nvPr/>
        </p:nvSpPr>
        <p:spPr>
          <a:xfrm>
            <a:off x="7568783" y="4432776"/>
            <a:ext cx="929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512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/>
      <p:bldP spid="14" grpId="0"/>
      <p:bldP spid="15" grpId="0"/>
      <p:bldP spid="16" grpId="0"/>
      <p:bldP spid="19" grpId="0"/>
      <p:bldP spid="20" grpId="0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D93F6839-829B-4267-C667-278A8244F7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184245"/>
            <a:ext cx="10297297" cy="6496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88F3B7-C131-9DD5-00A9-26CF5DE82F22}"/>
              </a:ext>
            </a:extLst>
          </p:cNvPr>
          <p:cNvSpPr/>
          <p:nvPr/>
        </p:nvSpPr>
        <p:spPr>
          <a:xfrm>
            <a:off x="0" y="184245"/>
            <a:ext cx="12192000" cy="64895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C80714-359C-3920-AC19-729BA94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57156" cy="1325563"/>
          </a:xfrm>
        </p:spPr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Active Learning and Cognitive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B30BA-2C6D-1EC3-1323-81B05FD24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Meaningful Learning &amp; Elaborative Learning</a:t>
            </a:r>
          </a:p>
          <a:p>
            <a:pPr lvl="1"/>
            <a:r>
              <a:rPr lang="en-US" sz="2800" dirty="0">
                <a:latin typeface="Helvetica Light" panose="020B0403020202020204" pitchFamily="34" charset="0"/>
              </a:rPr>
              <a:t>Connecting new to prior knowledge increases retention.</a:t>
            </a:r>
          </a:p>
          <a:p>
            <a:pPr lvl="1"/>
            <a:r>
              <a:rPr lang="en-US" sz="2800" dirty="0">
                <a:latin typeface="Helvetica Light" panose="020B0403020202020204" pitchFamily="34" charset="0"/>
              </a:rPr>
              <a:t>Connecting prior to new knowledge increases retention.</a:t>
            </a:r>
          </a:p>
          <a:p>
            <a:pPr marL="457200" lvl="1" indent="0">
              <a:buNone/>
            </a:pPr>
            <a:endParaRPr lang="en-US" dirty="0">
              <a:latin typeface="Helvetica Light" panose="020B0403020202020204" pitchFamily="34" charset="0"/>
            </a:endParaRPr>
          </a:p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Testing Effect &amp; Generate Effect</a:t>
            </a:r>
          </a:p>
          <a:p>
            <a:pPr lvl="1"/>
            <a:r>
              <a:rPr lang="en-US" sz="2800" dirty="0">
                <a:latin typeface="Helvetica Light" panose="020B0403020202020204" pitchFamily="34" charset="0"/>
              </a:rPr>
              <a:t>The act of retrieving knowledge increases retention.</a:t>
            </a:r>
          </a:p>
          <a:p>
            <a:pPr lvl="1"/>
            <a:r>
              <a:rPr lang="en-US" sz="2800" dirty="0">
                <a:latin typeface="Helvetica Light" panose="020B0403020202020204" pitchFamily="34" charset="0"/>
              </a:rPr>
              <a:t>The act of generating meaning increases retention. 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latin typeface="Helvetica Light" panose="020B0403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BE4DED-0DC4-9DD3-581D-D1A74AC6CD72}"/>
              </a:ext>
            </a:extLst>
          </p:cNvPr>
          <p:cNvCxnSpPr/>
          <p:nvPr/>
        </p:nvCxnSpPr>
        <p:spPr>
          <a:xfrm flipV="1">
            <a:off x="1302327" y="3865418"/>
            <a:ext cx="2452255" cy="4572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9791251-1A33-2BD7-60F2-44FC0C8347BF}"/>
              </a:ext>
            </a:extLst>
          </p:cNvPr>
          <p:cNvSpPr txBox="1"/>
          <p:nvPr/>
        </p:nvSpPr>
        <p:spPr>
          <a:xfrm>
            <a:off x="1316147" y="3498271"/>
            <a:ext cx="3061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Helvetica Light" panose="020B0403020202020204" pitchFamily="34" charset="0"/>
              </a:rPr>
              <a:t>Retrieval Practice</a:t>
            </a:r>
          </a:p>
        </p:txBody>
      </p:sp>
    </p:spTree>
    <p:extLst>
      <p:ext uri="{BB962C8B-B14F-4D97-AF65-F5344CB8AC3E}">
        <p14:creationId xmlns:p14="http://schemas.microsoft.com/office/powerpoint/2010/main" val="118076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What is Active Learning?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8A2F-16ED-2140-BF3F-CA833020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1659"/>
            <a:ext cx="10515600" cy="364530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Helvetica Light" panose="020B0403020202020204" pitchFamily="34" charset="0"/>
              </a:rPr>
              <a:t>What is active learning?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(in one sentence)</a:t>
            </a:r>
          </a:p>
        </p:txBody>
      </p:sp>
    </p:spTree>
    <p:extLst>
      <p:ext uri="{BB962C8B-B14F-4D97-AF65-F5344CB8AC3E}">
        <p14:creationId xmlns:p14="http://schemas.microsoft.com/office/powerpoint/2010/main" val="175538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D93F6839-829B-4267-C667-278A8244F7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84245"/>
            <a:ext cx="10297297" cy="6496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88F3B7-C131-9DD5-00A9-26CF5DE82F22}"/>
              </a:ext>
            </a:extLst>
          </p:cNvPr>
          <p:cNvSpPr/>
          <p:nvPr/>
        </p:nvSpPr>
        <p:spPr>
          <a:xfrm>
            <a:off x="0" y="184245"/>
            <a:ext cx="12192000" cy="64895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C80714-359C-3920-AC19-729BA94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57156" cy="1325563"/>
          </a:xfrm>
        </p:spPr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Active Learning and Cognitive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B30BA-2C6D-1EC3-1323-81B05FD24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 startAt="3"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Spacing Effect &amp; Interleaving Effect</a:t>
            </a:r>
          </a:p>
          <a:p>
            <a:pPr lvl="1"/>
            <a:r>
              <a:rPr lang="en-US" sz="2800" dirty="0">
                <a:latin typeface="Helvetica Light" panose="020B0403020202020204" pitchFamily="34" charset="0"/>
              </a:rPr>
              <a:t>Distributing retrieval of knowledge over time increases retention.</a:t>
            </a:r>
          </a:p>
          <a:p>
            <a:pPr lvl="1"/>
            <a:r>
              <a:rPr lang="en-US" sz="2800" dirty="0">
                <a:latin typeface="Helvetica Light" panose="020B0403020202020204" pitchFamily="34" charset="0"/>
              </a:rPr>
              <a:t>Interlacing the retrieval of knowledge increases retention</a:t>
            </a:r>
          </a:p>
          <a:p>
            <a:pPr marL="457200" lvl="1" indent="0">
              <a:buNone/>
            </a:pPr>
            <a:endParaRPr lang="en-US" dirty="0">
              <a:latin typeface="Helvetica Light" panose="020B0403020202020204" pitchFamily="34" charset="0"/>
            </a:endParaRPr>
          </a:p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 startAt="3"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Prior Knowledge Growth &amp; Self-Regulated Learning</a:t>
            </a:r>
          </a:p>
          <a:p>
            <a:pPr lvl="1"/>
            <a:r>
              <a:rPr lang="en-US" sz="2800" dirty="0">
                <a:latin typeface="Helvetica Light" panose="020B0403020202020204" pitchFamily="34" charset="0"/>
              </a:rPr>
              <a:t>Increasing advance prior knowledge increases generalization.</a:t>
            </a:r>
          </a:p>
          <a:p>
            <a:pPr lvl="1"/>
            <a:r>
              <a:rPr lang="en-US" sz="2800" dirty="0">
                <a:latin typeface="Helvetica Light" panose="020B0403020202020204" pitchFamily="34" charset="0"/>
              </a:rPr>
              <a:t>Practicing the planning, enacting, monitoring, and evaluating of engagement increases the control of knowledge.</a:t>
            </a:r>
          </a:p>
        </p:txBody>
      </p:sp>
    </p:spTree>
    <p:extLst>
      <p:ext uri="{BB962C8B-B14F-4D97-AF65-F5344CB8AC3E}">
        <p14:creationId xmlns:p14="http://schemas.microsoft.com/office/powerpoint/2010/main" val="24148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BF55DB63-B8BF-B64C-A0C6-443FA74E08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84244"/>
            <a:ext cx="10297297" cy="64895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4C5D4A-2B8F-BC43-B6FB-0404D6D5DBA4}"/>
              </a:ext>
            </a:extLst>
          </p:cNvPr>
          <p:cNvSpPr/>
          <p:nvPr/>
        </p:nvSpPr>
        <p:spPr>
          <a:xfrm>
            <a:off x="-14176" y="184245"/>
            <a:ext cx="12192000" cy="64895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0">
                <a:schemeClr val="bg1">
                  <a:alpha val="63000"/>
                </a:schemeClr>
              </a:gs>
              <a:gs pos="100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6D2AC3-C699-9392-370F-E765206F5494}"/>
              </a:ext>
            </a:extLst>
          </p:cNvPr>
          <p:cNvSpPr/>
          <p:nvPr/>
        </p:nvSpPr>
        <p:spPr>
          <a:xfrm>
            <a:off x="527828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D1FD7-235D-D6DD-D7D5-42C9754BC3F1}"/>
              </a:ext>
            </a:extLst>
          </p:cNvPr>
          <p:cNvSpPr/>
          <p:nvPr/>
        </p:nvSpPr>
        <p:spPr>
          <a:xfrm>
            <a:off x="1859669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E01BDF-FC4D-4BC3-356F-A86C8C6F4109}"/>
              </a:ext>
            </a:extLst>
          </p:cNvPr>
          <p:cNvSpPr/>
          <p:nvPr/>
        </p:nvSpPr>
        <p:spPr>
          <a:xfrm>
            <a:off x="3362492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4F12F2-9DF4-B0D8-2BBB-7160CBC25639}"/>
              </a:ext>
            </a:extLst>
          </p:cNvPr>
          <p:cNvSpPr/>
          <p:nvPr/>
        </p:nvSpPr>
        <p:spPr>
          <a:xfrm>
            <a:off x="4694336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B04A887-D210-C6C4-CD54-232BA8F5D28D}"/>
              </a:ext>
            </a:extLst>
          </p:cNvPr>
          <p:cNvSpPr/>
          <p:nvPr/>
        </p:nvSpPr>
        <p:spPr>
          <a:xfrm>
            <a:off x="6200620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D910CEC-8F17-8D74-8604-A3939BC6E268}"/>
              </a:ext>
            </a:extLst>
          </p:cNvPr>
          <p:cNvSpPr/>
          <p:nvPr/>
        </p:nvSpPr>
        <p:spPr>
          <a:xfrm>
            <a:off x="7528481" y="556303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D9CF68F-26EC-DBA8-CDBF-3A6AFEC1E61A}"/>
              </a:ext>
            </a:extLst>
          </p:cNvPr>
          <p:cNvSpPr/>
          <p:nvPr/>
        </p:nvSpPr>
        <p:spPr>
          <a:xfrm>
            <a:off x="9031311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06A1D16-304A-5E87-A830-57F372A6C90E}"/>
              </a:ext>
            </a:extLst>
          </p:cNvPr>
          <p:cNvSpPr/>
          <p:nvPr/>
        </p:nvSpPr>
        <p:spPr>
          <a:xfrm>
            <a:off x="10357549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B63C11-1A54-06D0-31A7-9CFA5ED72CDD}"/>
              </a:ext>
            </a:extLst>
          </p:cNvPr>
          <p:cNvGrpSpPr/>
          <p:nvPr/>
        </p:nvGrpSpPr>
        <p:grpSpPr>
          <a:xfrm>
            <a:off x="9030100" y="4826675"/>
            <a:ext cx="2661217" cy="927022"/>
            <a:chOff x="9030100" y="4826675"/>
            <a:chExt cx="2661217" cy="92702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1B4BC2A-A240-F2A6-E80D-62932314A549}"/>
                </a:ext>
              </a:extLst>
            </p:cNvPr>
            <p:cNvSpPr txBox="1"/>
            <p:nvPr/>
          </p:nvSpPr>
          <p:spPr>
            <a:xfrm>
              <a:off x="9030100" y="4829571"/>
              <a:ext cx="1325880" cy="9233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Prior Knowledge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Growth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842848D-A002-2594-3CFF-42A184230217}"/>
                </a:ext>
              </a:extLst>
            </p:cNvPr>
            <p:cNvSpPr txBox="1"/>
            <p:nvPr/>
          </p:nvSpPr>
          <p:spPr>
            <a:xfrm>
              <a:off x="10358460" y="4830367"/>
              <a:ext cx="1325880" cy="9233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Self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Regulation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Learning</a:t>
              </a: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FE3F2F21-704C-2B71-27E3-15AA92AAC4F3}"/>
                </a:ext>
              </a:extLst>
            </p:cNvPr>
            <p:cNvSpPr/>
            <p:nvPr/>
          </p:nvSpPr>
          <p:spPr>
            <a:xfrm>
              <a:off x="9033596" y="4826675"/>
              <a:ext cx="2657721" cy="862542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908C17F7-925B-502B-E26A-C87DE53D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57156" cy="1325563"/>
          </a:xfrm>
        </p:spPr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Active Learning and Cognitive Processing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D4FB20-EF91-4A33-22FB-D74918353E73}"/>
              </a:ext>
            </a:extLst>
          </p:cNvPr>
          <p:cNvSpPr txBox="1"/>
          <p:nvPr/>
        </p:nvSpPr>
        <p:spPr>
          <a:xfrm>
            <a:off x="-14176" y="1650383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Early Knowledge Acquisition</a:t>
            </a:r>
          </a:p>
          <a:p>
            <a:pPr algn="ctr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Small Group Work – Jigsaw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25E3241-31BD-A09D-A818-B81E1A2AC63C}"/>
              </a:ext>
            </a:extLst>
          </p:cNvPr>
          <p:cNvSpPr/>
          <p:nvPr/>
        </p:nvSpPr>
        <p:spPr>
          <a:xfrm>
            <a:off x="3700569" y="3137728"/>
            <a:ext cx="661639" cy="1679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60C321-A6F1-6391-2125-7B7E139FE412}"/>
              </a:ext>
            </a:extLst>
          </p:cNvPr>
          <p:cNvSpPr/>
          <p:nvPr/>
        </p:nvSpPr>
        <p:spPr>
          <a:xfrm>
            <a:off x="2211230" y="3136238"/>
            <a:ext cx="661639" cy="1679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7A3873D-C258-613D-C8E8-BAD2E4D4D69C}"/>
              </a:ext>
            </a:extLst>
          </p:cNvPr>
          <p:cNvSpPr/>
          <p:nvPr/>
        </p:nvSpPr>
        <p:spPr>
          <a:xfrm>
            <a:off x="6550559" y="3132201"/>
            <a:ext cx="661639" cy="1679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B2BDD5-F5FC-6639-AD6E-08258801D176}"/>
              </a:ext>
            </a:extLst>
          </p:cNvPr>
          <p:cNvSpPr/>
          <p:nvPr/>
        </p:nvSpPr>
        <p:spPr>
          <a:xfrm>
            <a:off x="872331" y="3136238"/>
            <a:ext cx="661639" cy="1679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C18409E-262E-3F54-0E32-453AD67E21A8}"/>
              </a:ext>
            </a:extLst>
          </p:cNvPr>
          <p:cNvGrpSpPr/>
          <p:nvPr/>
        </p:nvGrpSpPr>
        <p:grpSpPr>
          <a:xfrm>
            <a:off x="530162" y="4826673"/>
            <a:ext cx="2660006" cy="862542"/>
            <a:chOff x="6196683" y="4826675"/>
            <a:chExt cx="2660006" cy="862542"/>
          </a:xfrm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8D4D21A6-20AB-647B-D3AD-932075EAD1DD}"/>
                </a:ext>
              </a:extLst>
            </p:cNvPr>
            <p:cNvSpPr/>
            <p:nvPr/>
          </p:nvSpPr>
          <p:spPr>
            <a:xfrm>
              <a:off x="6196683" y="4826675"/>
              <a:ext cx="2657721" cy="862542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DDBAEA4-25F0-B67E-9C81-586B7AB74A66}"/>
                </a:ext>
              </a:extLst>
            </p:cNvPr>
            <p:cNvSpPr txBox="1"/>
            <p:nvPr/>
          </p:nvSpPr>
          <p:spPr>
            <a:xfrm>
              <a:off x="6203285" y="4829571"/>
              <a:ext cx="1325880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Meaningful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Learning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74A3B07-19FC-8E8D-9C01-7912554BA153}"/>
                </a:ext>
              </a:extLst>
            </p:cNvPr>
            <p:cNvSpPr txBox="1"/>
            <p:nvPr/>
          </p:nvSpPr>
          <p:spPr>
            <a:xfrm>
              <a:off x="7530809" y="4830367"/>
              <a:ext cx="1325880" cy="649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Elaborative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Learning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44E25D0-5FD6-6E53-E2C3-AD3205185592}"/>
              </a:ext>
            </a:extLst>
          </p:cNvPr>
          <p:cNvGrpSpPr/>
          <p:nvPr/>
        </p:nvGrpSpPr>
        <p:grpSpPr>
          <a:xfrm>
            <a:off x="3354159" y="4824390"/>
            <a:ext cx="2658193" cy="865212"/>
            <a:chOff x="527828" y="4824395"/>
            <a:chExt cx="2658193" cy="865212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388009E5-0585-02D4-B9FA-D50474936D28}"/>
                </a:ext>
              </a:extLst>
            </p:cNvPr>
            <p:cNvSpPr/>
            <p:nvPr/>
          </p:nvSpPr>
          <p:spPr>
            <a:xfrm>
              <a:off x="527828" y="4827065"/>
              <a:ext cx="2657721" cy="862542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097F0C2-4551-5F3F-B6C0-C67DF288DBD3}"/>
                </a:ext>
              </a:extLst>
            </p:cNvPr>
            <p:cNvSpPr txBox="1"/>
            <p:nvPr/>
          </p:nvSpPr>
          <p:spPr>
            <a:xfrm>
              <a:off x="1860141" y="4831593"/>
              <a:ext cx="1325880" cy="649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Generate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Effect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FC9350-8D65-B65D-1B85-06819C53BC3A}"/>
                </a:ext>
              </a:extLst>
            </p:cNvPr>
            <p:cNvSpPr txBox="1"/>
            <p:nvPr/>
          </p:nvSpPr>
          <p:spPr>
            <a:xfrm>
              <a:off x="540969" y="4824395"/>
              <a:ext cx="1325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Retrieval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Practice</a:t>
              </a:r>
            </a:p>
            <a:p>
              <a:pPr algn="ctr"/>
              <a:r>
                <a:rPr lang="en-US" sz="1200" dirty="0">
                  <a:latin typeface="Helvetica Light" panose="020B0403020202020204" pitchFamily="34" charset="0"/>
                </a:rPr>
                <a:t>Testing Effect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4054DA5-2471-F148-F1BB-60702DB54D2E}"/>
              </a:ext>
            </a:extLst>
          </p:cNvPr>
          <p:cNvGrpSpPr/>
          <p:nvPr/>
        </p:nvGrpSpPr>
        <p:grpSpPr>
          <a:xfrm>
            <a:off x="6198189" y="4827065"/>
            <a:ext cx="2662138" cy="862542"/>
            <a:chOff x="3357994" y="4827065"/>
            <a:chExt cx="2662138" cy="862542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C1D7CB15-3FB1-B8A7-6ACE-0B49F9911198}"/>
                </a:ext>
              </a:extLst>
            </p:cNvPr>
            <p:cNvSpPr/>
            <p:nvPr/>
          </p:nvSpPr>
          <p:spPr>
            <a:xfrm>
              <a:off x="3357994" y="4827065"/>
              <a:ext cx="2657721" cy="862542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EFEF8E8-9C92-BDB0-789A-A73437FAB64B}"/>
                </a:ext>
              </a:extLst>
            </p:cNvPr>
            <p:cNvSpPr txBox="1"/>
            <p:nvPr/>
          </p:nvSpPr>
          <p:spPr>
            <a:xfrm>
              <a:off x="3360975" y="4831593"/>
              <a:ext cx="1325880" cy="649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Spacing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Effect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FF6B5E-4493-B95C-DFB1-ED10BFDB0CBF}"/>
                </a:ext>
              </a:extLst>
            </p:cNvPr>
            <p:cNvSpPr txBox="1"/>
            <p:nvPr/>
          </p:nvSpPr>
          <p:spPr>
            <a:xfrm>
              <a:off x="4694252" y="4831593"/>
              <a:ext cx="1325880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Interleaving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Effect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BAED4000-5F2C-C8C2-F047-3EA4AE20EDEF}"/>
              </a:ext>
            </a:extLst>
          </p:cNvPr>
          <p:cNvSpPr/>
          <p:nvPr/>
        </p:nvSpPr>
        <p:spPr>
          <a:xfrm>
            <a:off x="5012692" y="3132199"/>
            <a:ext cx="661639" cy="1679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639F230-360F-633D-714C-F95B4D7C7137}"/>
              </a:ext>
            </a:extLst>
          </p:cNvPr>
          <p:cNvSpPr/>
          <p:nvPr/>
        </p:nvSpPr>
        <p:spPr>
          <a:xfrm>
            <a:off x="5226205" y="2702996"/>
            <a:ext cx="1732156" cy="4153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 descr="A group of people sitting at desk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3466138B-FD99-93C7-612D-7CFDBF1C2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4" y="2717864"/>
            <a:ext cx="5510784" cy="4133088"/>
          </a:xfrm>
          <a:prstGeom prst="rect">
            <a:avLst/>
          </a:prstGeom>
        </p:spPr>
      </p:pic>
      <p:pic>
        <p:nvPicPr>
          <p:cNvPr id="66" name="Picture 65" descr="A group of people sitting at desks in a room&#10;&#10;Description automatically generated with medium confidence">
            <a:extLst>
              <a:ext uri="{FF2B5EF4-FFF2-40B4-BE49-F238E27FC236}">
                <a16:creationId xmlns:a16="http://schemas.microsoft.com/office/drawing/2014/main" id="{CB0022BB-16D1-2607-1842-942F34E5E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122" y="2718594"/>
            <a:ext cx="5510784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" grpId="0" animBg="1"/>
      <p:bldP spid="33" grpId="0" animBg="1"/>
      <p:bldP spid="41" grpId="0" animBg="1"/>
      <p:bldP spid="63" grpId="0" animBg="1"/>
      <p:bldP spid="6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BF55DB63-B8BF-B64C-A0C6-443FA74E08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84244"/>
            <a:ext cx="10297297" cy="64895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4C5D4A-2B8F-BC43-B6FB-0404D6D5DBA4}"/>
              </a:ext>
            </a:extLst>
          </p:cNvPr>
          <p:cNvSpPr/>
          <p:nvPr/>
        </p:nvSpPr>
        <p:spPr>
          <a:xfrm>
            <a:off x="-14176" y="184245"/>
            <a:ext cx="12192000" cy="64895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0">
                <a:schemeClr val="bg1">
                  <a:alpha val="63000"/>
                </a:schemeClr>
              </a:gs>
              <a:gs pos="100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6D2AC3-C699-9392-370F-E765206F5494}"/>
              </a:ext>
            </a:extLst>
          </p:cNvPr>
          <p:cNvSpPr/>
          <p:nvPr/>
        </p:nvSpPr>
        <p:spPr>
          <a:xfrm>
            <a:off x="527828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D1FD7-235D-D6DD-D7D5-42C9754BC3F1}"/>
              </a:ext>
            </a:extLst>
          </p:cNvPr>
          <p:cNvSpPr/>
          <p:nvPr/>
        </p:nvSpPr>
        <p:spPr>
          <a:xfrm>
            <a:off x="1859669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E01BDF-FC4D-4BC3-356F-A86C8C6F4109}"/>
              </a:ext>
            </a:extLst>
          </p:cNvPr>
          <p:cNvSpPr/>
          <p:nvPr/>
        </p:nvSpPr>
        <p:spPr>
          <a:xfrm>
            <a:off x="3362492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4F12F2-9DF4-B0D8-2BBB-7160CBC25639}"/>
              </a:ext>
            </a:extLst>
          </p:cNvPr>
          <p:cNvSpPr/>
          <p:nvPr/>
        </p:nvSpPr>
        <p:spPr>
          <a:xfrm>
            <a:off x="4694336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B04A887-D210-C6C4-CD54-232BA8F5D28D}"/>
              </a:ext>
            </a:extLst>
          </p:cNvPr>
          <p:cNvSpPr/>
          <p:nvPr/>
        </p:nvSpPr>
        <p:spPr>
          <a:xfrm>
            <a:off x="6200620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D910CEC-8F17-8D74-8604-A3939BC6E268}"/>
              </a:ext>
            </a:extLst>
          </p:cNvPr>
          <p:cNvSpPr/>
          <p:nvPr/>
        </p:nvSpPr>
        <p:spPr>
          <a:xfrm>
            <a:off x="7528481" y="556303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D9CF68F-26EC-DBA8-CDBF-3A6AFEC1E61A}"/>
              </a:ext>
            </a:extLst>
          </p:cNvPr>
          <p:cNvSpPr/>
          <p:nvPr/>
        </p:nvSpPr>
        <p:spPr>
          <a:xfrm>
            <a:off x="9031311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06A1D16-304A-5E87-A830-57F372A6C90E}"/>
              </a:ext>
            </a:extLst>
          </p:cNvPr>
          <p:cNvSpPr/>
          <p:nvPr/>
        </p:nvSpPr>
        <p:spPr>
          <a:xfrm>
            <a:off x="10357549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08C17F7-925B-502B-E26A-C87DE53D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57156" cy="1325563"/>
          </a:xfrm>
        </p:spPr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Active Learning and Cognitive Processing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D4FB20-EF91-4A33-22FB-D74918353E73}"/>
              </a:ext>
            </a:extLst>
          </p:cNvPr>
          <p:cNvSpPr txBox="1"/>
          <p:nvPr/>
        </p:nvSpPr>
        <p:spPr>
          <a:xfrm>
            <a:off x="-14176" y="1650383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Organizing and Synthesize Knowledge</a:t>
            </a:r>
          </a:p>
          <a:p>
            <a:pPr algn="ctr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Small Group to Large Group Project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25E3241-31BD-A09D-A818-B81E1A2AC63C}"/>
              </a:ext>
            </a:extLst>
          </p:cNvPr>
          <p:cNvSpPr/>
          <p:nvPr/>
        </p:nvSpPr>
        <p:spPr>
          <a:xfrm>
            <a:off x="9338452" y="3132202"/>
            <a:ext cx="661639" cy="1679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60C321-A6F1-6391-2125-7B7E139FE412}"/>
              </a:ext>
            </a:extLst>
          </p:cNvPr>
          <p:cNvSpPr/>
          <p:nvPr/>
        </p:nvSpPr>
        <p:spPr>
          <a:xfrm>
            <a:off x="6533882" y="3136238"/>
            <a:ext cx="661639" cy="1679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7A3873D-C258-613D-C8E8-BAD2E4D4D69C}"/>
              </a:ext>
            </a:extLst>
          </p:cNvPr>
          <p:cNvSpPr/>
          <p:nvPr/>
        </p:nvSpPr>
        <p:spPr>
          <a:xfrm>
            <a:off x="3708005" y="3136239"/>
            <a:ext cx="661639" cy="1679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1812623-656E-B80D-4EE9-57AA3E68C465}"/>
              </a:ext>
            </a:extLst>
          </p:cNvPr>
          <p:cNvGrpSpPr/>
          <p:nvPr/>
        </p:nvGrpSpPr>
        <p:grpSpPr>
          <a:xfrm>
            <a:off x="9030100" y="4826675"/>
            <a:ext cx="2661217" cy="927022"/>
            <a:chOff x="9030100" y="4826675"/>
            <a:chExt cx="2661217" cy="927022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11D198C-A644-3FA9-9A84-9888D727E582}"/>
                </a:ext>
              </a:extLst>
            </p:cNvPr>
            <p:cNvSpPr txBox="1"/>
            <p:nvPr/>
          </p:nvSpPr>
          <p:spPr>
            <a:xfrm>
              <a:off x="9030100" y="4829571"/>
              <a:ext cx="1325880" cy="9233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Prior Knowledge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Growth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5887A9D-6A16-A42C-7513-8B031643B926}"/>
                </a:ext>
              </a:extLst>
            </p:cNvPr>
            <p:cNvSpPr txBox="1"/>
            <p:nvPr/>
          </p:nvSpPr>
          <p:spPr>
            <a:xfrm>
              <a:off x="10358460" y="4830367"/>
              <a:ext cx="1325880" cy="9233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Self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Regulation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Learning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AEA54691-B299-6DF8-D674-88A746E3BD94}"/>
                </a:ext>
              </a:extLst>
            </p:cNvPr>
            <p:cNvSpPr/>
            <p:nvPr/>
          </p:nvSpPr>
          <p:spPr>
            <a:xfrm>
              <a:off x="9033596" y="4826675"/>
              <a:ext cx="2657721" cy="862542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3EACDBD-CA74-6CD8-1911-84CC6EFE596A}"/>
              </a:ext>
            </a:extLst>
          </p:cNvPr>
          <p:cNvGrpSpPr/>
          <p:nvPr/>
        </p:nvGrpSpPr>
        <p:grpSpPr>
          <a:xfrm>
            <a:off x="530162" y="4826673"/>
            <a:ext cx="2660006" cy="862542"/>
            <a:chOff x="6196683" y="4826675"/>
            <a:chExt cx="2660006" cy="862542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1408F951-FAAA-B27B-B4E3-B90050BBF401}"/>
                </a:ext>
              </a:extLst>
            </p:cNvPr>
            <p:cNvSpPr/>
            <p:nvPr/>
          </p:nvSpPr>
          <p:spPr>
            <a:xfrm>
              <a:off x="6196683" y="4826675"/>
              <a:ext cx="2657721" cy="862542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3280731-DED2-AD2B-C8CA-DE86C15E2C48}"/>
                </a:ext>
              </a:extLst>
            </p:cNvPr>
            <p:cNvSpPr txBox="1"/>
            <p:nvPr/>
          </p:nvSpPr>
          <p:spPr>
            <a:xfrm>
              <a:off x="6203285" y="4829571"/>
              <a:ext cx="1325880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Meaningful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Learning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45E1D74-C1A4-DFB1-E529-C32A5E0C6138}"/>
                </a:ext>
              </a:extLst>
            </p:cNvPr>
            <p:cNvSpPr txBox="1"/>
            <p:nvPr/>
          </p:nvSpPr>
          <p:spPr>
            <a:xfrm>
              <a:off x="7530809" y="4830367"/>
              <a:ext cx="1325880" cy="649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Elaborative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Learning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7991D3C-A65D-C17C-AD8B-64D4C673CABA}"/>
              </a:ext>
            </a:extLst>
          </p:cNvPr>
          <p:cNvGrpSpPr/>
          <p:nvPr/>
        </p:nvGrpSpPr>
        <p:grpSpPr>
          <a:xfrm>
            <a:off x="3354159" y="4824390"/>
            <a:ext cx="2658193" cy="865212"/>
            <a:chOff x="527828" y="4824395"/>
            <a:chExt cx="2658193" cy="865212"/>
          </a:xfrm>
        </p:grpSpPr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DC7D4154-4C32-8725-A2FE-3AFE9E6064E9}"/>
                </a:ext>
              </a:extLst>
            </p:cNvPr>
            <p:cNvSpPr/>
            <p:nvPr/>
          </p:nvSpPr>
          <p:spPr>
            <a:xfrm>
              <a:off x="527828" y="4827065"/>
              <a:ext cx="2657721" cy="862542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EB216D9-E206-B87D-FE74-73BB41FCEAC4}"/>
                </a:ext>
              </a:extLst>
            </p:cNvPr>
            <p:cNvSpPr txBox="1"/>
            <p:nvPr/>
          </p:nvSpPr>
          <p:spPr>
            <a:xfrm>
              <a:off x="1860141" y="4831593"/>
              <a:ext cx="1325880" cy="649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Generate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Effect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ECCA1E6-9792-3977-1A2E-647E23679FBE}"/>
                </a:ext>
              </a:extLst>
            </p:cNvPr>
            <p:cNvSpPr txBox="1"/>
            <p:nvPr/>
          </p:nvSpPr>
          <p:spPr>
            <a:xfrm>
              <a:off x="540969" y="4824395"/>
              <a:ext cx="1325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Retrieval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Practice</a:t>
              </a:r>
            </a:p>
            <a:p>
              <a:pPr algn="ctr"/>
              <a:r>
                <a:rPr lang="en-US" sz="1200" dirty="0">
                  <a:latin typeface="Helvetica Light" panose="020B0403020202020204" pitchFamily="34" charset="0"/>
                </a:rPr>
                <a:t>Testing Effect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19DFB99-3C9C-1396-BD00-0CEF483968C5}"/>
              </a:ext>
            </a:extLst>
          </p:cNvPr>
          <p:cNvGrpSpPr/>
          <p:nvPr/>
        </p:nvGrpSpPr>
        <p:grpSpPr>
          <a:xfrm>
            <a:off x="6198189" y="4827065"/>
            <a:ext cx="2662138" cy="862542"/>
            <a:chOff x="3357994" y="4827065"/>
            <a:chExt cx="2662138" cy="862542"/>
          </a:xfrm>
        </p:grpSpPr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B9D1A2FF-1FC4-2685-49B0-DF7C48594BD1}"/>
                </a:ext>
              </a:extLst>
            </p:cNvPr>
            <p:cNvSpPr/>
            <p:nvPr/>
          </p:nvSpPr>
          <p:spPr>
            <a:xfrm>
              <a:off x="3357994" y="4827065"/>
              <a:ext cx="2657721" cy="862542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F1BD32A-929B-E226-2C37-A6FA6500CDF9}"/>
                </a:ext>
              </a:extLst>
            </p:cNvPr>
            <p:cNvSpPr txBox="1"/>
            <p:nvPr/>
          </p:nvSpPr>
          <p:spPr>
            <a:xfrm>
              <a:off x="3360975" y="4831593"/>
              <a:ext cx="1325880" cy="649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Spacing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Effect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02DD280-AA0A-0E00-38BC-EDB89B89ABB0}"/>
                </a:ext>
              </a:extLst>
            </p:cNvPr>
            <p:cNvSpPr txBox="1"/>
            <p:nvPr/>
          </p:nvSpPr>
          <p:spPr>
            <a:xfrm>
              <a:off x="4694252" y="4831593"/>
              <a:ext cx="1325880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Interleaving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Effect</a:t>
              </a: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FD1491A0-EE5D-0654-05B2-D539FF00F5D7}"/>
              </a:ext>
            </a:extLst>
          </p:cNvPr>
          <p:cNvSpPr/>
          <p:nvPr/>
        </p:nvSpPr>
        <p:spPr>
          <a:xfrm>
            <a:off x="5024195" y="3136239"/>
            <a:ext cx="661639" cy="1679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BCC5EA5-CC88-66DE-226D-000194CA4E67}"/>
              </a:ext>
            </a:extLst>
          </p:cNvPr>
          <p:cNvSpPr/>
          <p:nvPr/>
        </p:nvSpPr>
        <p:spPr>
          <a:xfrm>
            <a:off x="5226205" y="2696582"/>
            <a:ext cx="1732156" cy="4153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 descr="A group of people sitting at a table with papers and pens&#10;&#10;Description automatically generated with low confidence">
            <a:extLst>
              <a:ext uri="{FF2B5EF4-FFF2-40B4-BE49-F238E27FC236}">
                <a16:creationId xmlns:a16="http://schemas.microsoft.com/office/drawing/2014/main" id="{E33F3124-398E-5154-7405-A17662E72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18045"/>
            <a:ext cx="5510784" cy="4133088"/>
          </a:xfrm>
          <a:prstGeom prst="rect">
            <a:avLst/>
          </a:prstGeom>
        </p:spPr>
      </p:pic>
      <p:pic>
        <p:nvPicPr>
          <p:cNvPr id="90" name="Picture 89" descr="A group of people looking at a screen&#10;&#10;Description automatically generated with medium confidence">
            <a:extLst>
              <a:ext uri="{FF2B5EF4-FFF2-40B4-BE49-F238E27FC236}">
                <a16:creationId xmlns:a16="http://schemas.microsoft.com/office/drawing/2014/main" id="{10551856-AB48-C896-F27B-9D161BB91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018" y="2714353"/>
            <a:ext cx="5510784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7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" grpId="0" animBg="1"/>
      <p:bldP spid="33" grpId="0" animBg="1"/>
      <p:bldP spid="87" grpId="0" animBg="1"/>
      <p:bldP spid="8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BF55DB63-B8BF-B64C-A0C6-443FA74E08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84244"/>
            <a:ext cx="10297297" cy="64895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4C5D4A-2B8F-BC43-B6FB-0404D6D5DBA4}"/>
              </a:ext>
            </a:extLst>
          </p:cNvPr>
          <p:cNvSpPr/>
          <p:nvPr/>
        </p:nvSpPr>
        <p:spPr>
          <a:xfrm>
            <a:off x="-14176" y="184245"/>
            <a:ext cx="12192000" cy="64895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0">
                <a:schemeClr val="bg1">
                  <a:alpha val="63000"/>
                </a:schemeClr>
              </a:gs>
              <a:gs pos="100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6D2AC3-C699-9392-370F-E765206F5494}"/>
              </a:ext>
            </a:extLst>
          </p:cNvPr>
          <p:cNvSpPr/>
          <p:nvPr/>
        </p:nvSpPr>
        <p:spPr>
          <a:xfrm>
            <a:off x="527828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D1FD7-235D-D6DD-D7D5-42C9754BC3F1}"/>
              </a:ext>
            </a:extLst>
          </p:cNvPr>
          <p:cNvSpPr/>
          <p:nvPr/>
        </p:nvSpPr>
        <p:spPr>
          <a:xfrm>
            <a:off x="1859669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E01BDF-FC4D-4BC3-356F-A86C8C6F4109}"/>
              </a:ext>
            </a:extLst>
          </p:cNvPr>
          <p:cNvSpPr/>
          <p:nvPr/>
        </p:nvSpPr>
        <p:spPr>
          <a:xfrm>
            <a:off x="3362492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4F12F2-9DF4-B0D8-2BBB-7160CBC25639}"/>
              </a:ext>
            </a:extLst>
          </p:cNvPr>
          <p:cNvSpPr/>
          <p:nvPr/>
        </p:nvSpPr>
        <p:spPr>
          <a:xfrm>
            <a:off x="4694336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B04A887-D210-C6C4-CD54-232BA8F5D28D}"/>
              </a:ext>
            </a:extLst>
          </p:cNvPr>
          <p:cNvSpPr/>
          <p:nvPr/>
        </p:nvSpPr>
        <p:spPr>
          <a:xfrm>
            <a:off x="6200620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D910CEC-8F17-8D74-8604-A3939BC6E268}"/>
              </a:ext>
            </a:extLst>
          </p:cNvPr>
          <p:cNvSpPr/>
          <p:nvPr/>
        </p:nvSpPr>
        <p:spPr>
          <a:xfrm>
            <a:off x="7528481" y="556303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D9CF68F-26EC-DBA8-CDBF-3A6AFEC1E61A}"/>
              </a:ext>
            </a:extLst>
          </p:cNvPr>
          <p:cNvSpPr/>
          <p:nvPr/>
        </p:nvSpPr>
        <p:spPr>
          <a:xfrm>
            <a:off x="9031311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06A1D16-304A-5E87-A830-57F372A6C90E}"/>
              </a:ext>
            </a:extLst>
          </p:cNvPr>
          <p:cNvSpPr/>
          <p:nvPr/>
        </p:nvSpPr>
        <p:spPr>
          <a:xfrm>
            <a:off x="10357549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08C17F7-925B-502B-E26A-C87DE53D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57156" cy="1325563"/>
          </a:xfrm>
        </p:spPr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Active Learning and Cognitive Processing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D4FB20-EF91-4A33-22FB-D74918353E73}"/>
              </a:ext>
            </a:extLst>
          </p:cNvPr>
          <p:cNvSpPr txBox="1"/>
          <p:nvPr/>
        </p:nvSpPr>
        <p:spPr>
          <a:xfrm>
            <a:off x="-14176" y="162064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Analyze, Synthesize, and Create</a:t>
            </a:r>
          </a:p>
          <a:p>
            <a:pPr algn="ctr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Problem-Based Learning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60C321-A6F1-6391-2125-7B7E139FE412}"/>
              </a:ext>
            </a:extLst>
          </p:cNvPr>
          <p:cNvSpPr/>
          <p:nvPr/>
        </p:nvSpPr>
        <p:spPr>
          <a:xfrm>
            <a:off x="10705171" y="3137210"/>
            <a:ext cx="661639" cy="1679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7A3873D-C258-613D-C8E8-BAD2E4D4D69C}"/>
              </a:ext>
            </a:extLst>
          </p:cNvPr>
          <p:cNvSpPr/>
          <p:nvPr/>
        </p:nvSpPr>
        <p:spPr>
          <a:xfrm>
            <a:off x="9346810" y="3136239"/>
            <a:ext cx="661639" cy="1679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C93903-EAC1-D803-E192-7993C12E671C}"/>
              </a:ext>
            </a:extLst>
          </p:cNvPr>
          <p:cNvSpPr/>
          <p:nvPr/>
        </p:nvSpPr>
        <p:spPr>
          <a:xfrm>
            <a:off x="6528268" y="3137209"/>
            <a:ext cx="661639" cy="1679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B2BDD5-F5FC-6639-AD6E-08258801D176}"/>
              </a:ext>
            </a:extLst>
          </p:cNvPr>
          <p:cNvSpPr/>
          <p:nvPr/>
        </p:nvSpPr>
        <p:spPr>
          <a:xfrm>
            <a:off x="5028701" y="3136238"/>
            <a:ext cx="661639" cy="1679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3357333-BD9C-CB6C-3A12-0AF7A393A2BF}"/>
              </a:ext>
            </a:extLst>
          </p:cNvPr>
          <p:cNvGrpSpPr/>
          <p:nvPr/>
        </p:nvGrpSpPr>
        <p:grpSpPr>
          <a:xfrm>
            <a:off x="9030100" y="4826675"/>
            <a:ext cx="2661217" cy="927022"/>
            <a:chOff x="9030100" y="4826675"/>
            <a:chExt cx="2661217" cy="927022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F9EDA55-C433-EBA9-0EA8-DEF629DEC846}"/>
                </a:ext>
              </a:extLst>
            </p:cNvPr>
            <p:cNvSpPr txBox="1"/>
            <p:nvPr/>
          </p:nvSpPr>
          <p:spPr>
            <a:xfrm>
              <a:off x="9030100" y="4829571"/>
              <a:ext cx="1325880" cy="9233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Prior Knowledge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Growth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663C605-F7C2-B9B8-7BC1-F692BF6CDE42}"/>
                </a:ext>
              </a:extLst>
            </p:cNvPr>
            <p:cNvSpPr txBox="1"/>
            <p:nvPr/>
          </p:nvSpPr>
          <p:spPr>
            <a:xfrm>
              <a:off x="10358460" y="4830367"/>
              <a:ext cx="1325880" cy="9233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Self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Regulation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Learning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69935AB5-EE64-65EE-AA86-F78C4A879840}"/>
                </a:ext>
              </a:extLst>
            </p:cNvPr>
            <p:cNvSpPr/>
            <p:nvPr/>
          </p:nvSpPr>
          <p:spPr>
            <a:xfrm>
              <a:off x="9033596" y="4826675"/>
              <a:ext cx="2657721" cy="862542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8446D72-EACB-4CCD-114D-8F6CB4DE83CE}"/>
              </a:ext>
            </a:extLst>
          </p:cNvPr>
          <p:cNvGrpSpPr/>
          <p:nvPr/>
        </p:nvGrpSpPr>
        <p:grpSpPr>
          <a:xfrm>
            <a:off x="530162" y="4826673"/>
            <a:ext cx="2660006" cy="862542"/>
            <a:chOff x="6196683" y="4826675"/>
            <a:chExt cx="2660006" cy="862542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B8E208B2-11BC-DACC-F358-119DBD73FB05}"/>
                </a:ext>
              </a:extLst>
            </p:cNvPr>
            <p:cNvSpPr/>
            <p:nvPr/>
          </p:nvSpPr>
          <p:spPr>
            <a:xfrm>
              <a:off x="6196683" y="4826675"/>
              <a:ext cx="2657721" cy="862542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0FF9B33-A502-76AD-30E7-B4F5DEA7E7E2}"/>
                </a:ext>
              </a:extLst>
            </p:cNvPr>
            <p:cNvSpPr txBox="1"/>
            <p:nvPr/>
          </p:nvSpPr>
          <p:spPr>
            <a:xfrm>
              <a:off x="6203285" y="4829571"/>
              <a:ext cx="1325880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Meaningful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Learning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D55CACD-8E9A-96EC-49C3-233A4E1D48F2}"/>
                </a:ext>
              </a:extLst>
            </p:cNvPr>
            <p:cNvSpPr txBox="1"/>
            <p:nvPr/>
          </p:nvSpPr>
          <p:spPr>
            <a:xfrm>
              <a:off x="7530809" y="4830367"/>
              <a:ext cx="1325880" cy="649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Elaborative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Learning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A17134F-3A9E-BB3E-951B-C178C2CF4996}"/>
              </a:ext>
            </a:extLst>
          </p:cNvPr>
          <p:cNvGrpSpPr/>
          <p:nvPr/>
        </p:nvGrpSpPr>
        <p:grpSpPr>
          <a:xfrm>
            <a:off x="3354159" y="4824390"/>
            <a:ext cx="2658193" cy="865212"/>
            <a:chOff x="527828" y="4824395"/>
            <a:chExt cx="2658193" cy="865212"/>
          </a:xfrm>
        </p:grpSpPr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D102D615-4372-56E2-701E-79B73F1A10A5}"/>
                </a:ext>
              </a:extLst>
            </p:cNvPr>
            <p:cNvSpPr/>
            <p:nvPr/>
          </p:nvSpPr>
          <p:spPr>
            <a:xfrm>
              <a:off x="527828" y="4827065"/>
              <a:ext cx="2657721" cy="862542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63951C1-CCB9-FDBF-6813-F95F33CAB508}"/>
                </a:ext>
              </a:extLst>
            </p:cNvPr>
            <p:cNvSpPr txBox="1"/>
            <p:nvPr/>
          </p:nvSpPr>
          <p:spPr>
            <a:xfrm>
              <a:off x="1860141" y="4831593"/>
              <a:ext cx="1325880" cy="649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Generate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Effect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0C1371D-E6C3-D81C-0686-9FA477EA46E0}"/>
                </a:ext>
              </a:extLst>
            </p:cNvPr>
            <p:cNvSpPr txBox="1"/>
            <p:nvPr/>
          </p:nvSpPr>
          <p:spPr>
            <a:xfrm>
              <a:off x="540969" y="4824395"/>
              <a:ext cx="1325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Retrieval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Practice</a:t>
              </a:r>
            </a:p>
            <a:p>
              <a:pPr algn="ctr"/>
              <a:r>
                <a:rPr lang="en-US" sz="1200" dirty="0">
                  <a:latin typeface="Helvetica Light" panose="020B0403020202020204" pitchFamily="34" charset="0"/>
                </a:rPr>
                <a:t>Testing Effect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8B7A026-C21F-139D-3485-3B58C0333017}"/>
              </a:ext>
            </a:extLst>
          </p:cNvPr>
          <p:cNvGrpSpPr/>
          <p:nvPr/>
        </p:nvGrpSpPr>
        <p:grpSpPr>
          <a:xfrm>
            <a:off x="6198189" y="4827065"/>
            <a:ext cx="2662138" cy="862542"/>
            <a:chOff x="3357994" y="4827065"/>
            <a:chExt cx="2662138" cy="862542"/>
          </a:xfrm>
        </p:grpSpPr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1B56956F-03E2-CCCE-7F6A-3E2D669280BB}"/>
                </a:ext>
              </a:extLst>
            </p:cNvPr>
            <p:cNvSpPr/>
            <p:nvPr/>
          </p:nvSpPr>
          <p:spPr>
            <a:xfrm>
              <a:off x="3357994" y="4827065"/>
              <a:ext cx="2657721" cy="862542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449F2FB-12C2-CA48-A1D8-165043CB2035}"/>
                </a:ext>
              </a:extLst>
            </p:cNvPr>
            <p:cNvSpPr txBox="1"/>
            <p:nvPr/>
          </p:nvSpPr>
          <p:spPr>
            <a:xfrm>
              <a:off x="3360975" y="4831593"/>
              <a:ext cx="1325880" cy="649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Spacing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Effect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ACA2545-67C3-AD48-511A-48B90DDF8849}"/>
                </a:ext>
              </a:extLst>
            </p:cNvPr>
            <p:cNvSpPr txBox="1"/>
            <p:nvPr/>
          </p:nvSpPr>
          <p:spPr>
            <a:xfrm>
              <a:off x="4694252" y="4831593"/>
              <a:ext cx="1325880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Interleaving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Effect</a:t>
              </a: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1ACC3671-F59E-4468-1059-91D7DDCEBCE9}"/>
              </a:ext>
            </a:extLst>
          </p:cNvPr>
          <p:cNvSpPr/>
          <p:nvPr/>
        </p:nvSpPr>
        <p:spPr>
          <a:xfrm>
            <a:off x="3670949" y="3136236"/>
            <a:ext cx="661639" cy="1679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877FECE-BD87-FAF2-649E-17ED470F549B}"/>
              </a:ext>
            </a:extLst>
          </p:cNvPr>
          <p:cNvSpPr/>
          <p:nvPr/>
        </p:nvSpPr>
        <p:spPr>
          <a:xfrm>
            <a:off x="7858309" y="3137208"/>
            <a:ext cx="661639" cy="1679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415C00C-9B37-22C8-0EB5-12DDE3C33059}"/>
              </a:ext>
            </a:extLst>
          </p:cNvPr>
          <p:cNvSpPr/>
          <p:nvPr/>
        </p:nvSpPr>
        <p:spPr>
          <a:xfrm>
            <a:off x="5226205" y="2749317"/>
            <a:ext cx="1732156" cy="4153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0" name="Picture 89" descr="A group of women sitting at desks in a classroom&#10;&#10;Description automatically generated with low confidence">
            <a:extLst>
              <a:ext uri="{FF2B5EF4-FFF2-40B4-BE49-F238E27FC236}">
                <a16:creationId xmlns:a16="http://schemas.microsoft.com/office/drawing/2014/main" id="{5375CB4E-5450-848B-D167-1A0D2B37A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4" y="2762895"/>
            <a:ext cx="5510086" cy="4132565"/>
          </a:xfrm>
          <a:prstGeom prst="rect">
            <a:avLst/>
          </a:prstGeom>
        </p:spPr>
      </p:pic>
      <p:pic>
        <p:nvPicPr>
          <p:cNvPr id="91" name="Picture 90" descr="A group of people sitting at a table looking at a screen&#10;&#10;Description automatically generated with medium confidence">
            <a:extLst>
              <a:ext uri="{FF2B5EF4-FFF2-40B4-BE49-F238E27FC236}">
                <a16:creationId xmlns:a16="http://schemas.microsoft.com/office/drawing/2014/main" id="{611320CD-9AF3-7D11-3766-D3E7EDE34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406" y="2762895"/>
            <a:ext cx="5499594" cy="412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  <p:bldP spid="41" grpId="0" animBg="1"/>
      <p:bldP spid="87" grpId="0" animBg="1"/>
      <p:bldP spid="88" grpId="0" animBg="1"/>
      <p:bldP spid="8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BF55DB63-B8BF-B64C-A0C6-443FA74E08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84244"/>
            <a:ext cx="10297297" cy="64895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4C5D4A-2B8F-BC43-B6FB-0404D6D5DBA4}"/>
              </a:ext>
            </a:extLst>
          </p:cNvPr>
          <p:cNvSpPr/>
          <p:nvPr/>
        </p:nvSpPr>
        <p:spPr>
          <a:xfrm>
            <a:off x="-14176" y="184245"/>
            <a:ext cx="12192000" cy="64895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0">
                <a:schemeClr val="bg1">
                  <a:alpha val="63000"/>
                </a:schemeClr>
              </a:gs>
              <a:gs pos="100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987BE322-5FA1-29E5-5FA8-A54E9A9A1D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l="6036" r="6285"/>
          <a:stretch/>
        </p:blipFill>
        <p:spPr>
          <a:xfrm>
            <a:off x="-1" y="193820"/>
            <a:ext cx="12177823" cy="64799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6D2AC3-C699-9392-370F-E765206F5494}"/>
              </a:ext>
            </a:extLst>
          </p:cNvPr>
          <p:cNvSpPr/>
          <p:nvPr/>
        </p:nvSpPr>
        <p:spPr>
          <a:xfrm>
            <a:off x="527828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5D1FD7-235D-D6DD-D7D5-42C9754BC3F1}"/>
              </a:ext>
            </a:extLst>
          </p:cNvPr>
          <p:cNvSpPr/>
          <p:nvPr/>
        </p:nvSpPr>
        <p:spPr>
          <a:xfrm>
            <a:off x="1859669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E01BDF-FC4D-4BC3-356F-A86C8C6F4109}"/>
              </a:ext>
            </a:extLst>
          </p:cNvPr>
          <p:cNvSpPr/>
          <p:nvPr/>
        </p:nvSpPr>
        <p:spPr>
          <a:xfrm>
            <a:off x="3362492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4F12F2-9DF4-B0D8-2BBB-7160CBC25639}"/>
              </a:ext>
            </a:extLst>
          </p:cNvPr>
          <p:cNvSpPr/>
          <p:nvPr/>
        </p:nvSpPr>
        <p:spPr>
          <a:xfrm>
            <a:off x="4694336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B04A887-D210-C6C4-CD54-232BA8F5D28D}"/>
              </a:ext>
            </a:extLst>
          </p:cNvPr>
          <p:cNvSpPr/>
          <p:nvPr/>
        </p:nvSpPr>
        <p:spPr>
          <a:xfrm>
            <a:off x="6200620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D910CEC-8F17-8D74-8604-A3939BC6E268}"/>
              </a:ext>
            </a:extLst>
          </p:cNvPr>
          <p:cNvSpPr/>
          <p:nvPr/>
        </p:nvSpPr>
        <p:spPr>
          <a:xfrm>
            <a:off x="7528481" y="556303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D9CF68F-26EC-DBA8-CDBF-3A6AFEC1E61A}"/>
              </a:ext>
            </a:extLst>
          </p:cNvPr>
          <p:cNvSpPr/>
          <p:nvPr/>
        </p:nvSpPr>
        <p:spPr>
          <a:xfrm>
            <a:off x="9031311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06A1D16-304A-5E87-A830-57F372A6C90E}"/>
              </a:ext>
            </a:extLst>
          </p:cNvPr>
          <p:cNvSpPr/>
          <p:nvPr/>
        </p:nvSpPr>
        <p:spPr>
          <a:xfrm>
            <a:off x="10357549" y="5563427"/>
            <a:ext cx="1325880" cy="86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08C17F7-925B-502B-E26A-C87DE53D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57156" cy="1325563"/>
          </a:xfrm>
        </p:spPr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Active Learning and Cognitive Processing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D4FB20-EF91-4A33-22FB-D74918353E73}"/>
              </a:ext>
            </a:extLst>
          </p:cNvPr>
          <p:cNvSpPr txBox="1"/>
          <p:nvPr/>
        </p:nvSpPr>
        <p:spPr>
          <a:xfrm>
            <a:off x="-14176" y="2238954"/>
            <a:ext cx="12191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What we process we learn.</a:t>
            </a:r>
          </a:p>
          <a:p>
            <a:pPr algn="ctr"/>
            <a:endParaRPr lang="en-US" sz="2800" dirty="0">
              <a:latin typeface="Helvetica Light" panose="020B0403020202020204" pitchFamily="34" charset="0"/>
            </a:endParaRPr>
          </a:p>
          <a:p>
            <a:pPr algn="ctr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Outcome → Processing → Strategy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2F8FFE-0379-2D51-0245-64F17744B9E5}"/>
              </a:ext>
            </a:extLst>
          </p:cNvPr>
          <p:cNvGrpSpPr/>
          <p:nvPr/>
        </p:nvGrpSpPr>
        <p:grpSpPr>
          <a:xfrm>
            <a:off x="9030100" y="4826675"/>
            <a:ext cx="2661217" cy="927022"/>
            <a:chOff x="9030100" y="4826675"/>
            <a:chExt cx="2661217" cy="927022"/>
          </a:xfrm>
          <a:solidFill>
            <a:schemeClr val="bg1"/>
          </a:solidFill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E52FF5A3-835F-500A-308B-2E4FF344B829}"/>
                </a:ext>
              </a:extLst>
            </p:cNvPr>
            <p:cNvSpPr/>
            <p:nvPr/>
          </p:nvSpPr>
          <p:spPr>
            <a:xfrm>
              <a:off x="9033596" y="4826675"/>
              <a:ext cx="2657721" cy="862542"/>
            </a:xfrm>
            <a:prstGeom prst="roundRect">
              <a:avLst/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AC3733-E812-5B34-E70F-52F144A12F52}"/>
                </a:ext>
              </a:extLst>
            </p:cNvPr>
            <p:cNvSpPr txBox="1"/>
            <p:nvPr/>
          </p:nvSpPr>
          <p:spPr>
            <a:xfrm>
              <a:off x="9030100" y="4829571"/>
              <a:ext cx="1325880" cy="9233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Prior Knowledge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Growth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7BCF50-A747-281B-3D99-0D6BF271E0F4}"/>
                </a:ext>
              </a:extLst>
            </p:cNvPr>
            <p:cNvSpPr txBox="1"/>
            <p:nvPr/>
          </p:nvSpPr>
          <p:spPr>
            <a:xfrm>
              <a:off x="10358460" y="4830367"/>
              <a:ext cx="1325880" cy="9233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Self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Regulation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Learning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7FE73CD-55AE-B721-6309-F145F8694617}"/>
              </a:ext>
            </a:extLst>
          </p:cNvPr>
          <p:cNvGrpSpPr/>
          <p:nvPr/>
        </p:nvGrpSpPr>
        <p:grpSpPr>
          <a:xfrm>
            <a:off x="530162" y="4826673"/>
            <a:ext cx="2660006" cy="862542"/>
            <a:chOff x="6196683" y="4826675"/>
            <a:chExt cx="2660006" cy="862542"/>
          </a:xfrm>
          <a:solidFill>
            <a:schemeClr val="bg1"/>
          </a:solidFill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3B02A4AD-4321-3606-8A0F-683A8BE6E9DC}"/>
                </a:ext>
              </a:extLst>
            </p:cNvPr>
            <p:cNvSpPr/>
            <p:nvPr/>
          </p:nvSpPr>
          <p:spPr>
            <a:xfrm>
              <a:off x="6196683" y="4826675"/>
              <a:ext cx="2657721" cy="862542"/>
            </a:xfrm>
            <a:prstGeom prst="roundRect">
              <a:avLst/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7904447-9D46-04AC-B5C0-66B07DCD4E42}"/>
                </a:ext>
              </a:extLst>
            </p:cNvPr>
            <p:cNvSpPr txBox="1"/>
            <p:nvPr/>
          </p:nvSpPr>
          <p:spPr>
            <a:xfrm>
              <a:off x="6203285" y="4829571"/>
              <a:ext cx="1325880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Meaningful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Learning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7216D24-B4A3-0E35-0216-9B79719FC651}"/>
                </a:ext>
              </a:extLst>
            </p:cNvPr>
            <p:cNvSpPr txBox="1"/>
            <p:nvPr/>
          </p:nvSpPr>
          <p:spPr>
            <a:xfrm>
              <a:off x="7530809" y="4830367"/>
              <a:ext cx="1325880" cy="649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Elaborative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Learning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E48863B-E9EF-9705-DD96-6DE4D15C15E0}"/>
              </a:ext>
            </a:extLst>
          </p:cNvPr>
          <p:cNvGrpSpPr/>
          <p:nvPr/>
        </p:nvGrpSpPr>
        <p:grpSpPr>
          <a:xfrm>
            <a:off x="3354159" y="4824390"/>
            <a:ext cx="2658193" cy="865212"/>
            <a:chOff x="527828" y="4824395"/>
            <a:chExt cx="2658193" cy="865212"/>
          </a:xfrm>
          <a:solidFill>
            <a:schemeClr val="bg1"/>
          </a:solidFill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04205444-623D-477B-8531-72CD1F29C096}"/>
                </a:ext>
              </a:extLst>
            </p:cNvPr>
            <p:cNvSpPr/>
            <p:nvPr/>
          </p:nvSpPr>
          <p:spPr>
            <a:xfrm>
              <a:off x="527828" y="4827065"/>
              <a:ext cx="2657721" cy="862542"/>
            </a:xfrm>
            <a:prstGeom prst="roundRect">
              <a:avLst/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76328C7-A20C-43B7-64EF-41241A8BEA61}"/>
                </a:ext>
              </a:extLst>
            </p:cNvPr>
            <p:cNvSpPr txBox="1"/>
            <p:nvPr/>
          </p:nvSpPr>
          <p:spPr>
            <a:xfrm>
              <a:off x="1860141" y="4831593"/>
              <a:ext cx="1325880" cy="649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Generate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Effect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BA9C97F-522A-3059-3916-BAC48D3B4EE5}"/>
                </a:ext>
              </a:extLst>
            </p:cNvPr>
            <p:cNvSpPr txBox="1"/>
            <p:nvPr/>
          </p:nvSpPr>
          <p:spPr>
            <a:xfrm>
              <a:off x="540969" y="4824395"/>
              <a:ext cx="1325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Retrieval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Practice</a:t>
              </a:r>
            </a:p>
            <a:p>
              <a:pPr algn="ctr"/>
              <a:r>
                <a:rPr lang="en-US" sz="1200" dirty="0">
                  <a:latin typeface="Helvetica Light" panose="020B0403020202020204" pitchFamily="34" charset="0"/>
                </a:rPr>
                <a:t>Testing Effect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20025F2-4FEF-1031-EF07-6D1DA8F809E0}"/>
              </a:ext>
            </a:extLst>
          </p:cNvPr>
          <p:cNvGrpSpPr/>
          <p:nvPr/>
        </p:nvGrpSpPr>
        <p:grpSpPr>
          <a:xfrm>
            <a:off x="6198189" y="4827065"/>
            <a:ext cx="2662138" cy="862542"/>
            <a:chOff x="3357994" y="4827065"/>
            <a:chExt cx="2662138" cy="862542"/>
          </a:xfrm>
          <a:solidFill>
            <a:schemeClr val="bg1"/>
          </a:solidFill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BD44347C-309E-51E2-C9FB-9EB227C5B612}"/>
                </a:ext>
              </a:extLst>
            </p:cNvPr>
            <p:cNvSpPr/>
            <p:nvPr/>
          </p:nvSpPr>
          <p:spPr>
            <a:xfrm>
              <a:off x="3357994" y="4827065"/>
              <a:ext cx="2657721" cy="862542"/>
            </a:xfrm>
            <a:prstGeom prst="roundRect">
              <a:avLst/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53D6EC9-1158-2469-581E-16453CE87862}"/>
                </a:ext>
              </a:extLst>
            </p:cNvPr>
            <p:cNvSpPr txBox="1"/>
            <p:nvPr/>
          </p:nvSpPr>
          <p:spPr>
            <a:xfrm>
              <a:off x="3360975" y="4831593"/>
              <a:ext cx="1325880" cy="649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Spacing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Effect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7AE685B-CA81-6DCB-7F85-98977E644065}"/>
                </a:ext>
              </a:extLst>
            </p:cNvPr>
            <p:cNvSpPr txBox="1"/>
            <p:nvPr/>
          </p:nvSpPr>
          <p:spPr>
            <a:xfrm>
              <a:off x="4694252" y="4831593"/>
              <a:ext cx="1325880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Interleaving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Effect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219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4238EF8A-CB56-F448-AEE1-8938D8A982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0" b="12500"/>
          <a:stretch/>
        </p:blipFill>
        <p:spPr>
          <a:xfrm>
            <a:off x="-6751" y="-14911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FD192-8D5C-6942-A917-1CF380196BF4}"/>
              </a:ext>
            </a:extLst>
          </p:cNvPr>
          <p:cNvSpPr txBox="1"/>
          <p:nvPr/>
        </p:nvSpPr>
        <p:spPr>
          <a:xfrm>
            <a:off x="-3376" y="6496944"/>
            <a:ext cx="12188625" cy="369332"/>
          </a:xfrm>
          <a:prstGeom prst="rect">
            <a:avLst/>
          </a:prstGeom>
          <a:solidFill>
            <a:srgbClr val="B997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Helvetica Light" panose="020B0403020202020204" pitchFamily="34" charset="0"/>
              </a:rPr>
              <a:t>pdoo@vt.edu</a:t>
            </a:r>
            <a:r>
              <a:rPr lang="en-US" dirty="0">
                <a:latin typeface="Helvetica Light" panose="020B0403020202020204" pitchFamily="34" charset="0"/>
              </a:rPr>
              <a:t> </a:t>
            </a:r>
            <a:r>
              <a:rPr lang="en-US" dirty="0">
                <a:solidFill>
                  <a:srgbClr val="826F4B"/>
                </a:solidFill>
                <a:latin typeface="Helvetica Light" panose="020B0403020202020204" pitchFamily="34" charset="0"/>
              </a:rPr>
              <a:t>(email)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rgbClr val="B99E6B"/>
                </a:solidFill>
                <a:latin typeface="Helvetica Light" panose="020B0403020202020204" pitchFamily="34" charset="0"/>
              </a:rPr>
              <a:t>•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 err="1">
                <a:latin typeface="Helvetica Light" panose="020B0403020202020204" pitchFamily="34" charset="0"/>
              </a:rPr>
              <a:t>pdoopdoo</a:t>
            </a:r>
            <a:r>
              <a:rPr lang="en-US" dirty="0">
                <a:latin typeface="Helvetica Light" panose="020B0403020202020204" pitchFamily="34" charset="0"/>
              </a:rPr>
              <a:t> </a:t>
            </a:r>
            <a:r>
              <a:rPr lang="en-US" dirty="0">
                <a:solidFill>
                  <a:srgbClr val="826F4B"/>
                </a:solidFill>
                <a:latin typeface="Helvetica Light" panose="020B0403020202020204" pitchFamily="34" charset="0"/>
              </a:rPr>
              <a:t>(twitter)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rgbClr val="B99E6B"/>
                </a:solidFill>
                <a:latin typeface="Helvetica Light" panose="020B0403020202020204" pitchFamily="34" charset="0"/>
              </a:rPr>
              <a:t>•</a:t>
            </a:r>
            <a:r>
              <a:rPr lang="en-US" dirty="0">
                <a:latin typeface="Helvetica Light" panose="020B0403020202020204" pitchFamily="34" charset="0"/>
              </a:rPr>
              <a:t>  peter-</a:t>
            </a:r>
            <a:r>
              <a:rPr lang="en-US" dirty="0" err="1">
                <a:latin typeface="Helvetica Light" panose="020B0403020202020204" pitchFamily="34" charset="0"/>
              </a:rPr>
              <a:t>doolittle</a:t>
            </a:r>
            <a:r>
              <a:rPr lang="en-US" dirty="0">
                <a:latin typeface="Helvetica Light" panose="020B0403020202020204" pitchFamily="34" charset="0"/>
              </a:rPr>
              <a:t> </a:t>
            </a:r>
            <a:r>
              <a:rPr lang="en-US" dirty="0">
                <a:solidFill>
                  <a:srgbClr val="826F4B"/>
                </a:solidFill>
                <a:latin typeface="Helvetica Light" panose="020B0403020202020204" pitchFamily="34" charset="0"/>
              </a:rPr>
              <a:t>(</a:t>
            </a:r>
            <a:r>
              <a:rPr lang="en-US" dirty="0" err="1">
                <a:solidFill>
                  <a:srgbClr val="826F4B"/>
                </a:solidFill>
                <a:latin typeface="Helvetica Light" panose="020B0403020202020204" pitchFamily="34" charset="0"/>
              </a:rPr>
              <a:t>linkedin</a:t>
            </a:r>
            <a:r>
              <a:rPr lang="en-US" dirty="0">
                <a:solidFill>
                  <a:srgbClr val="826F4B"/>
                </a:solidFill>
                <a:latin typeface="Helvetica Light" panose="020B0403020202020204" pitchFamily="34" charset="0"/>
              </a:rPr>
              <a:t>)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rgbClr val="B99E6B"/>
                </a:solidFill>
                <a:latin typeface="Helvetica Light" panose="020B0403020202020204" pitchFamily="34" charset="0"/>
              </a:rPr>
              <a:t>•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 err="1">
                <a:latin typeface="Helvetica Light" panose="020B0403020202020204" pitchFamily="34" charset="0"/>
              </a:rPr>
              <a:t>peterdoolittle.org</a:t>
            </a:r>
            <a:r>
              <a:rPr lang="en-US" dirty="0">
                <a:latin typeface="Helvetica Light" panose="020B0403020202020204" pitchFamily="34" charset="0"/>
              </a:rPr>
              <a:t> </a:t>
            </a:r>
            <a:r>
              <a:rPr lang="en-US" dirty="0">
                <a:solidFill>
                  <a:srgbClr val="826F4B"/>
                </a:solidFill>
                <a:latin typeface="Helvetica Light" panose="020B0403020202020204" pitchFamily="34" charset="0"/>
              </a:rPr>
              <a:t>(web)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310E2A-A60E-514B-80ED-6D16AFC65C6F}"/>
              </a:ext>
            </a:extLst>
          </p:cNvPr>
          <p:cNvSpPr/>
          <p:nvPr/>
        </p:nvSpPr>
        <p:spPr>
          <a:xfrm>
            <a:off x="0" y="1357532"/>
            <a:ext cx="12192000" cy="24639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BF34F3-3A9F-7A4E-AB9E-42219BFAF1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Active Learning</a:t>
            </a:r>
            <a:br>
              <a:rPr lang="en-US" dirty="0">
                <a:latin typeface="Helvetica Light" panose="020B0403020202020204" pitchFamily="34" charset="0"/>
              </a:rPr>
            </a:br>
            <a:r>
              <a:rPr lang="en-US" dirty="0">
                <a:latin typeface="Helvetica Light" panose="020B0403020202020204" pitchFamily="34" charset="0"/>
              </a:rPr>
              <a:t>Proactive Teaching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279794-80FE-334F-9F0D-CC85B8F2F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066" y="376074"/>
            <a:ext cx="1277559" cy="8349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9EF97E-4646-0549-8B9B-000A1CBA6129}"/>
              </a:ext>
            </a:extLst>
          </p:cNvPr>
          <p:cNvSpPr txBox="1"/>
          <p:nvPr/>
        </p:nvSpPr>
        <p:spPr>
          <a:xfrm>
            <a:off x="-13502" y="-4084"/>
            <a:ext cx="12195375" cy="369332"/>
          </a:xfrm>
          <a:prstGeom prst="rect">
            <a:avLst/>
          </a:prstGeom>
          <a:solidFill>
            <a:srgbClr val="11574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99E6B"/>
                </a:solidFill>
                <a:latin typeface="Helvetica Light" panose="020B0403020202020204" pitchFamily="34" charset="0"/>
              </a:rPr>
              <a:t>2022 Teaching and Learning Symposium  •  2022 Teaching &amp; Learning Talks (TLTs) – The Science of Learning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B9E386-75F3-A644-B1E3-DC18ABE2CD27}"/>
              </a:ext>
            </a:extLst>
          </p:cNvPr>
          <p:cNvSpPr txBox="1"/>
          <p:nvPr/>
        </p:nvSpPr>
        <p:spPr>
          <a:xfrm>
            <a:off x="-6468" y="3821464"/>
            <a:ext cx="12188625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Peter E. Doolittle     Professor, Educational Psychology     Virginia Tech</a:t>
            </a:r>
          </a:p>
        </p:txBody>
      </p:sp>
    </p:spTree>
    <p:extLst>
      <p:ext uri="{BB962C8B-B14F-4D97-AF65-F5344CB8AC3E}">
        <p14:creationId xmlns:p14="http://schemas.microsoft.com/office/powerpoint/2010/main" val="34362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0127BA-B586-D547-840B-D00AFA9666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34" b="7834"/>
          <a:stretch/>
        </p:blipFill>
        <p:spPr>
          <a:xfrm>
            <a:off x="0" y="186812"/>
            <a:ext cx="12192000" cy="64696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28EAB2-A8BB-2943-B109-1AC47CE53846}"/>
              </a:ext>
            </a:extLst>
          </p:cNvPr>
          <p:cNvSpPr/>
          <p:nvPr/>
        </p:nvSpPr>
        <p:spPr>
          <a:xfrm>
            <a:off x="0" y="-3"/>
            <a:ext cx="12192000" cy="91440"/>
          </a:xfrm>
          <a:prstGeom prst="rect">
            <a:avLst/>
          </a:prstGeom>
          <a:solidFill>
            <a:srgbClr val="2B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56A665-FAF6-A24B-84CD-DE5FC8DBA261}"/>
              </a:ext>
            </a:extLst>
          </p:cNvPr>
          <p:cNvSpPr/>
          <p:nvPr/>
        </p:nvSpPr>
        <p:spPr>
          <a:xfrm>
            <a:off x="-1249" y="6766560"/>
            <a:ext cx="12192000" cy="91440"/>
          </a:xfrm>
          <a:prstGeom prst="rect">
            <a:avLst/>
          </a:prstGeom>
          <a:solidFill>
            <a:srgbClr val="B99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1B4373-6BE0-444A-8F1C-F22046D0A110}"/>
              </a:ext>
            </a:extLst>
          </p:cNvPr>
          <p:cNvSpPr txBox="1"/>
          <p:nvPr/>
        </p:nvSpPr>
        <p:spPr>
          <a:xfrm>
            <a:off x="601883" y="659756"/>
            <a:ext cx="4618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 Light" panose="020B0403020202020204" pitchFamily="34" charset="0"/>
              </a:rPr>
              <a:t>Today’s Mantra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361128-22A4-EC4E-B39D-C02924E9837E}"/>
              </a:ext>
            </a:extLst>
          </p:cNvPr>
          <p:cNvSpPr txBox="1"/>
          <p:nvPr/>
        </p:nvSpPr>
        <p:spPr>
          <a:xfrm>
            <a:off x="-1" y="1724628"/>
            <a:ext cx="12190751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elvetica Light" panose="020B0403020202020204" pitchFamily="34" charset="0"/>
              </a:rPr>
              <a:t>What we process we learn.</a:t>
            </a:r>
          </a:p>
        </p:txBody>
      </p:sp>
    </p:spTree>
    <p:extLst>
      <p:ext uri="{BB962C8B-B14F-4D97-AF65-F5344CB8AC3E}">
        <p14:creationId xmlns:p14="http://schemas.microsoft.com/office/powerpoint/2010/main" val="226682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65DE556-5226-4948-9BA9-2CF76C6A8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34" b="7834"/>
          <a:stretch/>
        </p:blipFill>
        <p:spPr>
          <a:xfrm>
            <a:off x="0" y="226142"/>
            <a:ext cx="12192000" cy="6420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-19047" y="226142"/>
            <a:ext cx="12192000" cy="6420464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Oval 5"/>
          <p:cNvSpPr/>
          <p:nvPr/>
        </p:nvSpPr>
        <p:spPr>
          <a:xfrm>
            <a:off x="4267203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67203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267203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3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610100" y="1943100"/>
            <a:ext cx="2971800" cy="29718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22860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Engagement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Active Learning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Interactive Learning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Hands 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4200" y="1295404"/>
            <a:ext cx="2743200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Cognitively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(thinking)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4600" y="4993959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Socially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(interacting)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1336359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Behaviorally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(doing)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4200" y="5029203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Affectively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(emoting)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2979004"/>
            <a:ext cx="289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What we process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we learn.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D54182-25D6-2D4A-9C22-F3EEE481D005}"/>
              </a:ext>
            </a:extLst>
          </p:cNvPr>
          <p:cNvSpPr/>
          <p:nvPr/>
        </p:nvSpPr>
        <p:spPr>
          <a:xfrm>
            <a:off x="0" y="-3"/>
            <a:ext cx="12192000" cy="91440"/>
          </a:xfrm>
          <a:prstGeom prst="rect">
            <a:avLst/>
          </a:prstGeom>
          <a:solidFill>
            <a:srgbClr val="2B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7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34568E-6 L -0.11302 -0.202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102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34568E-6 L 0.11302 -0.2027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1021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0.11302 0.202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100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34568E-6 L -0.11302 0.20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" y="10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1"/>
      <p:bldP spid="11" grpId="2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A84AEC-9685-AD41-A344-480FF614A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6" b="15866"/>
          <a:stretch/>
        </p:blipFill>
        <p:spPr>
          <a:xfrm>
            <a:off x="0" y="186812"/>
            <a:ext cx="12192001" cy="64892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3421E7-718A-1B45-ADA1-A894629AD844}"/>
              </a:ext>
            </a:extLst>
          </p:cNvPr>
          <p:cNvSpPr/>
          <p:nvPr/>
        </p:nvSpPr>
        <p:spPr>
          <a:xfrm>
            <a:off x="0" y="186812"/>
            <a:ext cx="12192000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7717CB-E9B2-9D49-B0F1-DB7399707C68}"/>
              </a:ext>
            </a:extLst>
          </p:cNvPr>
          <p:cNvSpPr txBox="1"/>
          <p:nvPr/>
        </p:nvSpPr>
        <p:spPr>
          <a:xfrm>
            <a:off x="-47897" y="807103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Active Learning</a:t>
            </a:r>
          </a:p>
        </p:txBody>
      </p:sp>
    </p:spTree>
    <p:extLst>
      <p:ext uri="{BB962C8B-B14F-4D97-AF65-F5344CB8AC3E}">
        <p14:creationId xmlns:p14="http://schemas.microsoft.com/office/powerpoint/2010/main" val="823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t Herding Bigger" descr="Cat Herding Bigger">
            <a:hlinkClick r:id="" action="ppaction://media"/>
            <a:extLst>
              <a:ext uri="{FF2B5EF4-FFF2-40B4-BE49-F238E27FC236}">
                <a16:creationId xmlns:a16="http://schemas.microsoft.com/office/drawing/2014/main" id="{1C4DDD1F-2F91-F432-960C-E335D79497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3294" y="1285345"/>
            <a:ext cx="6596944" cy="4947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AC5C8B-D5D8-05D5-0F4D-3B0162B9C5CB}"/>
              </a:ext>
            </a:extLst>
          </p:cNvPr>
          <p:cNvSpPr txBox="1"/>
          <p:nvPr/>
        </p:nvSpPr>
        <p:spPr>
          <a:xfrm>
            <a:off x="0" y="609601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Defining Active Learning Is Like . . 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CC8318-3794-9AC4-3DC6-32C6FEC9201B}"/>
              </a:ext>
            </a:extLst>
          </p:cNvPr>
          <p:cNvSpPr/>
          <p:nvPr/>
        </p:nvSpPr>
        <p:spPr>
          <a:xfrm>
            <a:off x="2658533" y="1735666"/>
            <a:ext cx="6866466" cy="40470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7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55F0D25-748A-7F41-B88F-D80C46BF57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186812"/>
            <a:ext cx="10297297" cy="64794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B62AFD-7816-A945-AA46-745F865B4323}"/>
              </a:ext>
            </a:extLst>
          </p:cNvPr>
          <p:cNvSpPr/>
          <p:nvPr/>
        </p:nvSpPr>
        <p:spPr>
          <a:xfrm>
            <a:off x="0" y="186812"/>
            <a:ext cx="12192000" cy="647945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Freeman et al. (2014)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8A2F-16ED-2140-BF3F-CA833020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484064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900"/>
              </a:spcAft>
              <a:buNone/>
            </a:pPr>
            <a:r>
              <a:rPr lang="en-US" dirty="0">
                <a:latin typeface="Helvetica Light" panose="020B0403020202020204" pitchFamily="34" charset="0"/>
              </a:rPr>
              <a:t>Research Methodology</a:t>
            </a:r>
          </a:p>
          <a:p>
            <a:pPr lvl="1">
              <a:lnSpc>
                <a:spcPct val="100000"/>
              </a:lnSpc>
              <a:spcAft>
                <a:spcPts val="900"/>
              </a:spcAft>
            </a:pPr>
            <a:r>
              <a:rPr lang="en-US" sz="2800" dirty="0">
                <a:latin typeface="Helvetica Light" panose="020B0403020202020204" pitchFamily="34" charset="0"/>
              </a:rPr>
              <a:t>Active learning courses (AL) vs traditional lecture courses (TL)</a:t>
            </a:r>
          </a:p>
          <a:p>
            <a:pPr lvl="1">
              <a:lnSpc>
                <a:spcPct val="100000"/>
              </a:lnSpc>
              <a:spcAft>
                <a:spcPts val="900"/>
              </a:spcAft>
            </a:pPr>
            <a:r>
              <a:rPr lang="en-US" sz="2800" dirty="0">
                <a:latin typeface="Helvetica Light" panose="020B0403020202020204" pitchFamily="34" charset="0"/>
              </a:rPr>
              <a:t>Systematic review of UG STEM courses (meta-analysis)</a:t>
            </a:r>
          </a:p>
          <a:p>
            <a:pPr lvl="1">
              <a:lnSpc>
                <a:spcPct val="100000"/>
              </a:lnSpc>
              <a:spcAft>
                <a:spcPts val="3600"/>
              </a:spcAft>
            </a:pPr>
            <a:r>
              <a:rPr lang="en-US" sz="2800" dirty="0">
                <a:latin typeface="Helvetica Light" panose="020B0403020202020204" pitchFamily="34" charset="0"/>
              </a:rPr>
              <a:t>Exam scores and Passing Rates (DFW)</a:t>
            </a:r>
          </a:p>
          <a:p>
            <a:pPr marL="1428750" lvl="2" indent="-514350">
              <a:lnSpc>
                <a:spcPct val="100000"/>
              </a:lnSpc>
              <a:spcAft>
                <a:spcPts val="900"/>
              </a:spcAft>
              <a:buFont typeface="+mj-lt"/>
              <a:buAutoNum type="arabicPeriod"/>
            </a:pPr>
            <a:r>
              <a:rPr lang="en-US" sz="2800" dirty="0">
                <a:latin typeface="Helvetica Light" panose="020B0403020202020204" pitchFamily="34" charset="0"/>
              </a:rPr>
              <a:t>.47 SD increase on exam scores	(  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6% difference</a:t>
            </a:r>
            <a:r>
              <a:rPr lang="en-US" sz="2800" dirty="0">
                <a:latin typeface="Helvetica Light" panose="020B0403020202020204" pitchFamily="34" charset="0"/>
              </a:rPr>
              <a:t>)</a:t>
            </a:r>
          </a:p>
          <a:p>
            <a:pPr marL="1428750" lvl="2" indent="-514350">
              <a:lnSpc>
                <a:spcPct val="100000"/>
              </a:lnSpc>
              <a:spcAft>
                <a:spcPts val="900"/>
              </a:spcAft>
              <a:buFont typeface="+mj-lt"/>
              <a:buAutoNum type="arabicPeriod"/>
            </a:pPr>
            <a:r>
              <a:rPr lang="en-US" sz="2800" dirty="0">
                <a:latin typeface="Helvetica Light" panose="020B0403020202020204" pitchFamily="34" charset="0"/>
              </a:rPr>
              <a:t>DFW rate: AL = 21.8%; TL = 33.8%	(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12% difference</a:t>
            </a:r>
            <a:r>
              <a:rPr lang="en-US" sz="2800" dirty="0">
                <a:latin typeface="Helvetica Light" panose="020B0403020202020204" pitchFamily="34" charset="0"/>
              </a:rPr>
              <a:t>)</a:t>
            </a:r>
          </a:p>
          <a:p>
            <a:pPr marL="1428750" lvl="2" indent="-514350">
              <a:lnSpc>
                <a:spcPct val="100000"/>
              </a:lnSpc>
              <a:spcAft>
                <a:spcPts val="900"/>
              </a:spcAft>
              <a:buFont typeface="+mj-lt"/>
              <a:buAutoNum type="arabicPeriod"/>
            </a:pPr>
            <a:r>
              <a:rPr lang="en-US" sz="2800" dirty="0">
                <a:latin typeface="Helvetica Light" panose="020B0403020202020204" pitchFamily="34" charset="0"/>
              </a:rPr>
              <a:t>Greatest effects in smaller classes 	(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&lt; 50 students</a:t>
            </a:r>
            <a:r>
              <a:rPr lang="en-US" sz="2800" dirty="0">
                <a:latin typeface="Helvetica Light" panose="020B0403020202020204" pitchFamily="34" charset="0"/>
              </a:rPr>
              <a:t>)</a:t>
            </a:r>
          </a:p>
          <a:p>
            <a:pPr>
              <a:lnSpc>
                <a:spcPct val="100000"/>
              </a:lnSpc>
              <a:spcAft>
                <a:spcPts val="900"/>
              </a:spcAft>
            </a:pPr>
            <a:endParaRPr lang="en-US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22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55F0D25-748A-7F41-B88F-D80C46BF57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184245"/>
            <a:ext cx="10297297" cy="64963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B62AFD-7816-A945-AA46-745F865B4323}"/>
              </a:ext>
            </a:extLst>
          </p:cNvPr>
          <p:cNvSpPr/>
          <p:nvPr/>
        </p:nvSpPr>
        <p:spPr>
          <a:xfrm>
            <a:off x="0" y="184246"/>
            <a:ext cx="12192000" cy="649633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Freeman et al. (2014)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8A2F-16ED-2140-BF3F-CA833020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93657" cy="355841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dirty="0">
                <a:latin typeface="Helvetica Light" panose="020B0403020202020204" pitchFamily="34" charset="0"/>
              </a:rPr>
              <a:t>Defining Active Learning</a:t>
            </a:r>
          </a:p>
          <a:p>
            <a:pPr marL="457200" lvl="1" indent="0">
              <a:lnSpc>
                <a:spcPct val="150000"/>
              </a:lnSpc>
              <a:spcAft>
                <a:spcPts val="3600"/>
              </a:spcAft>
              <a:buNone/>
            </a:pPr>
            <a:r>
              <a:rPr lang="en-US" sz="2800" dirty="0">
                <a:latin typeface="Helvetica Light" panose="020B0403020202020204" pitchFamily="34" charset="0"/>
              </a:rPr>
              <a:t>Active learning engages students in the process of 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learning through activities and/or discussion </a:t>
            </a:r>
            <a:r>
              <a:rPr lang="en-US" sz="2800" dirty="0">
                <a:latin typeface="Helvetica Light" panose="020B0403020202020204" pitchFamily="34" charset="0"/>
              </a:rPr>
              <a:t>in class, as opposed to 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passively listening to an expert</a:t>
            </a:r>
            <a:r>
              <a:rPr lang="en-US" sz="2800" dirty="0">
                <a:latin typeface="Helvetica Light" panose="020B0403020202020204" pitchFamily="34" charset="0"/>
              </a:rPr>
              <a:t>. (p. 8413)</a:t>
            </a:r>
          </a:p>
          <a:p>
            <a:pPr marL="0" indent="0">
              <a:lnSpc>
                <a:spcPct val="100000"/>
              </a:lnSpc>
              <a:spcAft>
                <a:spcPts val="900"/>
              </a:spcAft>
              <a:buNone/>
            </a:pPr>
            <a:endParaRPr lang="en-US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7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11029</TotalTime>
  <Words>1614</Words>
  <Application>Microsoft Macintosh PowerPoint</Application>
  <PresentationFormat>Widescreen</PresentationFormat>
  <Paragraphs>454</Paragraphs>
  <Slides>35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Bauhaus 93</vt:lpstr>
      <vt:lpstr>Calibri</vt:lpstr>
      <vt:lpstr>Calibri Light</vt:lpstr>
      <vt:lpstr>Helvetica Light</vt:lpstr>
      <vt:lpstr>Office Theme</vt:lpstr>
      <vt:lpstr>Active Learning Proactive Teaching</vt:lpstr>
      <vt:lpstr>PowerPoint Presentation</vt:lpstr>
      <vt:lpstr>What is Active Learning?</vt:lpstr>
      <vt:lpstr>PowerPoint Presentation</vt:lpstr>
      <vt:lpstr>PowerPoint Presentation</vt:lpstr>
      <vt:lpstr>PowerPoint Presentation</vt:lpstr>
      <vt:lpstr>PowerPoint Presentation</vt:lpstr>
      <vt:lpstr>Freeman et al. (2014)</vt:lpstr>
      <vt:lpstr>Freeman et al. (2014)</vt:lpstr>
      <vt:lpstr>Freeman et al. (2014)</vt:lpstr>
      <vt:lpstr>Freeman et al. (2014)</vt:lpstr>
      <vt:lpstr>Other Good Active Learning Articles</vt:lpstr>
      <vt:lpstr>Some Other General Findings</vt:lpstr>
      <vt:lpstr>Some Other General Findings</vt:lpstr>
      <vt:lpstr>Some Other General Findings</vt:lpstr>
      <vt:lpstr>Reality Check</vt:lpstr>
      <vt:lpstr>What is Active Learning?</vt:lpstr>
      <vt:lpstr>What is Active Learning   Domains</vt:lpstr>
      <vt:lpstr>What is Active Learning?   Strategies</vt:lpstr>
      <vt:lpstr>What is Active Learning?   Strategies</vt:lpstr>
      <vt:lpstr>What is Active Learning   Domains</vt:lpstr>
      <vt:lpstr>PowerPoint Presentation</vt:lpstr>
      <vt:lpstr>PowerPoint Presentation</vt:lpstr>
      <vt:lpstr>PowerPoint Presentation</vt:lpstr>
      <vt:lpstr>Active Learning in Action</vt:lpstr>
      <vt:lpstr>PowerPoint Presentation</vt:lpstr>
      <vt:lpstr>PowerPoint Presentation</vt:lpstr>
      <vt:lpstr>Long Term Memory</vt:lpstr>
      <vt:lpstr>Active Learning and Cognitive Processing</vt:lpstr>
      <vt:lpstr>Active Learning and Cognitive Processing</vt:lpstr>
      <vt:lpstr>Active Learning and Cognitive Processing</vt:lpstr>
      <vt:lpstr>Active Learning and Cognitive Processing</vt:lpstr>
      <vt:lpstr>Active Learning and Cognitive Processing</vt:lpstr>
      <vt:lpstr>Active Learning and Cognitive Processing</vt:lpstr>
      <vt:lpstr>Active Learning Proactive Teaching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Cognitive Psychology 101</dc:title>
  <dc:creator>Doolittle, Peter</dc:creator>
  <cp:lastModifiedBy>Microsoft Office User</cp:lastModifiedBy>
  <cp:revision>546</cp:revision>
  <cp:lastPrinted>2021-02-02T23:30:58Z</cp:lastPrinted>
  <dcterms:created xsi:type="dcterms:W3CDTF">2021-01-24T17:39:01Z</dcterms:created>
  <dcterms:modified xsi:type="dcterms:W3CDTF">2022-04-28T12:00:41Z</dcterms:modified>
</cp:coreProperties>
</file>