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56" r:id="rId2"/>
    <p:sldId id="1282" r:id="rId3"/>
    <p:sldId id="1084" r:id="rId4"/>
    <p:sldId id="1116" r:id="rId5"/>
    <p:sldId id="1117" r:id="rId6"/>
    <p:sldId id="1063" r:id="rId7"/>
    <p:sldId id="1249" r:id="rId8"/>
    <p:sldId id="1262" r:id="rId9"/>
    <p:sldId id="1121" r:id="rId10"/>
    <p:sldId id="1052" r:id="rId11"/>
    <p:sldId id="1263" r:id="rId12"/>
    <p:sldId id="1008" r:id="rId13"/>
    <p:sldId id="1242" r:id="rId14"/>
    <p:sldId id="1091" r:id="rId15"/>
    <p:sldId id="1253" r:id="rId16"/>
    <p:sldId id="1283" r:id="rId17"/>
    <p:sldId id="1095" r:id="rId18"/>
    <p:sldId id="1261" r:id="rId19"/>
    <p:sldId id="1246" r:id="rId20"/>
    <p:sldId id="1259" r:id="rId21"/>
    <p:sldId id="1254" r:id="rId22"/>
    <p:sldId id="1245" r:id="rId23"/>
    <p:sldId id="1257" r:id="rId24"/>
    <p:sldId id="1243" r:id="rId25"/>
    <p:sldId id="1240" r:id="rId26"/>
    <p:sldId id="1247" r:id="rId27"/>
    <p:sldId id="1260" r:id="rId28"/>
    <p:sldId id="1255" r:id="rId29"/>
    <p:sldId id="1285" r:id="rId30"/>
    <p:sldId id="1122" r:id="rId31"/>
    <p:sldId id="1265" r:id="rId32"/>
    <p:sldId id="1288" r:id="rId33"/>
    <p:sldId id="1126" r:id="rId34"/>
    <p:sldId id="271" r:id="rId35"/>
    <p:sldId id="1127" r:id="rId36"/>
    <p:sldId id="1146" r:id="rId37"/>
    <p:sldId id="1239" r:id="rId38"/>
    <p:sldId id="1130" r:id="rId39"/>
    <p:sldId id="1131" r:id="rId40"/>
    <p:sldId id="1267" r:id="rId41"/>
    <p:sldId id="1155" r:id="rId42"/>
    <p:sldId id="1276" r:id="rId43"/>
    <p:sldId id="1264" r:id="rId44"/>
    <p:sldId id="1270" r:id="rId45"/>
    <p:sldId id="1256" r:id="rId46"/>
    <p:sldId id="1266" r:id="rId47"/>
    <p:sldId id="1177" r:id="rId48"/>
    <p:sldId id="1272" r:id="rId49"/>
    <p:sldId id="1278" r:id="rId50"/>
    <p:sldId id="1279" r:id="rId51"/>
    <p:sldId id="1287" r:id="rId52"/>
    <p:sldId id="1119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400"/>
    <a:srgbClr val="3E8EDE"/>
    <a:srgbClr val="3172AE"/>
    <a:srgbClr val="002E6D"/>
    <a:srgbClr val="BA0C2F"/>
    <a:srgbClr val="004E60"/>
    <a:srgbClr val="00A3AD"/>
    <a:srgbClr val="FFFFFF"/>
    <a:srgbClr val="1D2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883"/>
    <p:restoredTop sz="94910"/>
  </p:normalViewPr>
  <p:slideViewPr>
    <p:cSldViewPr snapToGrid="0">
      <p:cViewPr varScale="1">
        <p:scale>
          <a:sx n="147" d="100"/>
          <a:sy n="147" d="100"/>
        </p:scale>
        <p:origin x="80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35213-5437-A842-B574-7C30C57E720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0E48F-EC13-B94F-838F-1391D141E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18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21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92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95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32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1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45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62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5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7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77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22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1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C7188-E883-DB4D-8999-E2E84D66F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2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40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25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28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C7188-E883-DB4D-8999-E2E84D66F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801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C7188-E883-DB4D-8999-E2E84D66F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03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C7188-E883-DB4D-8999-E2E84D66F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34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17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3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75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C7188-E883-DB4D-8999-E2E84D66F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605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09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99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 = easier to retrieve; hard to interfere with</a:t>
            </a:r>
          </a:p>
          <a:p>
            <a:r>
              <a:rPr lang="en-US" dirty="0"/>
              <a:t>flexible = connect to other knowledge, both within and across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01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46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6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13F12D-6EE8-BB8C-B53F-9C86F9CE8F18}"/>
              </a:ext>
            </a:extLst>
          </p:cNvPr>
          <p:cNvSpPr/>
          <p:nvPr userDrawn="1"/>
        </p:nvSpPr>
        <p:spPr>
          <a:xfrm>
            <a:off x="0" y="-510"/>
            <a:ext cx="12192000" cy="91440"/>
          </a:xfrm>
          <a:prstGeom prst="rect">
            <a:avLst/>
          </a:prstGeom>
          <a:solidFill>
            <a:srgbClr val="317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58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9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2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0" i="0">
                <a:latin typeface="Helvetica Light" panose="020B0403020202020204" pitchFamily="34" charset="0"/>
              </a:defRPr>
            </a:lvl1pPr>
            <a:lvl2pPr>
              <a:defRPr sz="2800" b="0" i="0">
                <a:latin typeface="Helvetica Light" panose="020B0403020202020204" pitchFamily="34" charset="0"/>
              </a:defRPr>
            </a:lvl2pPr>
            <a:lvl3pPr>
              <a:defRPr sz="2400" b="0" i="0">
                <a:latin typeface="Helvetica Light" panose="020B0403020202020204" pitchFamily="34" charset="0"/>
              </a:defRPr>
            </a:lvl3pPr>
            <a:lvl4pPr>
              <a:defRPr sz="2000" b="0" i="0">
                <a:latin typeface="Helvetica Light" panose="020B0403020202020204" pitchFamily="34" charset="0"/>
              </a:defRPr>
            </a:lvl4pPr>
            <a:lvl5pPr>
              <a:defRPr sz="1800"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34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5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8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3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1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8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8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C30A5-6D92-0246-BB99-0B79D0B9EADC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50EEB8-913D-C218-94AB-D05A6321546A}"/>
              </a:ext>
            </a:extLst>
          </p:cNvPr>
          <p:cNvSpPr/>
          <p:nvPr userDrawn="1"/>
        </p:nvSpPr>
        <p:spPr>
          <a:xfrm>
            <a:off x="0" y="-510"/>
            <a:ext cx="12192000" cy="91440"/>
          </a:xfrm>
          <a:prstGeom prst="rect">
            <a:avLst/>
          </a:prstGeom>
          <a:solidFill>
            <a:srgbClr val="317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695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Light" panose="020B04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erson wearing a garment&#10;&#10;Description automatically generated">
            <a:extLst>
              <a:ext uri="{FF2B5EF4-FFF2-40B4-BE49-F238E27FC236}">
                <a16:creationId xmlns:a16="http://schemas.microsoft.com/office/drawing/2014/main" id="{3643884E-F486-B898-3CCC-7559936CB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12"/>
          <a:stretch/>
        </p:blipFill>
        <p:spPr>
          <a:xfrm>
            <a:off x="6726423" y="1834390"/>
            <a:ext cx="5465574" cy="3251200"/>
          </a:xfrm>
          <a:prstGeom prst="rect">
            <a:avLst/>
          </a:prstGeom>
        </p:spPr>
      </p:pic>
      <p:sp>
        <p:nvSpPr>
          <p:cNvPr id="36" name="Freeform 35">
            <a:extLst>
              <a:ext uri="{FF2B5EF4-FFF2-40B4-BE49-F238E27FC236}">
                <a16:creationId xmlns:a16="http://schemas.microsoft.com/office/drawing/2014/main" id="{067208BE-1933-3E4F-BCD6-1DBE67159A7D}"/>
              </a:ext>
            </a:extLst>
          </p:cNvPr>
          <p:cNvSpPr/>
          <p:nvPr/>
        </p:nvSpPr>
        <p:spPr>
          <a:xfrm>
            <a:off x="3" y="86716"/>
            <a:ext cx="12191999" cy="6215761"/>
          </a:xfrm>
          <a:custGeom>
            <a:avLst/>
            <a:gdLst>
              <a:gd name="connsiteX0" fmla="*/ 8401452 w 12191999"/>
              <a:gd name="connsiteY0" fmla="*/ 1958280 h 6771287"/>
              <a:gd name="connsiteX1" fmla="*/ 8170394 w 12191999"/>
              <a:gd name="connsiteY1" fmla="*/ 2189338 h 6771287"/>
              <a:gd name="connsiteX2" fmla="*/ 8170394 w 12191999"/>
              <a:gd name="connsiteY2" fmla="*/ 4273776 h 6771287"/>
              <a:gd name="connsiteX3" fmla="*/ 8401452 w 12191999"/>
              <a:gd name="connsiteY3" fmla="*/ 4504834 h 6771287"/>
              <a:gd name="connsiteX4" fmla="*/ 8632510 w 12191999"/>
              <a:gd name="connsiteY4" fmla="*/ 4273776 h 6771287"/>
              <a:gd name="connsiteX5" fmla="*/ 8632510 w 12191999"/>
              <a:gd name="connsiteY5" fmla="*/ 2189338 h 6771287"/>
              <a:gd name="connsiteX6" fmla="*/ 8401452 w 12191999"/>
              <a:gd name="connsiteY6" fmla="*/ 1958280 h 6771287"/>
              <a:gd name="connsiteX7" fmla="*/ 8944855 w 12191999"/>
              <a:gd name="connsiteY7" fmla="*/ 1958280 h 6771287"/>
              <a:gd name="connsiteX8" fmla="*/ 8713797 w 12191999"/>
              <a:gd name="connsiteY8" fmla="*/ 2189338 h 6771287"/>
              <a:gd name="connsiteX9" fmla="*/ 8713797 w 12191999"/>
              <a:gd name="connsiteY9" fmla="*/ 4273776 h 6771287"/>
              <a:gd name="connsiteX10" fmla="*/ 8944855 w 12191999"/>
              <a:gd name="connsiteY10" fmla="*/ 4504834 h 6771287"/>
              <a:gd name="connsiteX11" fmla="*/ 9175913 w 12191999"/>
              <a:gd name="connsiteY11" fmla="*/ 4273776 h 6771287"/>
              <a:gd name="connsiteX12" fmla="*/ 9175913 w 12191999"/>
              <a:gd name="connsiteY12" fmla="*/ 2189338 h 6771287"/>
              <a:gd name="connsiteX13" fmla="*/ 8944855 w 12191999"/>
              <a:gd name="connsiteY13" fmla="*/ 1958280 h 6771287"/>
              <a:gd name="connsiteX14" fmla="*/ 10031661 w 12191999"/>
              <a:gd name="connsiteY14" fmla="*/ 1958279 h 6771287"/>
              <a:gd name="connsiteX15" fmla="*/ 9800603 w 12191999"/>
              <a:gd name="connsiteY15" fmla="*/ 2189337 h 6771287"/>
              <a:gd name="connsiteX16" fmla="*/ 9800603 w 12191999"/>
              <a:gd name="connsiteY16" fmla="*/ 4273776 h 6771287"/>
              <a:gd name="connsiteX17" fmla="*/ 10031661 w 12191999"/>
              <a:gd name="connsiteY17" fmla="*/ 4504834 h 6771287"/>
              <a:gd name="connsiteX18" fmla="*/ 10262719 w 12191999"/>
              <a:gd name="connsiteY18" fmla="*/ 4273776 h 6771287"/>
              <a:gd name="connsiteX19" fmla="*/ 10262719 w 12191999"/>
              <a:gd name="connsiteY19" fmla="*/ 2189337 h 6771287"/>
              <a:gd name="connsiteX20" fmla="*/ 10031661 w 12191999"/>
              <a:gd name="connsiteY20" fmla="*/ 1958279 h 6771287"/>
              <a:gd name="connsiteX21" fmla="*/ 7857671 w 12191999"/>
              <a:gd name="connsiteY21" fmla="*/ 1948331 h 6771287"/>
              <a:gd name="connsiteX22" fmla="*/ 7626613 w 12191999"/>
              <a:gd name="connsiteY22" fmla="*/ 2179388 h 6771287"/>
              <a:gd name="connsiteX23" fmla="*/ 7626613 w 12191999"/>
              <a:gd name="connsiteY23" fmla="*/ 4263827 h 6771287"/>
              <a:gd name="connsiteX24" fmla="*/ 7857671 w 12191999"/>
              <a:gd name="connsiteY24" fmla="*/ 4494885 h 6771287"/>
              <a:gd name="connsiteX25" fmla="*/ 8088729 w 12191999"/>
              <a:gd name="connsiteY25" fmla="*/ 4263827 h 6771287"/>
              <a:gd name="connsiteX26" fmla="*/ 8088729 w 12191999"/>
              <a:gd name="connsiteY26" fmla="*/ 2179388 h 6771287"/>
              <a:gd name="connsiteX27" fmla="*/ 7857671 w 12191999"/>
              <a:gd name="connsiteY27" fmla="*/ 1948331 h 6771287"/>
              <a:gd name="connsiteX28" fmla="*/ 9488258 w 12191999"/>
              <a:gd name="connsiteY28" fmla="*/ 1948330 h 6771287"/>
              <a:gd name="connsiteX29" fmla="*/ 9257200 w 12191999"/>
              <a:gd name="connsiteY29" fmla="*/ 2179388 h 6771287"/>
              <a:gd name="connsiteX30" fmla="*/ 9257200 w 12191999"/>
              <a:gd name="connsiteY30" fmla="*/ 4263827 h 6771287"/>
              <a:gd name="connsiteX31" fmla="*/ 9488258 w 12191999"/>
              <a:gd name="connsiteY31" fmla="*/ 4494885 h 6771287"/>
              <a:gd name="connsiteX32" fmla="*/ 9719316 w 12191999"/>
              <a:gd name="connsiteY32" fmla="*/ 4263827 h 6771287"/>
              <a:gd name="connsiteX33" fmla="*/ 9719316 w 12191999"/>
              <a:gd name="connsiteY33" fmla="*/ 2179388 h 6771287"/>
              <a:gd name="connsiteX34" fmla="*/ 9488258 w 12191999"/>
              <a:gd name="connsiteY34" fmla="*/ 1948330 h 6771287"/>
              <a:gd name="connsiteX35" fmla="*/ 10575064 w 12191999"/>
              <a:gd name="connsiteY35" fmla="*/ 1930164 h 6771287"/>
              <a:gd name="connsiteX36" fmla="*/ 10344006 w 12191999"/>
              <a:gd name="connsiteY36" fmla="*/ 2161222 h 6771287"/>
              <a:gd name="connsiteX37" fmla="*/ 10344006 w 12191999"/>
              <a:gd name="connsiteY37" fmla="*/ 4245661 h 6771287"/>
              <a:gd name="connsiteX38" fmla="*/ 10575064 w 12191999"/>
              <a:gd name="connsiteY38" fmla="*/ 4476719 h 6771287"/>
              <a:gd name="connsiteX39" fmla="*/ 10806122 w 12191999"/>
              <a:gd name="connsiteY39" fmla="*/ 4245661 h 6771287"/>
              <a:gd name="connsiteX40" fmla="*/ 10806122 w 12191999"/>
              <a:gd name="connsiteY40" fmla="*/ 2161222 h 6771287"/>
              <a:gd name="connsiteX41" fmla="*/ 10575064 w 12191999"/>
              <a:gd name="connsiteY41" fmla="*/ 1930164 h 6771287"/>
              <a:gd name="connsiteX42" fmla="*/ 0 w 12191999"/>
              <a:gd name="connsiteY42" fmla="*/ 0 h 6771287"/>
              <a:gd name="connsiteX43" fmla="*/ 12191999 w 12191999"/>
              <a:gd name="connsiteY43" fmla="*/ 0 h 6771287"/>
              <a:gd name="connsiteX44" fmla="*/ 12191999 w 12191999"/>
              <a:gd name="connsiteY44" fmla="*/ 6771287 h 6771287"/>
              <a:gd name="connsiteX45" fmla="*/ 0 w 12191999"/>
              <a:gd name="connsiteY45" fmla="*/ 6771287 h 677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1999" h="6771287">
                <a:moveTo>
                  <a:pt x="8401452" y="1958280"/>
                </a:moveTo>
                <a:cubicBezTo>
                  <a:pt x="8273842" y="1958280"/>
                  <a:pt x="8170394" y="2061728"/>
                  <a:pt x="8170394" y="2189338"/>
                </a:cubicBezTo>
                <a:lnTo>
                  <a:pt x="8170394" y="4273776"/>
                </a:lnTo>
                <a:cubicBezTo>
                  <a:pt x="8170394" y="4401386"/>
                  <a:pt x="8273842" y="4504834"/>
                  <a:pt x="8401452" y="4504834"/>
                </a:cubicBezTo>
                <a:cubicBezTo>
                  <a:pt x="8529062" y="4504834"/>
                  <a:pt x="8632510" y="4401386"/>
                  <a:pt x="8632510" y="4273776"/>
                </a:cubicBezTo>
                <a:lnTo>
                  <a:pt x="8632510" y="2189338"/>
                </a:lnTo>
                <a:cubicBezTo>
                  <a:pt x="8632510" y="2061728"/>
                  <a:pt x="8529062" y="1958280"/>
                  <a:pt x="8401452" y="1958280"/>
                </a:cubicBezTo>
                <a:close/>
                <a:moveTo>
                  <a:pt x="8944855" y="1958280"/>
                </a:moveTo>
                <a:cubicBezTo>
                  <a:pt x="8817245" y="1958280"/>
                  <a:pt x="8713797" y="2061728"/>
                  <a:pt x="8713797" y="2189338"/>
                </a:cubicBezTo>
                <a:lnTo>
                  <a:pt x="8713797" y="4273776"/>
                </a:lnTo>
                <a:cubicBezTo>
                  <a:pt x="8713797" y="4401386"/>
                  <a:pt x="8817245" y="4504834"/>
                  <a:pt x="8944855" y="4504834"/>
                </a:cubicBezTo>
                <a:cubicBezTo>
                  <a:pt x="9072465" y="4504834"/>
                  <a:pt x="9175913" y="4401386"/>
                  <a:pt x="9175913" y="4273776"/>
                </a:cubicBezTo>
                <a:lnTo>
                  <a:pt x="9175913" y="2189338"/>
                </a:lnTo>
                <a:cubicBezTo>
                  <a:pt x="9175913" y="2061728"/>
                  <a:pt x="9072465" y="1958280"/>
                  <a:pt x="8944855" y="1958280"/>
                </a:cubicBezTo>
                <a:close/>
                <a:moveTo>
                  <a:pt x="10031661" y="1958279"/>
                </a:moveTo>
                <a:cubicBezTo>
                  <a:pt x="9904051" y="1958279"/>
                  <a:pt x="9800603" y="2061727"/>
                  <a:pt x="9800603" y="2189337"/>
                </a:cubicBezTo>
                <a:lnTo>
                  <a:pt x="9800603" y="4273776"/>
                </a:lnTo>
                <a:cubicBezTo>
                  <a:pt x="9800603" y="4401386"/>
                  <a:pt x="9904051" y="4504834"/>
                  <a:pt x="10031661" y="4504834"/>
                </a:cubicBezTo>
                <a:cubicBezTo>
                  <a:pt x="10159271" y="4504834"/>
                  <a:pt x="10262719" y="4401386"/>
                  <a:pt x="10262719" y="4273776"/>
                </a:cubicBezTo>
                <a:lnTo>
                  <a:pt x="10262719" y="2189337"/>
                </a:lnTo>
                <a:cubicBezTo>
                  <a:pt x="10262719" y="2061727"/>
                  <a:pt x="10159271" y="1958279"/>
                  <a:pt x="10031661" y="1958279"/>
                </a:cubicBezTo>
                <a:close/>
                <a:moveTo>
                  <a:pt x="7857671" y="1948331"/>
                </a:moveTo>
                <a:cubicBezTo>
                  <a:pt x="7730061" y="1948331"/>
                  <a:pt x="7626613" y="2051779"/>
                  <a:pt x="7626613" y="2179388"/>
                </a:cubicBezTo>
                <a:lnTo>
                  <a:pt x="7626613" y="4263827"/>
                </a:lnTo>
                <a:cubicBezTo>
                  <a:pt x="7626613" y="4391437"/>
                  <a:pt x="7730061" y="4494885"/>
                  <a:pt x="7857671" y="4494885"/>
                </a:cubicBezTo>
                <a:cubicBezTo>
                  <a:pt x="7985281" y="4494885"/>
                  <a:pt x="8088729" y="4391437"/>
                  <a:pt x="8088729" y="4263827"/>
                </a:cubicBezTo>
                <a:lnTo>
                  <a:pt x="8088729" y="2179388"/>
                </a:lnTo>
                <a:cubicBezTo>
                  <a:pt x="8088729" y="2051779"/>
                  <a:pt x="7985281" y="1948331"/>
                  <a:pt x="7857671" y="1948331"/>
                </a:cubicBezTo>
                <a:close/>
                <a:moveTo>
                  <a:pt x="9488258" y="1948330"/>
                </a:moveTo>
                <a:cubicBezTo>
                  <a:pt x="9360648" y="1948330"/>
                  <a:pt x="9257200" y="2051778"/>
                  <a:pt x="9257200" y="2179388"/>
                </a:cubicBezTo>
                <a:lnTo>
                  <a:pt x="9257200" y="4263827"/>
                </a:lnTo>
                <a:cubicBezTo>
                  <a:pt x="9257200" y="4391437"/>
                  <a:pt x="9360648" y="4494885"/>
                  <a:pt x="9488258" y="4494885"/>
                </a:cubicBezTo>
                <a:cubicBezTo>
                  <a:pt x="9615868" y="4494885"/>
                  <a:pt x="9719316" y="4391437"/>
                  <a:pt x="9719316" y="4263827"/>
                </a:cubicBezTo>
                <a:lnTo>
                  <a:pt x="9719316" y="2179388"/>
                </a:lnTo>
                <a:cubicBezTo>
                  <a:pt x="9719316" y="2051778"/>
                  <a:pt x="9615868" y="1948330"/>
                  <a:pt x="9488258" y="1948330"/>
                </a:cubicBezTo>
                <a:close/>
                <a:moveTo>
                  <a:pt x="10575064" y="1930164"/>
                </a:moveTo>
                <a:cubicBezTo>
                  <a:pt x="10447454" y="1930164"/>
                  <a:pt x="10344006" y="2033612"/>
                  <a:pt x="10344006" y="2161222"/>
                </a:cubicBezTo>
                <a:lnTo>
                  <a:pt x="10344006" y="4245661"/>
                </a:lnTo>
                <a:cubicBezTo>
                  <a:pt x="10344006" y="4373271"/>
                  <a:pt x="10447454" y="4476719"/>
                  <a:pt x="10575064" y="4476719"/>
                </a:cubicBezTo>
                <a:cubicBezTo>
                  <a:pt x="10702674" y="4476719"/>
                  <a:pt x="10806122" y="4373271"/>
                  <a:pt x="10806122" y="4245661"/>
                </a:cubicBezTo>
                <a:lnTo>
                  <a:pt x="10806122" y="2161222"/>
                </a:lnTo>
                <a:cubicBezTo>
                  <a:pt x="10806122" y="2033612"/>
                  <a:pt x="10702674" y="1930164"/>
                  <a:pt x="10575064" y="1930164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771287"/>
                </a:lnTo>
                <a:lnTo>
                  <a:pt x="0" y="67712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08D41-4A05-F515-FA06-749291DA8D9D}"/>
              </a:ext>
            </a:extLst>
          </p:cNvPr>
          <p:cNvSpPr txBox="1"/>
          <p:nvPr/>
        </p:nvSpPr>
        <p:spPr>
          <a:xfrm>
            <a:off x="2356945" y="3023424"/>
            <a:ext cx="47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Experience  ‣  Knowledge  ‣  Meaning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C921A7-DC1D-BF49-8168-EE53FEECD24C}"/>
              </a:ext>
            </a:extLst>
          </p:cNvPr>
          <p:cNvCxnSpPr>
            <a:cxnSpLocks/>
          </p:cNvCxnSpPr>
          <p:nvPr/>
        </p:nvCxnSpPr>
        <p:spPr>
          <a:xfrm>
            <a:off x="520265" y="2969090"/>
            <a:ext cx="7080070" cy="0"/>
          </a:xfrm>
          <a:prstGeom prst="line">
            <a:avLst/>
          </a:prstGeom>
          <a:ln w="889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6000">
                  <a:srgbClr val="002E6D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CF222FB-3EEB-8C09-6AAB-391735C73B9E}"/>
              </a:ext>
            </a:extLst>
          </p:cNvPr>
          <p:cNvSpPr txBox="1"/>
          <p:nvPr/>
        </p:nvSpPr>
        <p:spPr>
          <a:xfrm>
            <a:off x="460167" y="2235580"/>
            <a:ext cx="471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Helvetica Light" panose="020B0403020202020204" pitchFamily="34" charset="0"/>
              </a:rPr>
              <a:t>Active 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AAE654-3749-33B4-C4DD-9D10BBF025F0}"/>
              </a:ext>
            </a:extLst>
          </p:cNvPr>
          <p:cNvSpPr/>
          <p:nvPr/>
        </p:nvSpPr>
        <p:spPr>
          <a:xfrm>
            <a:off x="535671" y="5162790"/>
            <a:ext cx="11656329" cy="36379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6000">
                <a:schemeClr val="tx1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C1E5B-510E-112E-CFA2-A7D2A9729B2B}"/>
              </a:ext>
            </a:extLst>
          </p:cNvPr>
          <p:cNvSpPr txBox="1"/>
          <p:nvPr/>
        </p:nvSpPr>
        <p:spPr>
          <a:xfrm>
            <a:off x="554742" y="5137552"/>
            <a:ext cx="3181686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000" dirty="0">
                <a:latin typeface="Helvetica Light" panose="020B0403020202020204" pitchFamily="34" charset="0"/>
              </a:rPr>
              <a:t>Peter Doolittle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Helvetica Light" panose="020B0403020202020204" pitchFamily="34" charset="0"/>
              </a:rPr>
              <a:t>Educational Psychology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Helvetica Light" panose="020B0403020202020204" pitchFamily="34" charset="0"/>
              </a:rPr>
              <a:t>Virginia Tech</a:t>
            </a:r>
          </a:p>
          <a:p>
            <a:pPr>
              <a:spcAft>
                <a:spcPts val="300"/>
              </a:spcAft>
            </a:pPr>
            <a:r>
              <a:rPr lang="en-US" dirty="0" err="1">
                <a:latin typeface="Helvetica Light" panose="020B0403020202020204" pitchFamily="34" charset="0"/>
              </a:rPr>
              <a:t>pdoo@vt.edu</a:t>
            </a:r>
            <a:endParaRPr lang="en-US" dirty="0">
              <a:latin typeface="Helvetica Light" panose="020B0403020202020204" pitchFamily="34" charset="0"/>
            </a:endParaRPr>
          </a:p>
        </p:txBody>
      </p:sp>
      <p:pic>
        <p:nvPicPr>
          <p:cNvPr id="37" name="Picture 36" descr="A blue and black logo&#10;&#10;Description automatically generated">
            <a:extLst>
              <a:ext uri="{FF2B5EF4-FFF2-40B4-BE49-F238E27FC236}">
                <a16:creationId xmlns:a16="http://schemas.microsoft.com/office/drawing/2014/main" id="{0D1F77DF-B026-91A2-0949-1FBE0B7A6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8" y="179840"/>
            <a:ext cx="1655064" cy="4948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B581047-E9D9-078A-0D12-281A2FAF9FD2}"/>
              </a:ext>
            </a:extLst>
          </p:cNvPr>
          <p:cNvSpPr txBox="1"/>
          <p:nvPr/>
        </p:nvSpPr>
        <p:spPr>
          <a:xfrm>
            <a:off x="7614190" y="4979127"/>
            <a:ext cx="3483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1900" dirty="0">
                <a:solidFill>
                  <a:schemeClr val="tx1">
                    <a:lumMod val="50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Arial" panose="020B0604020202020204" pitchFamily="34" charset="0"/>
              </a:rPr>
              <a:t>IRACDA</a:t>
            </a:r>
          </a:p>
        </p:txBody>
      </p:sp>
    </p:spTree>
    <p:extLst>
      <p:ext uri="{BB962C8B-B14F-4D97-AF65-F5344CB8AC3E}">
        <p14:creationId xmlns:p14="http://schemas.microsoft.com/office/powerpoint/2010/main" val="2970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many windows&#10;&#10;Description automatically generated">
            <a:extLst>
              <a:ext uri="{FF2B5EF4-FFF2-40B4-BE49-F238E27FC236}">
                <a16:creationId xmlns:a16="http://schemas.microsoft.com/office/drawing/2014/main" id="{A927CF3B-9401-52FA-317E-95F748308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16931"/>
          <a:stretch/>
        </p:blipFill>
        <p:spPr>
          <a:xfrm>
            <a:off x="-17940" y="83046"/>
            <a:ext cx="12209940" cy="6774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0639F3-6139-E3C6-E510-7ED30ED5EACC}"/>
              </a:ext>
            </a:extLst>
          </p:cNvPr>
          <p:cNvSpPr/>
          <p:nvPr/>
        </p:nvSpPr>
        <p:spPr>
          <a:xfrm>
            <a:off x="-13548" y="78828"/>
            <a:ext cx="11561789" cy="67791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3F455-3728-DCAE-8E8D-17994C8B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49877-9D20-128D-CF18-E063DEF16A84}"/>
              </a:ext>
            </a:extLst>
          </p:cNvPr>
          <p:cNvSpPr txBox="1"/>
          <p:nvPr/>
        </p:nvSpPr>
        <p:spPr>
          <a:xfrm>
            <a:off x="0" y="2914650"/>
            <a:ext cx="12209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Write down 1-2 words that describe active learning.</a:t>
            </a:r>
          </a:p>
        </p:txBody>
      </p:sp>
    </p:spTree>
    <p:extLst>
      <p:ext uri="{BB962C8B-B14F-4D97-AF65-F5344CB8AC3E}">
        <p14:creationId xmlns:p14="http://schemas.microsoft.com/office/powerpoint/2010/main" val="40230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many windows&#10;&#10;Description automatically generated">
            <a:extLst>
              <a:ext uri="{FF2B5EF4-FFF2-40B4-BE49-F238E27FC236}">
                <a16:creationId xmlns:a16="http://schemas.microsoft.com/office/drawing/2014/main" id="{A927CF3B-9401-52FA-317E-95F748308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16931"/>
          <a:stretch/>
        </p:blipFill>
        <p:spPr>
          <a:xfrm>
            <a:off x="-17940" y="83046"/>
            <a:ext cx="12209940" cy="6774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0639F3-6139-E3C6-E510-7ED30ED5EACC}"/>
              </a:ext>
            </a:extLst>
          </p:cNvPr>
          <p:cNvSpPr/>
          <p:nvPr/>
        </p:nvSpPr>
        <p:spPr>
          <a:xfrm>
            <a:off x="-13548" y="78828"/>
            <a:ext cx="11561789" cy="67791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3F455-3728-DCAE-8E8D-17994C8B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6D8F0-D85E-5DBC-DE38-678C29EB2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61" y="1825625"/>
            <a:ext cx="6359032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Freeman et al. (2014)</a:t>
            </a:r>
          </a:p>
          <a:p>
            <a:pPr marL="0" indent="0">
              <a:buNone/>
            </a:pPr>
            <a:endParaRPr lang="en-US" sz="2800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Helvetica Light" panose="020B0403020202020204" pitchFamily="34" charset="0"/>
              </a:rPr>
              <a:t>Active Learning vs Lecture Courses</a:t>
            </a:r>
          </a:p>
          <a:p>
            <a:pPr marL="0" indent="0">
              <a:buNone/>
            </a:pPr>
            <a:r>
              <a:rPr lang="en-US" sz="2800" dirty="0">
                <a:latin typeface="Helvetica Light" panose="020B0403020202020204" pitchFamily="34" charset="0"/>
              </a:rPr>
              <a:t>UG STEM Courses</a:t>
            </a:r>
          </a:p>
          <a:p>
            <a:pPr marL="0" indent="0">
              <a:buNone/>
            </a:pPr>
            <a:r>
              <a:rPr lang="en-US" sz="2800" dirty="0">
                <a:latin typeface="Helvetica Light" panose="020B0403020202020204" pitchFamily="34" charset="0"/>
              </a:rPr>
              <a:t>Exam Scores &amp; DFW Rates</a:t>
            </a:r>
          </a:p>
          <a:p>
            <a:pPr marL="0" indent="0">
              <a:buNone/>
            </a:pPr>
            <a:endParaRPr lang="en-US" sz="2800" dirty="0">
              <a:latin typeface="Helvetica Light" panose="020B0403020202020204" pitchFamily="34" charset="0"/>
            </a:endParaRPr>
          </a:p>
          <a:p>
            <a:r>
              <a:rPr lang="en-US" sz="2800" dirty="0">
                <a:latin typeface="Helvetica Light" panose="020B0403020202020204" pitchFamily="34" charset="0"/>
              </a:rPr>
              <a:t>AL → ↑ Exams &amp; ↓ DFWs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C2E9C-D237-DAA8-19BC-296AFA45A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381" y="1825624"/>
            <a:ext cx="6359032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Theobald et al. (2020)</a:t>
            </a:r>
          </a:p>
          <a:p>
            <a:pPr marL="0" indent="0">
              <a:buNone/>
            </a:pPr>
            <a:endParaRPr lang="en-US" sz="2800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Helvetica Light" panose="020B0403020202020204" pitchFamily="34" charset="0"/>
              </a:rPr>
              <a:t>Active Learning vs Lecture Courses</a:t>
            </a:r>
          </a:p>
          <a:p>
            <a:pPr marL="0" indent="0">
              <a:buNone/>
            </a:pPr>
            <a:r>
              <a:rPr lang="en-US" sz="2800" dirty="0">
                <a:latin typeface="Helvetica Light" panose="020B0403020202020204" pitchFamily="34" charset="0"/>
              </a:rPr>
              <a:t>UG STEM Courses</a:t>
            </a:r>
          </a:p>
          <a:p>
            <a:pPr marL="0" indent="0">
              <a:buNone/>
            </a:pPr>
            <a:r>
              <a:rPr lang="en-US" sz="2800" dirty="0">
                <a:latin typeface="Helvetica Light" panose="020B0403020202020204" pitchFamily="34" charset="0"/>
              </a:rPr>
              <a:t>Exam Scores &amp; DFW Rates</a:t>
            </a:r>
          </a:p>
          <a:p>
            <a:pPr marL="0" indent="0">
              <a:buNone/>
            </a:pPr>
            <a:endParaRPr lang="en-US" sz="2800" dirty="0">
              <a:latin typeface="Helvetica Light" panose="020B0403020202020204" pitchFamily="34" charset="0"/>
            </a:endParaRPr>
          </a:p>
          <a:p>
            <a:r>
              <a:rPr lang="en-US" sz="2800" dirty="0">
                <a:latin typeface="Helvetica Light" panose="020B0403020202020204" pitchFamily="34" charset="0"/>
              </a:rPr>
              <a:t>AL → ↑ Exams &amp; ↓ DFWs</a:t>
            </a:r>
          </a:p>
          <a:p>
            <a:r>
              <a:rPr lang="en-US" sz="2800" dirty="0">
                <a:latin typeface="Helvetica Light" panose="020B0403020202020204" pitchFamily="34" charset="0"/>
              </a:rPr>
              <a:t>Larger gains for students from underrepresented groups </a:t>
            </a:r>
            <a:r>
              <a:rPr lang="en-US" sz="2800" dirty="0"/>
              <a:t>  </a:t>
            </a:r>
            <a:r>
              <a:rPr lang="en-US" sz="2800" dirty="0">
                <a:latin typeface="Helvetica Light" panose="020B0403020202020204" pitchFamily="34" charset="0"/>
              </a:rPr>
              <a:t>(narrowed achievement gap)</a:t>
            </a:r>
          </a:p>
          <a:p>
            <a:pPr marL="0" indent="0">
              <a:buNone/>
            </a:pPr>
            <a:endParaRPr lang="en-US" sz="2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many windows&#10;&#10;Description automatically generated">
            <a:extLst>
              <a:ext uri="{FF2B5EF4-FFF2-40B4-BE49-F238E27FC236}">
                <a16:creationId xmlns:a16="http://schemas.microsoft.com/office/drawing/2014/main" id="{15EBD678-9052-F40F-AAFE-D09B749D2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16931"/>
          <a:stretch/>
        </p:blipFill>
        <p:spPr>
          <a:xfrm>
            <a:off x="-17940" y="92287"/>
            <a:ext cx="12209940" cy="6774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31839" y="84246"/>
            <a:ext cx="12192000" cy="675552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A60320-67BD-A146-8A85-B1BFD8A0F92D}"/>
              </a:ext>
            </a:extLst>
          </p:cNvPr>
          <p:cNvSpPr txBox="1"/>
          <p:nvPr/>
        </p:nvSpPr>
        <p:spPr>
          <a:xfrm>
            <a:off x="9029" y="2938789"/>
            <a:ext cx="159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passive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D930A-885F-0345-8E0F-1E7E17753646}"/>
              </a:ext>
            </a:extLst>
          </p:cNvPr>
          <p:cNvSpPr txBox="1"/>
          <p:nvPr/>
        </p:nvSpPr>
        <p:spPr>
          <a:xfrm>
            <a:off x="10586158" y="2938788"/>
            <a:ext cx="159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active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1AF416-869A-AE48-A5E2-194F37114B5A}"/>
              </a:ext>
            </a:extLst>
          </p:cNvPr>
          <p:cNvSpPr txBox="1"/>
          <p:nvPr/>
        </p:nvSpPr>
        <p:spPr>
          <a:xfrm>
            <a:off x="1622486" y="2676592"/>
            <a:ext cx="8997696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Lecture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AB9255-6AAB-1B4E-8654-A45A214A2678}"/>
              </a:ext>
            </a:extLst>
          </p:cNvPr>
          <p:cNvSpPr txBox="1"/>
          <p:nvPr/>
        </p:nvSpPr>
        <p:spPr>
          <a:xfrm>
            <a:off x="3081288" y="2677180"/>
            <a:ext cx="7536001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Active Learning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318218-51CD-B986-D905-40278DAE6584}"/>
              </a:ext>
            </a:extLst>
          </p:cNvPr>
          <p:cNvSpPr/>
          <p:nvPr/>
        </p:nvSpPr>
        <p:spPr>
          <a:xfrm>
            <a:off x="1607524" y="2662985"/>
            <a:ext cx="9025128" cy="521208"/>
          </a:xfrm>
          <a:prstGeom prst="rect">
            <a:avLst/>
          </a:prstGeom>
          <a:gradFill>
            <a:gsLst>
              <a:gs pos="100000">
                <a:schemeClr val="accent2">
                  <a:lumMod val="50000"/>
                </a:schemeClr>
              </a:gs>
              <a:gs pos="43000">
                <a:schemeClr val="accent6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5992B2-A6E6-0F49-B98A-14DCF8D3D666}"/>
              </a:ext>
            </a:extLst>
          </p:cNvPr>
          <p:cNvCxnSpPr>
            <a:cxnSpLocks/>
          </p:cNvCxnSpPr>
          <p:nvPr/>
        </p:nvCxnSpPr>
        <p:spPr>
          <a:xfrm flipV="1">
            <a:off x="1608120" y="3200398"/>
            <a:ext cx="9006840" cy="1"/>
          </a:xfrm>
          <a:prstGeom prst="straightConnector1">
            <a:avLst/>
          </a:prstGeom>
          <a:ln w="254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32BD0B6-9784-192D-128D-75EB9AAB7C8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What is Active Learning?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140D86-B406-808C-6306-85575107FC91}"/>
              </a:ext>
            </a:extLst>
          </p:cNvPr>
          <p:cNvSpPr/>
          <p:nvPr/>
        </p:nvSpPr>
        <p:spPr>
          <a:xfrm>
            <a:off x="1606412" y="3619109"/>
            <a:ext cx="9025128" cy="521208"/>
          </a:xfrm>
          <a:prstGeom prst="rect">
            <a:avLst/>
          </a:prstGeom>
          <a:gradFill>
            <a:gsLst>
              <a:gs pos="100000">
                <a:schemeClr val="accent2">
                  <a:lumMod val="50000"/>
                </a:schemeClr>
              </a:gs>
              <a:gs pos="43000">
                <a:schemeClr val="accent6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A780B-8146-E87F-1A0F-477342A6C588}"/>
              </a:ext>
            </a:extLst>
          </p:cNvPr>
          <p:cNvSpPr/>
          <p:nvPr/>
        </p:nvSpPr>
        <p:spPr>
          <a:xfrm>
            <a:off x="1598976" y="4369076"/>
            <a:ext cx="9025128" cy="521208"/>
          </a:xfrm>
          <a:prstGeom prst="rect">
            <a:avLst/>
          </a:prstGeom>
          <a:gradFill>
            <a:gsLst>
              <a:gs pos="100000">
                <a:schemeClr val="accent2">
                  <a:lumMod val="50000"/>
                </a:schemeClr>
              </a:gs>
              <a:gs pos="43000">
                <a:schemeClr val="accent6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B7E2B6-6775-005A-CFB6-0D46717B8053}"/>
              </a:ext>
            </a:extLst>
          </p:cNvPr>
          <p:cNvSpPr/>
          <p:nvPr/>
        </p:nvSpPr>
        <p:spPr>
          <a:xfrm>
            <a:off x="1589832" y="5119043"/>
            <a:ext cx="9025128" cy="521208"/>
          </a:xfrm>
          <a:prstGeom prst="rect">
            <a:avLst/>
          </a:prstGeom>
          <a:gradFill>
            <a:gsLst>
              <a:gs pos="100000">
                <a:schemeClr val="accent2">
                  <a:lumMod val="50000"/>
                </a:schemeClr>
              </a:gs>
              <a:gs pos="43000">
                <a:schemeClr val="accent6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F3D4B0-555E-C283-F383-6AA4B659D364}"/>
              </a:ext>
            </a:extLst>
          </p:cNvPr>
          <p:cNvSpPr/>
          <p:nvPr/>
        </p:nvSpPr>
        <p:spPr>
          <a:xfrm>
            <a:off x="1615123" y="5869010"/>
            <a:ext cx="9025128" cy="521208"/>
          </a:xfrm>
          <a:prstGeom prst="rect">
            <a:avLst/>
          </a:prstGeom>
          <a:gradFill>
            <a:gsLst>
              <a:gs pos="100000">
                <a:schemeClr val="accent2">
                  <a:lumMod val="50000"/>
                </a:schemeClr>
              </a:gs>
              <a:gs pos="43000">
                <a:schemeClr val="accent6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7CE0C-F3DE-A239-5AF0-5E64470AF227}"/>
              </a:ext>
            </a:extLst>
          </p:cNvPr>
          <p:cNvSpPr txBox="1"/>
          <p:nvPr/>
        </p:nvSpPr>
        <p:spPr>
          <a:xfrm>
            <a:off x="1607758" y="3610617"/>
            <a:ext cx="900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Light" pitchFamily="2" charset="0"/>
              </a:rPr>
              <a:t>                       </a:t>
            </a:r>
            <a:r>
              <a:rPr lang="en-US" sz="2400" dirty="0">
                <a:latin typeface="Helvetica Light" pitchFamily="2" charset="0"/>
              </a:rPr>
              <a:t> </a:t>
            </a:r>
            <a:r>
              <a:rPr lang="en-US" sz="2800" dirty="0">
                <a:latin typeface="Helvetica Light" pitchFamily="2" charset="0"/>
              </a:rPr>
              <a:t>       Novice vs Experts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595E98-7B36-A2B4-E0A9-D1DC7A38EBD2}"/>
              </a:ext>
            </a:extLst>
          </p:cNvPr>
          <p:cNvSpPr txBox="1"/>
          <p:nvPr/>
        </p:nvSpPr>
        <p:spPr>
          <a:xfrm>
            <a:off x="1479519" y="5858112"/>
            <a:ext cx="900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itchFamily="2" charset="0"/>
              </a:rPr>
              <a:t>Math vs Engineering vs Biology vs Physics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407F3F-74F2-F79D-2C38-7356A765C136}"/>
              </a:ext>
            </a:extLst>
          </p:cNvPr>
          <p:cNvSpPr txBox="1"/>
          <p:nvPr/>
        </p:nvSpPr>
        <p:spPr>
          <a:xfrm>
            <a:off x="1615123" y="5126350"/>
            <a:ext cx="900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Light" pitchFamily="2" charset="0"/>
              </a:rPr>
              <a:t>          Under-Represented vs Over-Represented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BEB82E-8A80-DCEF-F52C-273B7F9FD127}"/>
              </a:ext>
            </a:extLst>
          </p:cNvPr>
          <p:cNvSpPr txBox="1"/>
          <p:nvPr/>
        </p:nvSpPr>
        <p:spPr>
          <a:xfrm>
            <a:off x="1610560" y="4378841"/>
            <a:ext cx="900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Light" pitchFamily="2" charset="0"/>
              </a:rPr>
              <a:t>    </a:t>
            </a:r>
            <a:r>
              <a:rPr lang="en-US" sz="1600" dirty="0">
                <a:latin typeface="Helvetica Light" pitchFamily="2" charset="0"/>
              </a:rPr>
              <a:t> </a:t>
            </a:r>
            <a:r>
              <a:rPr lang="en-US" sz="2800" dirty="0">
                <a:latin typeface="Helvetica Light" pitchFamily="2" charset="0"/>
              </a:rPr>
              <a:t>Declarative Knowledge vs Procedural Knowledge</a:t>
            </a:r>
          </a:p>
        </p:txBody>
      </p:sp>
    </p:spTree>
    <p:extLst>
      <p:ext uri="{BB962C8B-B14F-4D97-AF65-F5344CB8AC3E}">
        <p14:creationId xmlns:p14="http://schemas.microsoft.com/office/powerpoint/2010/main" val="41239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4" grpId="0" animBg="1"/>
      <p:bldP spid="5" grpId="0" animBg="1"/>
      <p:bldP spid="7" grpId="0" animBg="1"/>
      <p:bldP spid="13" grpId="0" animBg="1"/>
      <p:bldP spid="14" grpId="0"/>
      <p:bldP spid="18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many windows&#10;&#10;Description automatically generated">
            <a:extLst>
              <a:ext uri="{FF2B5EF4-FFF2-40B4-BE49-F238E27FC236}">
                <a16:creationId xmlns:a16="http://schemas.microsoft.com/office/drawing/2014/main" id="{8F62EE88-A530-0D60-815C-ED2DE1922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16931"/>
          <a:stretch/>
        </p:blipFill>
        <p:spPr>
          <a:xfrm>
            <a:off x="-17940" y="91924"/>
            <a:ext cx="12209940" cy="6774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-9551" y="77463"/>
            <a:ext cx="12216588" cy="676340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EB2B8-767D-5BCC-0412-105B379773E0}"/>
              </a:ext>
            </a:extLst>
          </p:cNvPr>
          <p:cNvSpPr txBox="1"/>
          <p:nvPr/>
        </p:nvSpPr>
        <p:spPr>
          <a:xfrm>
            <a:off x="1359670" y="2114105"/>
            <a:ext cx="10515599" cy="2913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Generation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Active Learning Work?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 Generation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Whom? When? Why? Domains?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96733-680D-7E1A-D57E-F0D5A315DD2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37779-3704-FA77-9926-8ABCBFBE1EF3}"/>
              </a:ext>
            </a:extLst>
          </p:cNvPr>
          <p:cNvSpPr txBox="1"/>
          <p:nvPr/>
        </p:nvSpPr>
        <p:spPr>
          <a:xfrm>
            <a:off x="8945" y="6392330"/>
            <a:ext cx="12172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(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Bernstein, 2018; Freeman et al., 2014;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Streveler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Menekse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2017 )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9C764A-0DB0-D358-0854-CA9243ED8F64}"/>
              </a:ext>
            </a:extLst>
          </p:cNvPr>
          <p:cNvSpPr txBox="1"/>
          <p:nvPr/>
        </p:nvSpPr>
        <p:spPr>
          <a:xfrm>
            <a:off x="729050" y="2412263"/>
            <a:ext cx="630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DBC1B-947D-8F66-B8CA-CB89A5A65DCF}"/>
              </a:ext>
            </a:extLst>
          </p:cNvPr>
          <p:cNvSpPr txBox="1"/>
          <p:nvPr/>
        </p:nvSpPr>
        <p:spPr>
          <a:xfrm>
            <a:off x="708026" y="3400238"/>
            <a:ext cx="630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178801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many windows&#10;&#10;Description automatically generated">
            <a:extLst>
              <a:ext uri="{FF2B5EF4-FFF2-40B4-BE49-F238E27FC236}">
                <a16:creationId xmlns:a16="http://schemas.microsoft.com/office/drawing/2014/main" id="{EE7D8F52-94B2-457C-B3B5-DDA99904B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t="16931"/>
          <a:stretch/>
        </p:blipFill>
        <p:spPr>
          <a:xfrm>
            <a:off x="-17940" y="83046"/>
            <a:ext cx="12209940" cy="6774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-13548" y="94593"/>
            <a:ext cx="12205548" cy="67634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EB2B8-767D-5BCC-0412-105B379773E0}"/>
              </a:ext>
            </a:extLst>
          </p:cNvPr>
          <p:cNvSpPr txBox="1"/>
          <p:nvPr/>
        </p:nvSpPr>
        <p:spPr>
          <a:xfrm>
            <a:off x="439271" y="2271759"/>
            <a:ext cx="11313458" cy="359111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Active learning </a:t>
            </a:r>
            <a:r>
              <a:rPr lang="en-US" sz="3200" dirty="0">
                <a:solidFill>
                  <a:schemeClr val="lt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fosters</a:t>
            </a:r>
            <a:r>
              <a:rPr lang="en-US" sz="32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 </a:t>
            </a:r>
            <a:r>
              <a:rPr lang="en-US" sz="3200" dirty="0">
                <a:solidFill>
                  <a:schemeClr val="lt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strong</a:t>
            </a:r>
            <a:r>
              <a:rPr lang="en-US" sz="32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 and flexible knowledge through</a:t>
            </a:r>
          </a:p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u="none" strike="noStrike" cap="none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cognitive, social, behavioral, and affective processing </a:t>
            </a:r>
          </a:p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of one’s knowledge and experience.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96733-680D-7E1A-D57E-F0D5A315DD2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28163D-55E1-5C3B-4518-28CDB174A9E5}"/>
              </a:ext>
            </a:extLst>
          </p:cNvPr>
          <p:cNvSpPr txBox="1"/>
          <p:nvPr/>
        </p:nvSpPr>
        <p:spPr>
          <a:xfrm>
            <a:off x="4592998" y="2811596"/>
            <a:ext cx="6139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strong </a:t>
            </a:r>
            <a:r>
              <a:rPr lang="en-US" sz="3200" dirty="0">
                <a:latin typeface="Helvetica Light" panose="020B0403020202020204" pitchFamily="34" charset="0"/>
              </a:rPr>
              <a:t>and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 flexible knowledge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98F49B-7C19-BDD5-5642-B181A26838D5}"/>
              </a:ext>
            </a:extLst>
          </p:cNvPr>
          <p:cNvSpPr txBox="1"/>
          <p:nvPr/>
        </p:nvSpPr>
        <p:spPr>
          <a:xfrm>
            <a:off x="8857603" y="4026111"/>
            <a:ext cx="2952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552C3E-38A3-4379-82AE-E4DBE984A743}"/>
              </a:ext>
            </a:extLst>
          </p:cNvPr>
          <p:cNvSpPr txBox="1"/>
          <p:nvPr/>
        </p:nvSpPr>
        <p:spPr>
          <a:xfrm>
            <a:off x="4245527" y="5248943"/>
            <a:ext cx="5223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knowledge </a:t>
            </a:r>
            <a:r>
              <a:rPr lang="en-US" sz="3200" dirty="0">
                <a:latin typeface="Helvetica Light" panose="020B0403020202020204" pitchFamily="34" charset="0"/>
              </a:rPr>
              <a:t>and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 experience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3998E0-E12C-17E3-A6A4-EF5F50C2EE09}"/>
              </a:ext>
            </a:extLst>
          </p:cNvPr>
          <p:cNvSpPr/>
          <p:nvPr/>
        </p:nvSpPr>
        <p:spPr>
          <a:xfrm>
            <a:off x="4596335" y="2650993"/>
            <a:ext cx="5616177" cy="942654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CAAA69-DCB1-6D8A-F16A-6656AC23F086}"/>
              </a:ext>
            </a:extLst>
          </p:cNvPr>
          <p:cNvSpPr/>
          <p:nvPr/>
        </p:nvSpPr>
        <p:spPr>
          <a:xfrm>
            <a:off x="8849159" y="3876031"/>
            <a:ext cx="2205315" cy="942654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87E3E75-5696-719A-16E5-59E0876508AB}"/>
              </a:ext>
            </a:extLst>
          </p:cNvPr>
          <p:cNvSpPr/>
          <p:nvPr/>
        </p:nvSpPr>
        <p:spPr>
          <a:xfrm>
            <a:off x="4245527" y="5111476"/>
            <a:ext cx="5223319" cy="942654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16" grpId="0"/>
      <p:bldP spid="17" grpId="0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many windows&#10;&#10;Description automatically generated">
            <a:extLst>
              <a:ext uri="{FF2B5EF4-FFF2-40B4-BE49-F238E27FC236}">
                <a16:creationId xmlns:a16="http://schemas.microsoft.com/office/drawing/2014/main" id="{8FD14970-6A48-CC29-DA88-F98F46F8F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t="16931"/>
          <a:stretch/>
        </p:blipFill>
        <p:spPr>
          <a:xfrm>
            <a:off x="-17940" y="83046"/>
            <a:ext cx="12209940" cy="67749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EAFBDE-6377-B7D0-5A25-70B2481B3E1D}"/>
              </a:ext>
            </a:extLst>
          </p:cNvPr>
          <p:cNvSpPr/>
          <p:nvPr/>
        </p:nvSpPr>
        <p:spPr>
          <a:xfrm>
            <a:off x="-13548" y="94593"/>
            <a:ext cx="12205548" cy="67634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727667" y="1916974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1767" y="1269278"/>
            <a:ext cx="274320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2167" y="4967833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2167" y="1310233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Behavioral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1767" y="5003077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Affective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(emoting)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52878"/>
            <a:ext cx="312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2203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1302 -0.2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-10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11302 -0.202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0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11302 0.2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10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1302 0.2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60286-BA92-D678-9966-115DD1358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Active Learning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to</a:t>
            </a:r>
            <a:br>
              <a:rPr lang="en-US" dirty="0">
                <a:latin typeface="Helvetica Light" panose="020B0403020202020204" pitchFamily="34" charset="0"/>
              </a:rPr>
            </a:br>
            <a:br>
              <a:rPr lang="en-US" dirty="0">
                <a:latin typeface="Helvetica Light" panose="020B0403020202020204" pitchFamily="34" charset="0"/>
              </a:rPr>
            </a:br>
            <a:r>
              <a:rPr lang="en-US" dirty="0">
                <a:latin typeface="Helvetica Light" panose="020B0403020202020204" pitchFamily="34" charset="0"/>
              </a:rPr>
              <a:t>Proactive Teaching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6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llow-Processing-Cats">
            <a:hlinkClick r:id="" action="ppaction://media"/>
            <a:extLst>
              <a:ext uri="{FF2B5EF4-FFF2-40B4-BE49-F238E27FC236}">
                <a16:creationId xmlns:a16="http://schemas.microsoft.com/office/drawing/2014/main" id="{F2C681C5-113F-8722-4A3E-7815B1E6E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6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BCC91868-D27F-0B31-91F9-1CB07808E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822"/>
          <a:stretch/>
        </p:blipFill>
        <p:spPr>
          <a:xfrm>
            <a:off x="0" y="84409"/>
            <a:ext cx="12192000" cy="6773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83047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Debriefing the Anticipation Guide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B489B-0A0D-46B5-A7D3-97F252E2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Debriefing the Anticipation Guide</a:t>
            </a:r>
          </a:p>
        </p:txBody>
      </p:sp>
      <p:pic>
        <p:nvPicPr>
          <p:cNvPr id="7" name="Picture 6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325E667A-F62F-00CB-5E9F-1AD004454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952" y="2274549"/>
            <a:ext cx="6099048" cy="2661851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id="{DDCE85C9-D95C-4B26-6C52-5F66DFC68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" y="2283755"/>
            <a:ext cx="6096000" cy="26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erson wearing a garment&#10;&#10;Description automatically generated">
            <a:extLst>
              <a:ext uri="{FF2B5EF4-FFF2-40B4-BE49-F238E27FC236}">
                <a16:creationId xmlns:a16="http://schemas.microsoft.com/office/drawing/2014/main" id="{3643884E-F486-B898-3CCC-7559936CB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12"/>
          <a:stretch/>
        </p:blipFill>
        <p:spPr>
          <a:xfrm>
            <a:off x="6726423" y="1834390"/>
            <a:ext cx="5465574" cy="3251200"/>
          </a:xfrm>
          <a:prstGeom prst="rect">
            <a:avLst/>
          </a:prstGeom>
        </p:spPr>
      </p:pic>
      <p:sp>
        <p:nvSpPr>
          <p:cNvPr id="36" name="Freeform 35">
            <a:extLst>
              <a:ext uri="{FF2B5EF4-FFF2-40B4-BE49-F238E27FC236}">
                <a16:creationId xmlns:a16="http://schemas.microsoft.com/office/drawing/2014/main" id="{067208BE-1933-3E4F-BCD6-1DBE67159A7D}"/>
              </a:ext>
            </a:extLst>
          </p:cNvPr>
          <p:cNvSpPr/>
          <p:nvPr/>
        </p:nvSpPr>
        <p:spPr>
          <a:xfrm>
            <a:off x="3" y="86716"/>
            <a:ext cx="12191999" cy="6215761"/>
          </a:xfrm>
          <a:custGeom>
            <a:avLst/>
            <a:gdLst>
              <a:gd name="connsiteX0" fmla="*/ 8401452 w 12191999"/>
              <a:gd name="connsiteY0" fmla="*/ 1958280 h 6771287"/>
              <a:gd name="connsiteX1" fmla="*/ 8170394 w 12191999"/>
              <a:gd name="connsiteY1" fmla="*/ 2189338 h 6771287"/>
              <a:gd name="connsiteX2" fmla="*/ 8170394 w 12191999"/>
              <a:gd name="connsiteY2" fmla="*/ 4273776 h 6771287"/>
              <a:gd name="connsiteX3" fmla="*/ 8401452 w 12191999"/>
              <a:gd name="connsiteY3" fmla="*/ 4504834 h 6771287"/>
              <a:gd name="connsiteX4" fmla="*/ 8632510 w 12191999"/>
              <a:gd name="connsiteY4" fmla="*/ 4273776 h 6771287"/>
              <a:gd name="connsiteX5" fmla="*/ 8632510 w 12191999"/>
              <a:gd name="connsiteY5" fmla="*/ 2189338 h 6771287"/>
              <a:gd name="connsiteX6" fmla="*/ 8401452 w 12191999"/>
              <a:gd name="connsiteY6" fmla="*/ 1958280 h 6771287"/>
              <a:gd name="connsiteX7" fmla="*/ 8944855 w 12191999"/>
              <a:gd name="connsiteY7" fmla="*/ 1958280 h 6771287"/>
              <a:gd name="connsiteX8" fmla="*/ 8713797 w 12191999"/>
              <a:gd name="connsiteY8" fmla="*/ 2189338 h 6771287"/>
              <a:gd name="connsiteX9" fmla="*/ 8713797 w 12191999"/>
              <a:gd name="connsiteY9" fmla="*/ 4273776 h 6771287"/>
              <a:gd name="connsiteX10" fmla="*/ 8944855 w 12191999"/>
              <a:gd name="connsiteY10" fmla="*/ 4504834 h 6771287"/>
              <a:gd name="connsiteX11" fmla="*/ 9175913 w 12191999"/>
              <a:gd name="connsiteY11" fmla="*/ 4273776 h 6771287"/>
              <a:gd name="connsiteX12" fmla="*/ 9175913 w 12191999"/>
              <a:gd name="connsiteY12" fmla="*/ 2189338 h 6771287"/>
              <a:gd name="connsiteX13" fmla="*/ 8944855 w 12191999"/>
              <a:gd name="connsiteY13" fmla="*/ 1958280 h 6771287"/>
              <a:gd name="connsiteX14" fmla="*/ 10031661 w 12191999"/>
              <a:gd name="connsiteY14" fmla="*/ 1958279 h 6771287"/>
              <a:gd name="connsiteX15" fmla="*/ 9800603 w 12191999"/>
              <a:gd name="connsiteY15" fmla="*/ 2189337 h 6771287"/>
              <a:gd name="connsiteX16" fmla="*/ 9800603 w 12191999"/>
              <a:gd name="connsiteY16" fmla="*/ 4273776 h 6771287"/>
              <a:gd name="connsiteX17" fmla="*/ 10031661 w 12191999"/>
              <a:gd name="connsiteY17" fmla="*/ 4504834 h 6771287"/>
              <a:gd name="connsiteX18" fmla="*/ 10262719 w 12191999"/>
              <a:gd name="connsiteY18" fmla="*/ 4273776 h 6771287"/>
              <a:gd name="connsiteX19" fmla="*/ 10262719 w 12191999"/>
              <a:gd name="connsiteY19" fmla="*/ 2189337 h 6771287"/>
              <a:gd name="connsiteX20" fmla="*/ 10031661 w 12191999"/>
              <a:gd name="connsiteY20" fmla="*/ 1958279 h 6771287"/>
              <a:gd name="connsiteX21" fmla="*/ 7857671 w 12191999"/>
              <a:gd name="connsiteY21" fmla="*/ 1948331 h 6771287"/>
              <a:gd name="connsiteX22" fmla="*/ 7626613 w 12191999"/>
              <a:gd name="connsiteY22" fmla="*/ 2179388 h 6771287"/>
              <a:gd name="connsiteX23" fmla="*/ 7626613 w 12191999"/>
              <a:gd name="connsiteY23" fmla="*/ 4263827 h 6771287"/>
              <a:gd name="connsiteX24" fmla="*/ 7857671 w 12191999"/>
              <a:gd name="connsiteY24" fmla="*/ 4494885 h 6771287"/>
              <a:gd name="connsiteX25" fmla="*/ 8088729 w 12191999"/>
              <a:gd name="connsiteY25" fmla="*/ 4263827 h 6771287"/>
              <a:gd name="connsiteX26" fmla="*/ 8088729 w 12191999"/>
              <a:gd name="connsiteY26" fmla="*/ 2179388 h 6771287"/>
              <a:gd name="connsiteX27" fmla="*/ 7857671 w 12191999"/>
              <a:gd name="connsiteY27" fmla="*/ 1948331 h 6771287"/>
              <a:gd name="connsiteX28" fmla="*/ 9488258 w 12191999"/>
              <a:gd name="connsiteY28" fmla="*/ 1948330 h 6771287"/>
              <a:gd name="connsiteX29" fmla="*/ 9257200 w 12191999"/>
              <a:gd name="connsiteY29" fmla="*/ 2179388 h 6771287"/>
              <a:gd name="connsiteX30" fmla="*/ 9257200 w 12191999"/>
              <a:gd name="connsiteY30" fmla="*/ 4263827 h 6771287"/>
              <a:gd name="connsiteX31" fmla="*/ 9488258 w 12191999"/>
              <a:gd name="connsiteY31" fmla="*/ 4494885 h 6771287"/>
              <a:gd name="connsiteX32" fmla="*/ 9719316 w 12191999"/>
              <a:gd name="connsiteY32" fmla="*/ 4263827 h 6771287"/>
              <a:gd name="connsiteX33" fmla="*/ 9719316 w 12191999"/>
              <a:gd name="connsiteY33" fmla="*/ 2179388 h 6771287"/>
              <a:gd name="connsiteX34" fmla="*/ 9488258 w 12191999"/>
              <a:gd name="connsiteY34" fmla="*/ 1948330 h 6771287"/>
              <a:gd name="connsiteX35" fmla="*/ 10575064 w 12191999"/>
              <a:gd name="connsiteY35" fmla="*/ 1930164 h 6771287"/>
              <a:gd name="connsiteX36" fmla="*/ 10344006 w 12191999"/>
              <a:gd name="connsiteY36" fmla="*/ 2161222 h 6771287"/>
              <a:gd name="connsiteX37" fmla="*/ 10344006 w 12191999"/>
              <a:gd name="connsiteY37" fmla="*/ 4245661 h 6771287"/>
              <a:gd name="connsiteX38" fmla="*/ 10575064 w 12191999"/>
              <a:gd name="connsiteY38" fmla="*/ 4476719 h 6771287"/>
              <a:gd name="connsiteX39" fmla="*/ 10806122 w 12191999"/>
              <a:gd name="connsiteY39" fmla="*/ 4245661 h 6771287"/>
              <a:gd name="connsiteX40" fmla="*/ 10806122 w 12191999"/>
              <a:gd name="connsiteY40" fmla="*/ 2161222 h 6771287"/>
              <a:gd name="connsiteX41" fmla="*/ 10575064 w 12191999"/>
              <a:gd name="connsiteY41" fmla="*/ 1930164 h 6771287"/>
              <a:gd name="connsiteX42" fmla="*/ 0 w 12191999"/>
              <a:gd name="connsiteY42" fmla="*/ 0 h 6771287"/>
              <a:gd name="connsiteX43" fmla="*/ 12191999 w 12191999"/>
              <a:gd name="connsiteY43" fmla="*/ 0 h 6771287"/>
              <a:gd name="connsiteX44" fmla="*/ 12191999 w 12191999"/>
              <a:gd name="connsiteY44" fmla="*/ 6771287 h 6771287"/>
              <a:gd name="connsiteX45" fmla="*/ 0 w 12191999"/>
              <a:gd name="connsiteY45" fmla="*/ 6771287 h 677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1999" h="6771287">
                <a:moveTo>
                  <a:pt x="8401452" y="1958280"/>
                </a:moveTo>
                <a:cubicBezTo>
                  <a:pt x="8273842" y="1958280"/>
                  <a:pt x="8170394" y="2061728"/>
                  <a:pt x="8170394" y="2189338"/>
                </a:cubicBezTo>
                <a:lnTo>
                  <a:pt x="8170394" y="4273776"/>
                </a:lnTo>
                <a:cubicBezTo>
                  <a:pt x="8170394" y="4401386"/>
                  <a:pt x="8273842" y="4504834"/>
                  <a:pt x="8401452" y="4504834"/>
                </a:cubicBezTo>
                <a:cubicBezTo>
                  <a:pt x="8529062" y="4504834"/>
                  <a:pt x="8632510" y="4401386"/>
                  <a:pt x="8632510" y="4273776"/>
                </a:cubicBezTo>
                <a:lnTo>
                  <a:pt x="8632510" y="2189338"/>
                </a:lnTo>
                <a:cubicBezTo>
                  <a:pt x="8632510" y="2061728"/>
                  <a:pt x="8529062" y="1958280"/>
                  <a:pt x="8401452" y="1958280"/>
                </a:cubicBezTo>
                <a:close/>
                <a:moveTo>
                  <a:pt x="8944855" y="1958280"/>
                </a:moveTo>
                <a:cubicBezTo>
                  <a:pt x="8817245" y="1958280"/>
                  <a:pt x="8713797" y="2061728"/>
                  <a:pt x="8713797" y="2189338"/>
                </a:cubicBezTo>
                <a:lnTo>
                  <a:pt x="8713797" y="4273776"/>
                </a:lnTo>
                <a:cubicBezTo>
                  <a:pt x="8713797" y="4401386"/>
                  <a:pt x="8817245" y="4504834"/>
                  <a:pt x="8944855" y="4504834"/>
                </a:cubicBezTo>
                <a:cubicBezTo>
                  <a:pt x="9072465" y="4504834"/>
                  <a:pt x="9175913" y="4401386"/>
                  <a:pt x="9175913" y="4273776"/>
                </a:cubicBezTo>
                <a:lnTo>
                  <a:pt x="9175913" y="2189338"/>
                </a:lnTo>
                <a:cubicBezTo>
                  <a:pt x="9175913" y="2061728"/>
                  <a:pt x="9072465" y="1958280"/>
                  <a:pt x="8944855" y="1958280"/>
                </a:cubicBezTo>
                <a:close/>
                <a:moveTo>
                  <a:pt x="10031661" y="1958279"/>
                </a:moveTo>
                <a:cubicBezTo>
                  <a:pt x="9904051" y="1958279"/>
                  <a:pt x="9800603" y="2061727"/>
                  <a:pt x="9800603" y="2189337"/>
                </a:cubicBezTo>
                <a:lnTo>
                  <a:pt x="9800603" y="4273776"/>
                </a:lnTo>
                <a:cubicBezTo>
                  <a:pt x="9800603" y="4401386"/>
                  <a:pt x="9904051" y="4504834"/>
                  <a:pt x="10031661" y="4504834"/>
                </a:cubicBezTo>
                <a:cubicBezTo>
                  <a:pt x="10159271" y="4504834"/>
                  <a:pt x="10262719" y="4401386"/>
                  <a:pt x="10262719" y="4273776"/>
                </a:cubicBezTo>
                <a:lnTo>
                  <a:pt x="10262719" y="2189337"/>
                </a:lnTo>
                <a:cubicBezTo>
                  <a:pt x="10262719" y="2061727"/>
                  <a:pt x="10159271" y="1958279"/>
                  <a:pt x="10031661" y="1958279"/>
                </a:cubicBezTo>
                <a:close/>
                <a:moveTo>
                  <a:pt x="7857671" y="1948331"/>
                </a:moveTo>
                <a:cubicBezTo>
                  <a:pt x="7730061" y="1948331"/>
                  <a:pt x="7626613" y="2051779"/>
                  <a:pt x="7626613" y="2179388"/>
                </a:cubicBezTo>
                <a:lnTo>
                  <a:pt x="7626613" y="4263827"/>
                </a:lnTo>
                <a:cubicBezTo>
                  <a:pt x="7626613" y="4391437"/>
                  <a:pt x="7730061" y="4494885"/>
                  <a:pt x="7857671" y="4494885"/>
                </a:cubicBezTo>
                <a:cubicBezTo>
                  <a:pt x="7985281" y="4494885"/>
                  <a:pt x="8088729" y="4391437"/>
                  <a:pt x="8088729" y="4263827"/>
                </a:cubicBezTo>
                <a:lnTo>
                  <a:pt x="8088729" y="2179388"/>
                </a:lnTo>
                <a:cubicBezTo>
                  <a:pt x="8088729" y="2051779"/>
                  <a:pt x="7985281" y="1948331"/>
                  <a:pt x="7857671" y="1948331"/>
                </a:cubicBezTo>
                <a:close/>
                <a:moveTo>
                  <a:pt x="9488258" y="1948330"/>
                </a:moveTo>
                <a:cubicBezTo>
                  <a:pt x="9360648" y="1948330"/>
                  <a:pt x="9257200" y="2051778"/>
                  <a:pt x="9257200" y="2179388"/>
                </a:cubicBezTo>
                <a:lnTo>
                  <a:pt x="9257200" y="4263827"/>
                </a:lnTo>
                <a:cubicBezTo>
                  <a:pt x="9257200" y="4391437"/>
                  <a:pt x="9360648" y="4494885"/>
                  <a:pt x="9488258" y="4494885"/>
                </a:cubicBezTo>
                <a:cubicBezTo>
                  <a:pt x="9615868" y="4494885"/>
                  <a:pt x="9719316" y="4391437"/>
                  <a:pt x="9719316" y="4263827"/>
                </a:cubicBezTo>
                <a:lnTo>
                  <a:pt x="9719316" y="2179388"/>
                </a:lnTo>
                <a:cubicBezTo>
                  <a:pt x="9719316" y="2051778"/>
                  <a:pt x="9615868" y="1948330"/>
                  <a:pt x="9488258" y="1948330"/>
                </a:cubicBezTo>
                <a:close/>
                <a:moveTo>
                  <a:pt x="10575064" y="1930164"/>
                </a:moveTo>
                <a:cubicBezTo>
                  <a:pt x="10447454" y="1930164"/>
                  <a:pt x="10344006" y="2033612"/>
                  <a:pt x="10344006" y="2161222"/>
                </a:cubicBezTo>
                <a:lnTo>
                  <a:pt x="10344006" y="4245661"/>
                </a:lnTo>
                <a:cubicBezTo>
                  <a:pt x="10344006" y="4373271"/>
                  <a:pt x="10447454" y="4476719"/>
                  <a:pt x="10575064" y="4476719"/>
                </a:cubicBezTo>
                <a:cubicBezTo>
                  <a:pt x="10702674" y="4476719"/>
                  <a:pt x="10806122" y="4373271"/>
                  <a:pt x="10806122" y="4245661"/>
                </a:cubicBezTo>
                <a:lnTo>
                  <a:pt x="10806122" y="2161222"/>
                </a:lnTo>
                <a:cubicBezTo>
                  <a:pt x="10806122" y="2033612"/>
                  <a:pt x="10702674" y="1930164"/>
                  <a:pt x="10575064" y="1930164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771287"/>
                </a:lnTo>
                <a:lnTo>
                  <a:pt x="0" y="67712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36" descr="A blue and black logo&#10;&#10;Description automatically generated">
            <a:extLst>
              <a:ext uri="{FF2B5EF4-FFF2-40B4-BE49-F238E27FC236}">
                <a16:creationId xmlns:a16="http://schemas.microsoft.com/office/drawing/2014/main" id="{0D1F77DF-B026-91A2-0949-1FBE0B7A6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8" y="179840"/>
            <a:ext cx="1655064" cy="494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7123D0-205E-2D2C-BB77-BCB958E6DFA3}"/>
              </a:ext>
            </a:extLst>
          </p:cNvPr>
          <p:cNvSpPr txBox="1"/>
          <p:nvPr/>
        </p:nvSpPr>
        <p:spPr>
          <a:xfrm>
            <a:off x="1" y="1622736"/>
            <a:ext cx="7624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Helvetica Light" pitchFamily="2" charset="0"/>
              </a:rPr>
              <a:t>Hello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2060D-A5BD-3DF5-A9ED-B5E3ADBA882E}"/>
              </a:ext>
            </a:extLst>
          </p:cNvPr>
          <p:cNvSpPr txBox="1"/>
          <p:nvPr/>
        </p:nvSpPr>
        <p:spPr>
          <a:xfrm>
            <a:off x="1275009" y="3734872"/>
            <a:ext cx="5100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itchFamily="2" charset="0"/>
              </a:rPr>
              <a:t>Community over Content</a:t>
            </a:r>
          </a:p>
        </p:txBody>
      </p:sp>
    </p:spTree>
    <p:extLst>
      <p:ext uri="{BB962C8B-B14F-4D97-AF65-F5344CB8AC3E}">
        <p14:creationId xmlns:p14="http://schemas.microsoft.com/office/powerpoint/2010/main" val="38953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B489B-0A0D-46B5-A7D3-97F252E2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Debriefing the Anticipation Guide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3C6EDC-B52C-54F3-242F-74CCCC325441}"/>
              </a:ext>
            </a:extLst>
          </p:cNvPr>
          <p:cNvSpPr/>
          <p:nvPr/>
        </p:nvSpPr>
        <p:spPr>
          <a:xfrm>
            <a:off x="1752600" y="1600200"/>
            <a:ext cx="4349578" cy="4349578"/>
          </a:xfrm>
          <a:prstGeom prst="ellipse">
            <a:avLst/>
          </a:prstGeom>
          <a:noFill/>
          <a:ln w="38100"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74EDAE-6B9A-AE1F-CFBD-06AD63160D46}"/>
              </a:ext>
            </a:extLst>
          </p:cNvPr>
          <p:cNvSpPr/>
          <p:nvPr/>
        </p:nvSpPr>
        <p:spPr>
          <a:xfrm>
            <a:off x="6110416" y="1600200"/>
            <a:ext cx="4349578" cy="4349578"/>
          </a:xfrm>
          <a:prstGeom prst="ellipse">
            <a:avLst/>
          </a:prstGeom>
          <a:noFill/>
          <a:ln w="38100"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C1633-32AD-6152-2F35-EBA6FE43337E}"/>
              </a:ext>
            </a:extLst>
          </p:cNvPr>
          <p:cNvSpPr txBox="1"/>
          <p:nvPr/>
        </p:nvSpPr>
        <p:spPr>
          <a:xfrm>
            <a:off x="0" y="3230305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85000"/>
                  </a:schemeClr>
                </a:solidFill>
                <a:latin typeface="Helvetica Light" panose="020B0403020202020204" pitchFamily="34" charset="0"/>
              </a:rPr>
              <a:t>It depends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4D0BF-24F3-10DE-09CA-FDA36D91FFB9}"/>
              </a:ext>
            </a:extLst>
          </p:cNvPr>
          <p:cNvSpPr txBox="1"/>
          <p:nvPr/>
        </p:nvSpPr>
        <p:spPr>
          <a:xfrm>
            <a:off x="2885308" y="2711093"/>
            <a:ext cx="2073876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Technical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967B18-51B1-C5B8-2531-BC315ED3C3E8}"/>
              </a:ext>
            </a:extLst>
          </p:cNvPr>
          <p:cNvSpPr txBox="1"/>
          <p:nvPr/>
        </p:nvSpPr>
        <p:spPr>
          <a:xfrm>
            <a:off x="7300778" y="4294459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Personal</a:t>
            </a:r>
          </a:p>
        </p:txBody>
      </p:sp>
    </p:spTree>
    <p:extLst>
      <p:ext uri="{BB962C8B-B14F-4D97-AF65-F5344CB8AC3E}">
        <p14:creationId xmlns:p14="http://schemas.microsoft.com/office/powerpoint/2010/main" val="4278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799 0.00093 " pathEditMode="relative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917 0 " pathEditMode="relative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0.17904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178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3" grpId="0"/>
      <p:bldP spid="11" grpId="0"/>
      <p:bldP spid="11" grpId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ck with black hands&#10;&#10;Description automatically generated">
            <a:extLst>
              <a:ext uri="{FF2B5EF4-FFF2-40B4-BE49-F238E27FC236}">
                <a16:creationId xmlns:a16="http://schemas.microsoft.com/office/drawing/2014/main" id="{B3DC0D46-B107-FDB7-2953-E1C6A6E8B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309" y="663390"/>
            <a:ext cx="4705567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2A4B4D-B75C-1F8A-49FA-C47030F603B4}"/>
              </a:ext>
            </a:extLst>
          </p:cNvPr>
          <p:cNvSpPr txBox="1"/>
          <p:nvPr/>
        </p:nvSpPr>
        <p:spPr>
          <a:xfrm>
            <a:off x="3440019" y="1967915"/>
            <a:ext cx="513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The first few minutes in class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FC87E1-3CE8-A486-CB40-E1EF1AAF30CD}"/>
              </a:ext>
            </a:extLst>
          </p:cNvPr>
          <p:cNvSpPr txBox="1"/>
          <p:nvPr/>
        </p:nvSpPr>
        <p:spPr>
          <a:xfrm>
            <a:off x="2734235" y="5771848"/>
            <a:ext cx="661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dictate the remaining minutes in class.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387C5-B787-0D96-D7BD-9CD630D5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Debriefing the Anticipation Guide</a:t>
            </a:r>
          </a:p>
        </p:txBody>
      </p:sp>
    </p:spTree>
    <p:extLst>
      <p:ext uri="{BB962C8B-B14F-4D97-AF65-F5344CB8AC3E}">
        <p14:creationId xmlns:p14="http://schemas.microsoft.com/office/powerpoint/2010/main" val="41749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B489B-0A0D-46B5-A7D3-97F252E2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Debriefing the 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7A001-030A-A30C-BB07-71D436E10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90891" cy="5038984"/>
          </a:xfrm>
        </p:spPr>
        <p:txBody>
          <a:bodyPr>
            <a:noAutofit/>
          </a:bodyPr>
          <a:lstStyle/>
          <a:p>
            <a:pPr marL="0" indent="-457200">
              <a:lnSpc>
                <a:spcPct val="100000"/>
              </a:lnSpc>
              <a:buNone/>
              <a:tabLst>
                <a:tab pos="2281238" algn="l"/>
              </a:tabLst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Activation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	</a:t>
            </a:r>
          </a:p>
          <a:p>
            <a:pPr marL="0" indent="-457200">
              <a:lnSpc>
                <a:spcPct val="100000"/>
              </a:lnSpc>
              <a:buNone/>
              <a:tabLst>
                <a:tab pos="2281238" algn="l"/>
              </a:tabLst>
            </a:pP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-457200">
              <a:lnSpc>
                <a:spcPct val="100000"/>
              </a:lnSpc>
              <a:spcBef>
                <a:spcPts val="2200"/>
              </a:spcBef>
              <a:buNone/>
              <a:tabLst>
                <a:tab pos="2281238" algn="l"/>
              </a:tabLst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Priming </a:t>
            </a:r>
          </a:p>
          <a:p>
            <a:pPr marL="0" indent="-457200">
              <a:lnSpc>
                <a:spcPct val="100000"/>
              </a:lnSpc>
              <a:spcBef>
                <a:spcPts val="2200"/>
              </a:spcBef>
              <a:buNone/>
              <a:tabLst>
                <a:tab pos="2281238" algn="l"/>
              </a:tabLst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	</a:t>
            </a:r>
          </a:p>
          <a:p>
            <a:pPr marL="0" indent="-457200">
              <a:lnSpc>
                <a:spcPct val="100000"/>
              </a:lnSpc>
              <a:spcBef>
                <a:spcPts val="2200"/>
              </a:spcBef>
              <a:buNone/>
              <a:tabLst>
                <a:tab pos="2281238" algn="l"/>
              </a:tabLst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Spread of </a:t>
            </a:r>
          </a:p>
          <a:p>
            <a:pPr marL="0" indent="-457200">
              <a:lnSpc>
                <a:spcPct val="100000"/>
              </a:lnSpc>
              <a:spcBef>
                <a:spcPts val="0"/>
              </a:spcBef>
              <a:buNone/>
              <a:tabLst>
                <a:tab pos="2281238" algn="l"/>
              </a:tabLst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Activation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BDCCB-8AE7-8ED1-5432-B19ACC4A44E1}"/>
              </a:ext>
            </a:extLst>
          </p:cNvPr>
          <p:cNvSpPr txBox="1"/>
          <p:nvPr/>
        </p:nvSpPr>
        <p:spPr>
          <a:xfrm>
            <a:off x="8945" y="6486926"/>
            <a:ext cx="12172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(Collins &amp;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Luftus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, 1975;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Grolbb-Mylnek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 et al.,2020; Schlosberg, 1954; Yerkes &amp; Dodson, 1908)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F3B6B-DBFB-E191-0D85-BF4A98B8C891}"/>
              </a:ext>
            </a:extLst>
          </p:cNvPr>
          <p:cNvSpPr txBox="1"/>
          <p:nvPr/>
        </p:nvSpPr>
        <p:spPr>
          <a:xfrm>
            <a:off x="3128682" y="1829671"/>
            <a:ext cx="8057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-457200">
              <a:lnSpc>
                <a:spcPct val="100000"/>
              </a:lnSpc>
              <a:buNone/>
              <a:tabLst>
                <a:tab pos="2281238" algn="l"/>
              </a:tabLst>
            </a:pP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Activation results in an increased level of stimulation of students’ prior knowledge.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85F24-81D9-21FD-2019-DE3B19AEDADA}"/>
              </a:ext>
            </a:extLst>
          </p:cNvPr>
          <p:cNvSpPr txBox="1"/>
          <p:nvPr/>
        </p:nvSpPr>
        <p:spPr>
          <a:xfrm>
            <a:off x="3128682" y="3201658"/>
            <a:ext cx="840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-457200">
              <a:lnSpc>
                <a:spcPct val="100000"/>
              </a:lnSpc>
              <a:spcBef>
                <a:spcPts val="2200"/>
              </a:spcBef>
              <a:buNone/>
              <a:tabLst>
                <a:tab pos="2281238" algn="l"/>
              </a:tabLst>
            </a:pP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Activated prior knowledge is more readily accessible for immediate processing.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8C6455-0DD5-DF78-83FE-7124D3C6AFB8}"/>
              </a:ext>
            </a:extLst>
          </p:cNvPr>
          <p:cNvSpPr txBox="1"/>
          <p:nvPr/>
        </p:nvSpPr>
        <p:spPr>
          <a:xfrm>
            <a:off x="3128682" y="4734819"/>
            <a:ext cx="8803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-457200">
              <a:lnSpc>
                <a:spcPct val="100000"/>
              </a:lnSpc>
              <a:spcBef>
                <a:spcPts val="2200"/>
              </a:spcBef>
              <a:buNone/>
              <a:tabLst>
                <a:tab pos="2281238" algn="l"/>
              </a:tabLst>
            </a:pP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Activated prior knowledge increases the activation of closely related knowledge.</a:t>
            </a:r>
          </a:p>
        </p:txBody>
      </p:sp>
    </p:spTree>
    <p:extLst>
      <p:ext uri="{BB962C8B-B14F-4D97-AF65-F5344CB8AC3E}">
        <p14:creationId xmlns:p14="http://schemas.microsoft.com/office/powerpoint/2010/main" val="32676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BDCCB-8AE7-8ED1-5432-B19ACC4A44E1}"/>
              </a:ext>
            </a:extLst>
          </p:cNvPr>
          <p:cNvSpPr txBox="1"/>
          <p:nvPr/>
        </p:nvSpPr>
        <p:spPr>
          <a:xfrm>
            <a:off x="8945" y="6486926"/>
            <a:ext cx="12172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(Collins &amp;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Luftus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, 1975;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Grolbb-Mylnek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 et al.,2020; Schlosberg, 1954; Yerkes &amp; Dodson, 1908)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620507-4347-5DCA-F2EF-DCD252A5612C}"/>
              </a:ext>
            </a:extLst>
          </p:cNvPr>
          <p:cNvSpPr txBox="1"/>
          <p:nvPr/>
        </p:nvSpPr>
        <p:spPr>
          <a:xfrm>
            <a:off x="8945" y="2644588"/>
            <a:ext cx="12172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Helvetica Light" panose="020B0403020202020204" pitchFamily="34" charset="0"/>
            </a:endParaRPr>
          </a:p>
          <a:p>
            <a:pPr algn="ctr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active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•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 learn 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•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student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•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Helvetica Light" panose="020B0403020202020204" pitchFamily="34" charset="0"/>
              </a:rPr>
              <a:t>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class</a:t>
            </a:r>
          </a:p>
          <a:p>
            <a:pPr algn="ctr"/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B489B-0A0D-46B5-A7D3-97F252E2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Debriefing the 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7A001-030A-A30C-BB07-71D436E10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90891" cy="4448782"/>
          </a:xfrm>
        </p:spPr>
        <p:txBody>
          <a:bodyPr>
            <a:noAutofit/>
          </a:bodyPr>
          <a:lstStyle/>
          <a:p>
            <a:pPr marL="0" indent="-457200">
              <a:lnSpc>
                <a:spcPct val="100000"/>
              </a:lnSpc>
              <a:buNone/>
              <a:tabLst>
                <a:tab pos="2281238" algn="l"/>
              </a:tabLst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Activation	</a:t>
            </a:r>
          </a:p>
          <a:p>
            <a:pPr marL="0" indent="-457200">
              <a:lnSpc>
                <a:spcPct val="100000"/>
              </a:lnSpc>
              <a:spcBef>
                <a:spcPts val="0"/>
              </a:spcBef>
              <a:buNone/>
              <a:tabLst>
                <a:tab pos="2281238" algn="l"/>
              </a:tabLst>
            </a:pP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-457200">
              <a:lnSpc>
                <a:spcPct val="100000"/>
              </a:lnSpc>
              <a:spcBef>
                <a:spcPts val="2200"/>
              </a:spcBef>
              <a:buNone/>
              <a:tabLst>
                <a:tab pos="2281238" algn="l"/>
              </a:tabLst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Priming 	</a:t>
            </a:r>
          </a:p>
          <a:p>
            <a:pPr marL="0" indent="-457200">
              <a:lnSpc>
                <a:spcPct val="100000"/>
              </a:lnSpc>
              <a:spcBef>
                <a:spcPts val="0"/>
              </a:spcBef>
              <a:buNone/>
              <a:tabLst>
                <a:tab pos="2281238" algn="l"/>
              </a:tabLst>
            </a:pP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-457200">
              <a:lnSpc>
                <a:spcPct val="100000"/>
              </a:lnSpc>
              <a:spcBef>
                <a:spcPts val="2200"/>
              </a:spcBef>
              <a:buNone/>
              <a:tabLst>
                <a:tab pos="2281238" algn="l"/>
              </a:tabLst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Spread of	</a:t>
            </a:r>
          </a:p>
          <a:p>
            <a:pPr marL="0" indent="-457200">
              <a:lnSpc>
                <a:spcPct val="100000"/>
              </a:lnSpc>
              <a:spcBef>
                <a:spcPts val="0"/>
              </a:spcBef>
              <a:buNone/>
              <a:tabLst>
                <a:tab pos="2281238" algn="l"/>
              </a:tabLst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Activation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BDCCB-8AE7-8ED1-5432-B19ACC4A44E1}"/>
              </a:ext>
            </a:extLst>
          </p:cNvPr>
          <p:cNvSpPr txBox="1"/>
          <p:nvPr/>
        </p:nvSpPr>
        <p:spPr>
          <a:xfrm>
            <a:off x="8945" y="6486926"/>
            <a:ext cx="12172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(Collins &amp;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Luftus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, 1975;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Grolbb-Mylnek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 et al.,2020; Schlosberg, 1954; Yerkes &amp; Dodson, 1908)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B850475-E1F3-7CBA-C5BF-963E0110FC67}"/>
              </a:ext>
            </a:extLst>
          </p:cNvPr>
          <p:cNvSpPr/>
          <p:nvPr/>
        </p:nvSpPr>
        <p:spPr>
          <a:xfrm>
            <a:off x="3006481" y="1825625"/>
            <a:ext cx="551935" cy="3776105"/>
          </a:xfrm>
          <a:prstGeom prst="rightBrac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C45B2-1E18-CF9E-4ACD-830047AAB85D}"/>
              </a:ext>
            </a:extLst>
          </p:cNvPr>
          <p:cNvSpPr txBox="1"/>
          <p:nvPr/>
        </p:nvSpPr>
        <p:spPr>
          <a:xfrm>
            <a:off x="4133089" y="1825834"/>
            <a:ext cx="793814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Activate Relevant Prior Knowledge</a:t>
            </a:r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Use Production-based Activities,     NOT Reception-based Activities</a:t>
            </a:r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Solve, answer, explain, discuss, apply</a:t>
            </a:r>
          </a:p>
        </p:txBody>
      </p:sp>
    </p:spTree>
    <p:extLst>
      <p:ext uri="{BB962C8B-B14F-4D97-AF65-F5344CB8AC3E}">
        <p14:creationId xmlns:p14="http://schemas.microsoft.com/office/powerpoint/2010/main" val="12496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B489B-0A0D-46B5-A7D3-97F252E2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Debriefing the Anticipation Guide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C5C429-3552-1E8B-C579-47AABE02F735}"/>
              </a:ext>
            </a:extLst>
          </p:cNvPr>
          <p:cNvSpPr txBox="1"/>
          <p:nvPr/>
        </p:nvSpPr>
        <p:spPr>
          <a:xfrm>
            <a:off x="0" y="236524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1 Minute Free Write</a:t>
            </a:r>
          </a:p>
          <a:p>
            <a:pPr algn="ctr"/>
            <a:endParaRPr lang="en-US" sz="3200" dirty="0">
              <a:latin typeface="Helvetica Light" panose="020B0403020202020204" pitchFamily="34" charset="0"/>
            </a:endParaRPr>
          </a:p>
          <a:p>
            <a:pPr algn="ctr"/>
            <a:r>
              <a:rPr lang="en-US" sz="3200" dirty="0">
                <a:latin typeface="Helvetica Light" panose="020B0403020202020204" pitchFamily="34" charset="0"/>
              </a:rPr>
              <a:t>What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29174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B489B-0A0D-46B5-A7D3-97F252E2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Debriefing the Anticipation Guide</a:t>
            </a:r>
          </a:p>
        </p:txBody>
      </p:sp>
      <p:pic>
        <p:nvPicPr>
          <p:cNvPr id="43" name="Picture 42" descr="A group of people sitting at tables with laptops&#10;&#10;Description automatically generated">
            <a:extLst>
              <a:ext uri="{FF2B5EF4-FFF2-40B4-BE49-F238E27FC236}">
                <a16:creationId xmlns:a16="http://schemas.microsoft.com/office/drawing/2014/main" id="{946BAEB7-A8C6-AE8F-97E6-23688CFE7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55"/>
          <a:stretch/>
        </p:blipFill>
        <p:spPr>
          <a:xfrm>
            <a:off x="33143" y="86703"/>
            <a:ext cx="12158857" cy="677050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0849D08-353F-993A-7E13-BB5C30C71862}"/>
              </a:ext>
            </a:extLst>
          </p:cNvPr>
          <p:cNvSpPr/>
          <p:nvPr/>
        </p:nvSpPr>
        <p:spPr>
          <a:xfrm>
            <a:off x="0" y="86703"/>
            <a:ext cx="12192000" cy="68031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 descr="A person with glasses and a white shirt&#10;&#10;Description automatically generated">
            <a:extLst>
              <a:ext uri="{FF2B5EF4-FFF2-40B4-BE49-F238E27FC236}">
                <a16:creationId xmlns:a16="http://schemas.microsoft.com/office/drawing/2014/main" id="{38D15582-C8C5-DD07-0C0B-74C7253F4E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729206" y="1814830"/>
            <a:ext cx="861706" cy="1097280"/>
          </a:xfrm>
          <a:prstGeom prst="rect">
            <a:avLst/>
          </a:prstGeom>
        </p:spPr>
      </p:pic>
      <p:pic>
        <p:nvPicPr>
          <p:cNvPr id="33" name="Picture 32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0D306AD9-C692-9040-531F-0A75FDA8D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3016" y="2836545"/>
            <a:ext cx="1669949" cy="1051560"/>
          </a:xfrm>
          <a:prstGeom prst="rect">
            <a:avLst/>
          </a:prstGeom>
        </p:spPr>
      </p:pic>
      <p:pic>
        <p:nvPicPr>
          <p:cNvPr id="37" name="Picture 36" descr="A person in a hoodie looking at a computer&#10;&#10;Description automatically generated">
            <a:extLst>
              <a:ext uri="{FF2B5EF4-FFF2-40B4-BE49-F238E27FC236}">
                <a16:creationId xmlns:a16="http://schemas.microsoft.com/office/drawing/2014/main" id="{FA01DDEC-DABF-8ECC-4A31-09C87A9055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3498241" y="1737868"/>
            <a:ext cx="1227845" cy="1280160"/>
          </a:xfrm>
          <a:prstGeom prst="rect">
            <a:avLst/>
          </a:prstGeom>
        </p:spPr>
      </p:pic>
      <p:pic>
        <p:nvPicPr>
          <p:cNvPr id="41" name="Picture 40" descr="A person sitting at a computer&#10;&#10;Description automatically generated">
            <a:extLst>
              <a:ext uri="{FF2B5EF4-FFF2-40B4-BE49-F238E27FC236}">
                <a16:creationId xmlns:a16="http://schemas.microsoft.com/office/drawing/2014/main" id="{E21616A2-BA3A-0F9A-7A14-1F12327ED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1603" y="2394419"/>
            <a:ext cx="3270992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ck with black hands&#10;&#10;Description automatically generated">
            <a:extLst>
              <a:ext uri="{FF2B5EF4-FFF2-40B4-BE49-F238E27FC236}">
                <a16:creationId xmlns:a16="http://schemas.microsoft.com/office/drawing/2014/main" id="{B3DC0D46-B107-FDB7-2953-E1C6A6E8B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309" y="663390"/>
            <a:ext cx="4705567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2A4B4D-B75C-1F8A-49FA-C47030F603B4}"/>
              </a:ext>
            </a:extLst>
          </p:cNvPr>
          <p:cNvSpPr txBox="1"/>
          <p:nvPr/>
        </p:nvSpPr>
        <p:spPr>
          <a:xfrm>
            <a:off x="3440019" y="1967915"/>
            <a:ext cx="513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The first few minutes in class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FC87E1-3CE8-A486-CB40-E1EF1AAF30CD}"/>
              </a:ext>
            </a:extLst>
          </p:cNvPr>
          <p:cNvSpPr txBox="1"/>
          <p:nvPr/>
        </p:nvSpPr>
        <p:spPr>
          <a:xfrm>
            <a:off x="2734235" y="5771848"/>
            <a:ext cx="661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dictate the remaining minutes in class.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387C5-B787-0D96-D7BD-9CD630D5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Debriefing the Anticipation Guide</a:t>
            </a:r>
          </a:p>
        </p:txBody>
      </p:sp>
    </p:spTree>
    <p:extLst>
      <p:ext uri="{BB962C8B-B14F-4D97-AF65-F5344CB8AC3E}">
        <p14:creationId xmlns:p14="http://schemas.microsoft.com/office/powerpoint/2010/main" val="20101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FCB34-13D8-B145-59A2-B7CE15E1C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7828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Start</a:t>
            </a:r>
            <a:r>
              <a:rPr lang="en-US" dirty="0"/>
              <a:t> Each Class with a Routine (5-15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D73C3-0A6C-D486-E59B-9E89273B1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741"/>
            <a:ext cx="8323729" cy="476025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Hello</a:t>
            </a: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Priming Activity</a:t>
            </a: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Debrief End-of-Class Evaluation</a:t>
            </a: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Any Questions?</a:t>
            </a:r>
            <a:endParaRPr lang="en-US" sz="3200" dirty="0">
              <a:latin typeface="Helvetica Light" panose="020B0403020202020204" pitchFamily="34" charset="0"/>
            </a:endParaRP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Review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(Production, NOT Reception)</a:t>
            </a:r>
            <a:endParaRPr lang="en-US" sz="3200" dirty="0">
              <a:solidFill>
                <a:schemeClr val="tx1">
                  <a:lumMod val="65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endParaRPr lang="en-US" sz="3200" dirty="0">
              <a:latin typeface="Helvetica Light" panose="020B0403020202020204" pitchFamily="34" charset="0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349C3267-4265-58BB-B566-EFCAF1F5C2CA}"/>
              </a:ext>
            </a:extLst>
          </p:cNvPr>
          <p:cNvSpPr/>
          <p:nvPr/>
        </p:nvSpPr>
        <p:spPr>
          <a:xfrm>
            <a:off x="8429826" y="2109408"/>
            <a:ext cx="551935" cy="4383467"/>
          </a:xfrm>
          <a:prstGeom prst="rightBrac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321C3-D09B-2FDB-A835-4741663A85DA}"/>
              </a:ext>
            </a:extLst>
          </p:cNvPr>
          <p:cNvSpPr txBox="1"/>
          <p:nvPr/>
        </p:nvSpPr>
        <p:spPr>
          <a:xfrm>
            <a:off x="9175527" y="4016101"/>
            <a:ext cx="2538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Light" pitchFamily="2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69158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FCB34-13D8-B145-59A2-B7CE15E1C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33234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End</a:t>
            </a:r>
            <a:r>
              <a:rPr lang="en-US" dirty="0"/>
              <a:t> Each Class with a Routine (5-15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D73C3-0A6C-D486-E59B-9E89273B1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741"/>
            <a:ext cx="9220200" cy="476025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dirty="0"/>
              <a:t>Recall or apply the relevant  content/skills</a:t>
            </a: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End-of-Class Evaluation (reflection &amp; feedback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What aspects of the class are confusing?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Helvetica Light" panose="020B0403020202020204" pitchFamily="34" charset="0"/>
              </a:rPr>
              <a:t>What elements of th</a:t>
            </a:r>
            <a:r>
              <a:rPr lang="en-US" dirty="0"/>
              <a:t>e instruction were effective?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Helvetica Light" panose="020B0403020202020204" pitchFamily="34" charset="0"/>
              </a:rPr>
              <a:t>Comments/Thoughts?</a:t>
            </a: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Bye!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349C3267-4265-58BB-B566-EFCAF1F5C2CA}"/>
              </a:ext>
            </a:extLst>
          </p:cNvPr>
          <p:cNvSpPr/>
          <p:nvPr/>
        </p:nvSpPr>
        <p:spPr>
          <a:xfrm>
            <a:off x="9974849" y="2109408"/>
            <a:ext cx="551935" cy="4383467"/>
          </a:xfrm>
          <a:prstGeom prst="rightBrac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321C3-D09B-2FDB-A835-4741663A85DA}"/>
              </a:ext>
            </a:extLst>
          </p:cNvPr>
          <p:cNvSpPr txBox="1"/>
          <p:nvPr/>
        </p:nvSpPr>
        <p:spPr>
          <a:xfrm>
            <a:off x="10720550" y="4016101"/>
            <a:ext cx="2538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Light" pitchFamily="2" charset="0"/>
              </a:rPr>
              <a:t>Closure</a:t>
            </a:r>
          </a:p>
        </p:txBody>
      </p:sp>
    </p:spTree>
    <p:extLst>
      <p:ext uri="{BB962C8B-B14F-4D97-AF65-F5344CB8AC3E}">
        <p14:creationId xmlns:p14="http://schemas.microsoft.com/office/powerpoint/2010/main" val="41439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EA056B8-C5FE-D4D2-86F2-89EAC1FB72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C997AA-0C3E-28D2-4C77-0340908BD5B6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3BC94-8C25-6AD6-188B-8C3BD973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60286-BA92-D678-9966-115DD1358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Helvetica Light" panose="020B0403020202020204" pitchFamily="34" charset="0"/>
              </a:rPr>
              <a:t>Active Learning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to</a:t>
            </a:r>
            <a:br>
              <a:rPr lang="en-US" dirty="0">
                <a:latin typeface="Helvetica Light" panose="020B0403020202020204" pitchFamily="34" charset="0"/>
              </a:rPr>
            </a:br>
            <a:br>
              <a:rPr lang="en-US" dirty="0">
                <a:latin typeface="Helvetica Light" panose="020B0403020202020204" pitchFamily="34" charset="0"/>
              </a:rPr>
            </a:br>
            <a:r>
              <a:rPr lang="en-US" dirty="0">
                <a:latin typeface="Helvetica Light" panose="020B0403020202020204" pitchFamily="34" charset="0"/>
              </a:rPr>
              <a:t>Proactive Teaching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2B568E5-A107-6CC5-88A9-98EFD1BA6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47"/>
          <a:stretch/>
        </p:blipFill>
        <p:spPr>
          <a:xfrm>
            <a:off x="0" y="83046"/>
            <a:ext cx="12192000" cy="6774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83047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The Big Picture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2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group of people walking up stairs&#10;&#10;Description automatically generated">
            <a:extLst>
              <a:ext uri="{FF2B5EF4-FFF2-40B4-BE49-F238E27FC236}">
                <a16:creationId xmlns:a16="http://schemas.microsoft.com/office/drawing/2014/main" id="{CC3F6DC2-04A7-0B22-3318-D11097C77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4160"/>
          <a:stretch/>
        </p:blipFill>
        <p:spPr>
          <a:xfrm>
            <a:off x="0" y="71474"/>
            <a:ext cx="12192000" cy="67865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-5862" y="62878"/>
            <a:ext cx="12197862" cy="676593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51AA5-61E9-01A1-07BB-9474EF8F89B3}"/>
              </a:ext>
            </a:extLst>
          </p:cNvPr>
          <p:cNvSpPr txBox="1"/>
          <p:nvPr/>
        </p:nvSpPr>
        <p:spPr>
          <a:xfrm>
            <a:off x="-2245" y="2514600"/>
            <a:ext cx="121920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62E10-A939-598C-9D09-9514FE05B92F}"/>
              </a:ext>
            </a:extLst>
          </p:cNvPr>
          <p:cNvSpPr txBox="1"/>
          <p:nvPr/>
        </p:nvSpPr>
        <p:spPr>
          <a:xfrm>
            <a:off x="-1" y="1705609"/>
            <a:ext cx="1218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Teach Forward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EA6D2-4ED1-F9FE-6D50-147BC15B457A}"/>
              </a:ext>
            </a:extLst>
          </p:cNvPr>
          <p:cNvSpPr txBox="1"/>
          <p:nvPr/>
        </p:nvSpPr>
        <p:spPr>
          <a:xfrm>
            <a:off x="-1" y="3461657"/>
            <a:ext cx="1218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Plan Backward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BB4651-4146-9A34-A574-6E994D1C2BD2}"/>
              </a:ext>
            </a:extLst>
          </p:cNvPr>
          <p:cNvCxnSpPr/>
          <p:nvPr/>
        </p:nvCxnSpPr>
        <p:spPr>
          <a:xfrm flipH="1">
            <a:off x="1012371" y="3450772"/>
            <a:ext cx="10352315" cy="0"/>
          </a:xfrm>
          <a:prstGeom prst="straightConnector1">
            <a:avLst/>
          </a:prstGeom>
          <a:ln w="25400">
            <a:solidFill>
              <a:srgbClr val="3E8ED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65CCC7-D79E-E2F8-7009-D3EDE2BE2A56}"/>
              </a:ext>
            </a:extLst>
          </p:cNvPr>
          <p:cNvCxnSpPr>
            <a:cxnSpLocks/>
          </p:cNvCxnSpPr>
          <p:nvPr/>
        </p:nvCxnSpPr>
        <p:spPr>
          <a:xfrm>
            <a:off x="1001485" y="2195442"/>
            <a:ext cx="10352315" cy="0"/>
          </a:xfrm>
          <a:prstGeom prst="straightConnector1">
            <a:avLst/>
          </a:prstGeom>
          <a:ln w="25400">
            <a:solidFill>
              <a:srgbClr val="F1C4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1D49E1-F2EC-9C3D-A416-20324DAA1D11}"/>
              </a:ext>
            </a:extLst>
          </p:cNvPr>
          <p:cNvSpPr txBox="1"/>
          <p:nvPr/>
        </p:nvSpPr>
        <p:spPr>
          <a:xfrm>
            <a:off x="0" y="572588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What we process we learn.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1801F4-AAFA-EE1C-EAEF-94F6A2DCD6D7}"/>
              </a:ext>
            </a:extLst>
          </p:cNvPr>
          <p:cNvSpPr txBox="1"/>
          <p:nvPr/>
        </p:nvSpPr>
        <p:spPr>
          <a:xfrm>
            <a:off x="-1121" y="39452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Big Picture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Active Learning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4FC9858-07A6-298E-1448-DDBD447019A5}"/>
              </a:ext>
            </a:extLst>
          </p:cNvPr>
          <p:cNvCxnSpPr/>
          <p:nvPr/>
        </p:nvCxnSpPr>
        <p:spPr>
          <a:xfrm flipH="1">
            <a:off x="10101813" y="2903871"/>
            <a:ext cx="274320" cy="0"/>
          </a:xfrm>
          <a:prstGeom prst="straightConnector1">
            <a:avLst/>
          </a:prstGeom>
          <a:ln w="25400">
            <a:solidFill>
              <a:srgbClr val="3E8EDE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DB27E25-0589-3BD8-A49C-6EEF7F2F06BA}"/>
              </a:ext>
            </a:extLst>
          </p:cNvPr>
          <p:cNvCxnSpPr/>
          <p:nvPr/>
        </p:nvCxnSpPr>
        <p:spPr>
          <a:xfrm flipH="1">
            <a:off x="8377503" y="2904537"/>
            <a:ext cx="274320" cy="0"/>
          </a:xfrm>
          <a:prstGeom prst="straightConnector1">
            <a:avLst/>
          </a:prstGeom>
          <a:ln w="25400">
            <a:solidFill>
              <a:srgbClr val="3E8EDE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47FC969-6B38-5458-2EF8-FFCF05F376BC}"/>
              </a:ext>
            </a:extLst>
          </p:cNvPr>
          <p:cNvCxnSpPr/>
          <p:nvPr/>
        </p:nvCxnSpPr>
        <p:spPr>
          <a:xfrm flipH="1">
            <a:off x="6186012" y="2905203"/>
            <a:ext cx="274320" cy="0"/>
          </a:xfrm>
          <a:prstGeom prst="straightConnector1">
            <a:avLst/>
          </a:prstGeom>
          <a:ln w="25400">
            <a:solidFill>
              <a:srgbClr val="3E8EDE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0E9DD0F-B8B7-1AF2-1C85-FD2CF8833172}"/>
              </a:ext>
            </a:extLst>
          </p:cNvPr>
          <p:cNvCxnSpPr/>
          <p:nvPr/>
        </p:nvCxnSpPr>
        <p:spPr>
          <a:xfrm flipH="1">
            <a:off x="4074381" y="2905869"/>
            <a:ext cx="274320" cy="0"/>
          </a:xfrm>
          <a:prstGeom prst="straightConnector1">
            <a:avLst/>
          </a:prstGeom>
          <a:ln w="25400">
            <a:solidFill>
              <a:srgbClr val="3E8EDE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E9768A-9F40-62B7-5ECB-760AAA09881C}"/>
              </a:ext>
            </a:extLst>
          </p:cNvPr>
          <p:cNvCxnSpPr/>
          <p:nvPr/>
        </p:nvCxnSpPr>
        <p:spPr>
          <a:xfrm flipH="1">
            <a:off x="2122470" y="2906535"/>
            <a:ext cx="274320" cy="0"/>
          </a:xfrm>
          <a:prstGeom prst="straightConnector1">
            <a:avLst/>
          </a:prstGeom>
          <a:ln w="25400">
            <a:solidFill>
              <a:srgbClr val="3E8EDE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385ACF0-2CD1-02A9-E6C3-5F19D90C8AA2}"/>
              </a:ext>
            </a:extLst>
          </p:cNvPr>
          <p:cNvCxnSpPr>
            <a:cxnSpLocks/>
          </p:cNvCxnSpPr>
          <p:nvPr/>
        </p:nvCxnSpPr>
        <p:spPr>
          <a:xfrm>
            <a:off x="2128253" y="2758183"/>
            <a:ext cx="274320" cy="0"/>
          </a:xfrm>
          <a:prstGeom prst="straightConnector1">
            <a:avLst/>
          </a:prstGeom>
          <a:ln w="25400">
            <a:solidFill>
              <a:srgbClr val="F1C400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7D0F4E-1DB4-4C1F-F43C-97F196CD451F}"/>
              </a:ext>
            </a:extLst>
          </p:cNvPr>
          <p:cNvCxnSpPr>
            <a:cxnSpLocks/>
          </p:cNvCxnSpPr>
          <p:nvPr/>
        </p:nvCxnSpPr>
        <p:spPr>
          <a:xfrm>
            <a:off x="4084284" y="2760244"/>
            <a:ext cx="274320" cy="0"/>
          </a:xfrm>
          <a:prstGeom prst="straightConnector1">
            <a:avLst/>
          </a:prstGeom>
          <a:ln w="25400">
            <a:solidFill>
              <a:srgbClr val="F1C400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F30A66-5F80-162F-04E4-AF5C20827FEB}"/>
              </a:ext>
            </a:extLst>
          </p:cNvPr>
          <p:cNvCxnSpPr>
            <a:cxnSpLocks/>
          </p:cNvCxnSpPr>
          <p:nvPr/>
        </p:nvCxnSpPr>
        <p:spPr>
          <a:xfrm>
            <a:off x="6192614" y="2758185"/>
            <a:ext cx="274320" cy="0"/>
          </a:xfrm>
          <a:prstGeom prst="straightConnector1">
            <a:avLst/>
          </a:prstGeom>
          <a:ln w="25400">
            <a:solidFill>
              <a:srgbClr val="F1C400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40E5048-81CB-9696-CC8C-FBDB33709330}"/>
              </a:ext>
            </a:extLst>
          </p:cNvPr>
          <p:cNvCxnSpPr>
            <a:cxnSpLocks/>
          </p:cNvCxnSpPr>
          <p:nvPr/>
        </p:nvCxnSpPr>
        <p:spPr>
          <a:xfrm>
            <a:off x="8387406" y="2757563"/>
            <a:ext cx="274320" cy="0"/>
          </a:xfrm>
          <a:prstGeom prst="straightConnector1">
            <a:avLst/>
          </a:prstGeom>
          <a:ln w="25400">
            <a:solidFill>
              <a:srgbClr val="F1C400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C407957-16D4-C6A4-0422-487223B95049}"/>
              </a:ext>
            </a:extLst>
          </p:cNvPr>
          <p:cNvCxnSpPr>
            <a:cxnSpLocks/>
          </p:cNvCxnSpPr>
          <p:nvPr/>
        </p:nvCxnSpPr>
        <p:spPr>
          <a:xfrm>
            <a:off x="10115017" y="2754883"/>
            <a:ext cx="274320" cy="0"/>
          </a:xfrm>
          <a:prstGeom prst="straightConnector1">
            <a:avLst/>
          </a:prstGeom>
          <a:ln w="25400">
            <a:solidFill>
              <a:srgbClr val="F1C400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AE91C053-DEE1-B775-CA9A-88242D530C30}"/>
              </a:ext>
            </a:extLst>
          </p:cNvPr>
          <p:cNvSpPr/>
          <p:nvPr/>
        </p:nvSpPr>
        <p:spPr>
          <a:xfrm rot="10800000">
            <a:off x="1172678" y="2129886"/>
            <a:ext cx="9848760" cy="1963245"/>
          </a:xfrm>
          <a:prstGeom prst="arc">
            <a:avLst>
              <a:gd name="adj1" fmla="val 10758811"/>
              <a:gd name="adj2" fmla="val 0"/>
            </a:avLst>
          </a:prstGeom>
          <a:ln w="25400">
            <a:solidFill>
              <a:srgbClr val="FFC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2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37" grpId="0" animBg="1"/>
      <p:bldP spid="3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protective gear and gloves&#10;&#10;Description automatically generated">
            <a:extLst>
              <a:ext uri="{FF2B5EF4-FFF2-40B4-BE49-F238E27FC236}">
                <a16:creationId xmlns:a16="http://schemas.microsoft.com/office/drawing/2014/main" id="{69AF567D-E526-6C8F-5731-8731D690E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618"/>
          <a:stretch/>
        </p:blipFill>
        <p:spPr>
          <a:xfrm>
            <a:off x="-1" y="133834"/>
            <a:ext cx="12208299" cy="6738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83047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Meaning &amp; Learning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protective gear and gloves&#10;&#10;Description automatically generated">
            <a:extLst>
              <a:ext uri="{FF2B5EF4-FFF2-40B4-BE49-F238E27FC236}">
                <a16:creationId xmlns:a16="http://schemas.microsoft.com/office/drawing/2014/main" id="{41B78294-E33B-26BF-BD29-5BFE30FC6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b="1618"/>
          <a:stretch/>
        </p:blipFill>
        <p:spPr>
          <a:xfrm>
            <a:off x="-1" y="133834"/>
            <a:ext cx="12208299" cy="6738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B99BF-16FD-CC4E-9F69-E45949B13934}"/>
              </a:ext>
            </a:extLst>
          </p:cNvPr>
          <p:cNvSpPr/>
          <p:nvPr/>
        </p:nvSpPr>
        <p:spPr>
          <a:xfrm>
            <a:off x="0" y="107808"/>
            <a:ext cx="12208298" cy="67640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Meaning &amp; </a:t>
            </a:r>
            <a:r>
              <a:rPr lang="en-US" dirty="0"/>
              <a:t>Learning</a:t>
            </a:r>
            <a:r>
              <a:rPr lang="en-US" dirty="0">
                <a:latin typeface="Helvetica Light" panose="020B0403020202020204" pitchFamily="34" charset="0"/>
              </a:rPr>
              <a:t>: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200" dirty="0">
                <a:latin typeface="Helvetica Light" panose="020B0403020202020204" pitchFamily="34" charset="0"/>
              </a:rPr>
              <a:t>Directions</a:t>
            </a:r>
            <a:r>
              <a:rPr lang="en-US" dirty="0"/>
              <a:t> . . .</a:t>
            </a:r>
            <a:endParaRPr lang="en-US" sz="32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earing protective gear and gloves&#10;&#10;Description automatically generated">
            <a:extLst>
              <a:ext uri="{FF2B5EF4-FFF2-40B4-BE49-F238E27FC236}">
                <a16:creationId xmlns:a16="http://schemas.microsoft.com/office/drawing/2014/main" id="{C04622D1-A22F-B73E-2331-0540F0CA0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b="1618"/>
          <a:stretch/>
        </p:blipFill>
        <p:spPr>
          <a:xfrm>
            <a:off x="-1" y="133834"/>
            <a:ext cx="12192001" cy="67380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5033FD1-E758-3EE9-87A8-7EFF9B61EB88}"/>
              </a:ext>
            </a:extLst>
          </p:cNvPr>
          <p:cNvSpPr/>
          <p:nvPr/>
        </p:nvSpPr>
        <p:spPr>
          <a:xfrm>
            <a:off x="0" y="93954"/>
            <a:ext cx="12203038" cy="67640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D423A16A-19BC-5917-703E-D3A2BB3E7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1761BBC-4B8C-FFF8-9827-6AC1C8C8E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4"/>
            <a:ext cx="9144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F8AB22B-6946-06D6-6C64-B89D57AD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C39CE0F-15FB-BE46-0F06-E0BE7BBAB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0732E99-6081-994C-32D0-2E9BBBFF7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66DDA5F-71EF-5819-AE02-95AAC99E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9C6F03F-F414-F58F-91FC-83D025C29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8FAF55D4-9485-3F61-CAF4-82C3600CA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849AB98-226B-BA91-F020-F23DBB54D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65120E2-4531-97A6-D501-16CF59EFA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2B56809D-329B-908F-C1AA-4C047E7A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1364E820-BC72-7EB2-5536-23AB45557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59CEE80E-B0A2-7237-4E4E-312CEA0C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937" y="333576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666633"/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That’s all!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FA2F4028-E74D-8E06-679D-8E7A4B8F9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3912CFF6-31B9-95A6-A55E-76378E38C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08CFE38B-6471-FE11-B260-DBF8C92ED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C4F8BF-3CA2-6228-65BC-6F7A2C212292}"/>
              </a:ext>
            </a:extLst>
          </p:cNvPr>
          <p:cNvSpPr txBox="1"/>
          <p:nvPr/>
        </p:nvSpPr>
        <p:spPr>
          <a:xfrm>
            <a:off x="3009647" y="413780"/>
            <a:ext cx="679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What do these results tell us about learning?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1095A-DE03-475D-A43C-A7AC608FDE7F}"/>
              </a:ext>
            </a:extLst>
          </p:cNvPr>
          <p:cNvSpPr txBox="1"/>
          <p:nvPr/>
        </p:nvSpPr>
        <p:spPr>
          <a:xfrm>
            <a:off x="-11039" y="220717"/>
            <a:ext cx="12203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Words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" grpId="1" autoUpdateAnimBg="0"/>
      <p:bldP spid="3" grpId="0" autoUpdateAnimBg="0"/>
      <p:bldP spid="3" grpId="1" autoUpdateAnimBg="0"/>
      <p:bldP spid="4" grpId="0" autoUpdateAnimBg="0"/>
      <p:bldP spid="4" grpId="1" autoUpdateAnimBg="0"/>
      <p:bldP spid="5" grpId="0" autoUpdateAnimBg="0"/>
      <p:bldP spid="5" grpId="1" autoUpdateAnimBg="0"/>
      <p:bldP spid="6" grpId="0" autoUpdateAnimBg="0"/>
      <p:bldP spid="6" grpId="1" autoUpdateAnimBg="0"/>
      <p:bldP spid="7" grpId="0" autoUpdateAnimBg="0"/>
      <p:bldP spid="7" grpId="1" autoUpdateAnimBg="0"/>
      <p:bldP spid="8" grpId="0" autoUpdateAnimBg="0"/>
      <p:bldP spid="8" grpId="1" autoUpdateAnimBg="0"/>
      <p:bldP spid="9" grpId="0" autoUpdateAnimBg="0"/>
      <p:bldP spid="9" grpId="1" autoUpdateAnimBg="0"/>
      <p:bldP spid="10" grpId="0" autoUpdateAnimBg="0"/>
      <p:bldP spid="10" grpId="1" autoUpdateAnimBg="0"/>
      <p:bldP spid="11" grpId="0" autoUpdateAnimBg="0"/>
      <p:bldP spid="11" grpId="1" autoUpdateAnimBg="0"/>
      <p:bldP spid="12" grpId="0" autoUpdateAnimBg="0"/>
      <p:bldP spid="12" grpId="1" autoUpdateAnimBg="0"/>
      <p:bldP spid="13" grpId="0" autoUpdateAnimBg="0"/>
      <p:bldP spid="13" grpId="1" autoUpdateAnimBg="0"/>
      <p:bldP spid="14" grpId="0" autoUpdateAnimBg="0"/>
      <p:bldP spid="14" grpId="1" autoUpdateAnimBg="0"/>
      <p:bldP spid="15" grpId="0" autoUpdateAnimBg="0"/>
      <p:bldP spid="16" grpId="0" autoUpdateAnimBg="0"/>
      <p:bldP spid="17" grpId="0" autoUpdateAnimBg="0"/>
      <p:bldP spid="21" grpId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protective gear and gloves&#10;&#10;Description automatically generated">
            <a:extLst>
              <a:ext uri="{FF2B5EF4-FFF2-40B4-BE49-F238E27FC236}">
                <a16:creationId xmlns:a16="http://schemas.microsoft.com/office/drawing/2014/main" id="{2D334445-A3F4-9B3D-0A83-3FB1ECD28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b="1618"/>
          <a:stretch/>
        </p:blipFill>
        <p:spPr>
          <a:xfrm>
            <a:off x="-1" y="133834"/>
            <a:ext cx="12192001" cy="6738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B99BF-16FD-CC4E-9F69-E45949B13934}"/>
              </a:ext>
            </a:extLst>
          </p:cNvPr>
          <p:cNvSpPr/>
          <p:nvPr/>
        </p:nvSpPr>
        <p:spPr>
          <a:xfrm>
            <a:off x="0" y="93954"/>
            <a:ext cx="12180958" cy="67640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D5D457-F7BB-6790-EE06-E40CAAE1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Meaning &amp; </a:t>
            </a:r>
            <a:r>
              <a:rPr lang="en-US" dirty="0"/>
              <a:t>Learning</a:t>
            </a:r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D4B7-0135-531D-635B-B0E847A1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>
                <a:latin typeface="Helvetica Light" panose="020B0403020202020204" pitchFamily="34" charset="0"/>
              </a:rPr>
              <a:t>Conclusions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 </a:t>
            </a:r>
            <a:r>
              <a:rPr lang="en-US" sz="3200" dirty="0"/>
              <a:t>Connecting Fosters Meaning</a:t>
            </a:r>
            <a:endParaRPr lang="en-US" sz="3200" dirty="0">
              <a:latin typeface="Helvetica Light" panose="020B0403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 Meaning Fosters </a:t>
            </a:r>
            <a:r>
              <a:rPr lang="en-US" dirty="0"/>
              <a:t>Learning</a:t>
            </a:r>
            <a:endParaRPr lang="en-US" sz="3200" dirty="0">
              <a:latin typeface="Helvetica Light" panose="020B0403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 Memory is Organized		</a:t>
            </a:r>
            <a:r>
              <a:rPr lang="en-US" sz="3200" dirty="0">
                <a:latin typeface="Helvetica Light" panose="020B0403020202020204" pitchFamily="34" charset="0"/>
              </a:rPr>
              <a:t>	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 Memory Imposes Limits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3200" dirty="0">
              <a:latin typeface="Helvetica Light" panose="020B0403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42AC3A-B8DF-7107-A8F9-CE1503C89814}"/>
              </a:ext>
            </a:extLst>
          </p:cNvPr>
          <p:cNvSpPr/>
          <p:nvPr/>
        </p:nvSpPr>
        <p:spPr>
          <a:xfrm>
            <a:off x="7015655" y="520262"/>
            <a:ext cx="4603531" cy="2301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9ADFE874-B1B6-93F2-FC9E-B69FAF1E7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5724" y="765185"/>
            <a:ext cx="151790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7561EDD4-A9FE-7485-FADA-5CE055E2D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276" y="765185"/>
            <a:ext cx="151790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5826DC81-3C3B-A75A-B6D2-92AF5D422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810" y="765185"/>
            <a:ext cx="151790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</p:spTree>
    <p:extLst>
      <p:ext uri="{BB962C8B-B14F-4D97-AF65-F5344CB8AC3E}">
        <p14:creationId xmlns:p14="http://schemas.microsoft.com/office/powerpoint/2010/main" val="15909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protective gear and gloves&#10;&#10;Description automatically generated">
            <a:extLst>
              <a:ext uri="{FF2B5EF4-FFF2-40B4-BE49-F238E27FC236}">
                <a16:creationId xmlns:a16="http://schemas.microsoft.com/office/drawing/2014/main" id="{E17A7D18-C072-7FD1-2474-60E78369C5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b="1618"/>
          <a:stretch/>
        </p:blipFill>
        <p:spPr>
          <a:xfrm>
            <a:off x="-1" y="133834"/>
            <a:ext cx="12192001" cy="6738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4007BF4C-09CE-4853-14A5-B46F7EB3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29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48D761B3-D82F-71FF-72A5-0CA11EA71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179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D1193345-AE05-C263-9313-A823ACD2C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490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42740242-76E5-756D-CA60-1C64E606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8021"/>
            <a:ext cx="410391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scíthe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tuirseach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dúiseacht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aisling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11BD1C2C-0001-5747-E3D8-4FB4A285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snor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leaba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ithe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pillín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938D530B-34F0-390A-D2A7-96DD4846A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414251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fuaim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compord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úisigh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oíche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protective gear and gloves&#10;&#10;Description automatically generated">
            <a:extLst>
              <a:ext uri="{FF2B5EF4-FFF2-40B4-BE49-F238E27FC236}">
                <a16:creationId xmlns:a16="http://schemas.microsoft.com/office/drawing/2014/main" id="{0195CE40-D469-E4BE-6A03-4D9546821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618"/>
          <a:stretch/>
        </p:blipFill>
        <p:spPr>
          <a:xfrm>
            <a:off x="-1" y="133834"/>
            <a:ext cx="12192001" cy="6738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-5862" y="86769"/>
            <a:ext cx="12197862" cy="67640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51AA5-61E9-01A1-07BB-9474EF8F89B3}"/>
              </a:ext>
            </a:extLst>
          </p:cNvPr>
          <p:cNvSpPr txBox="1"/>
          <p:nvPr/>
        </p:nvSpPr>
        <p:spPr>
          <a:xfrm>
            <a:off x="-2244" y="2111828"/>
            <a:ext cx="1219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Connecting</a:t>
            </a:r>
            <a:r>
              <a:rPr lang="en-US" sz="2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lang="en-US" sz="2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  <a:r>
              <a:rPr lang="en-US" sz="2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lang="en-US" sz="2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4B9DD-B2BC-BC8C-722D-356F578B0A93}"/>
              </a:ext>
            </a:extLst>
          </p:cNvPr>
          <p:cNvSpPr txBox="1"/>
          <p:nvPr/>
        </p:nvSpPr>
        <p:spPr>
          <a:xfrm>
            <a:off x="1170483" y="3147433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r"/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Knowledge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F62E0-80EC-1B94-4F42-B9139E8F7367}"/>
              </a:ext>
            </a:extLst>
          </p:cNvPr>
          <p:cNvSpPr txBox="1"/>
          <p:nvPr/>
        </p:nvSpPr>
        <p:spPr>
          <a:xfrm>
            <a:off x="4155158" y="316216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</a:t>
            </a:r>
          </a:p>
          <a:p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Knowledge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10A92F-F9C2-D9F5-76E3-452BA2F946BE}"/>
              </a:ext>
            </a:extLst>
          </p:cNvPr>
          <p:cNvCxnSpPr>
            <a:cxnSpLocks/>
          </p:cNvCxnSpPr>
          <p:nvPr/>
        </p:nvCxnSpPr>
        <p:spPr>
          <a:xfrm>
            <a:off x="4155158" y="3212960"/>
            <a:ext cx="0" cy="10116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7C373E-4E26-E2F4-333D-78409C866BAE}"/>
              </a:ext>
            </a:extLst>
          </p:cNvPr>
          <p:cNvCxnSpPr/>
          <p:nvPr/>
        </p:nvCxnSpPr>
        <p:spPr>
          <a:xfrm>
            <a:off x="4153169" y="2674831"/>
            <a:ext cx="0" cy="378110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B93A1B-21CA-F2DF-97E6-0E930105B8C4}"/>
              </a:ext>
            </a:extLst>
          </p:cNvPr>
          <p:cNvSpPr txBox="1"/>
          <p:nvPr/>
        </p:nvSpPr>
        <p:spPr>
          <a:xfrm>
            <a:off x="1784484" y="4760905"/>
            <a:ext cx="4725174" cy="169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Meaningful Learning	NK → PK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Elaborative Learning 	NK ← PK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Learning 	PK ⚡︎ PK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22E5C4-CD7F-2392-6183-8CDD37BF6B1A}"/>
              </a:ext>
            </a:extLst>
          </p:cNvPr>
          <p:cNvCxnSpPr/>
          <p:nvPr/>
        </p:nvCxnSpPr>
        <p:spPr>
          <a:xfrm>
            <a:off x="4153169" y="4405656"/>
            <a:ext cx="0" cy="378110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49C8CA-6EF8-2C42-326D-0E89A6EDB356}"/>
              </a:ext>
            </a:extLst>
          </p:cNvPr>
          <p:cNvSpPr txBox="1"/>
          <p:nvPr/>
        </p:nvSpPr>
        <p:spPr>
          <a:xfrm>
            <a:off x="7299308" y="5371517"/>
            <a:ext cx="2579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Strong</a:t>
            </a:r>
            <a:r>
              <a:rPr lang="en-US" sz="2400" dirty="0">
                <a:latin typeface="Helvetica Light" panose="020B0403020202020204" pitchFamily="34" charset="0"/>
              </a:rPr>
              <a:t> &amp; Flexible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10D0D0-3E88-16D9-9119-00A3CD5833E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Light" panose="020B0403020202020204" pitchFamily="34" charset="0"/>
              </a:rPr>
              <a:t>Meaning &amp; Learning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CF5C654E-7F32-E25B-EA50-0C048F02D8C4}"/>
              </a:ext>
            </a:extLst>
          </p:cNvPr>
          <p:cNvSpPr/>
          <p:nvPr/>
        </p:nvSpPr>
        <p:spPr>
          <a:xfrm>
            <a:off x="6705601" y="4876800"/>
            <a:ext cx="340952" cy="1458097"/>
          </a:xfrm>
          <a:prstGeom prst="rightBrac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CF01F-ED97-AF00-1F5E-3915E5D1F630}"/>
              </a:ext>
            </a:extLst>
          </p:cNvPr>
          <p:cNvSpPr txBox="1"/>
          <p:nvPr/>
        </p:nvSpPr>
        <p:spPr>
          <a:xfrm>
            <a:off x="7046553" y="962984"/>
            <a:ext cx="2996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Understanding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18CA4A8-0316-6920-BADA-79BEC9A92C71}"/>
              </a:ext>
            </a:extLst>
          </p:cNvPr>
          <p:cNvSpPr/>
          <p:nvPr/>
        </p:nvSpPr>
        <p:spPr>
          <a:xfrm>
            <a:off x="6303526" y="1239297"/>
            <a:ext cx="671208" cy="862349"/>
          </a:xfrm>
          <a:custGeom>
            <a:avLst/>
            <a:gdLst>
              <a:gd name="connsiteX0" fmla="*/ 671208 w 671208"/>
              <a:gd name="connsiteY0" fmla="*/ 16043 h 862349"/>
              <a:gd name="connsiteX1" fmla="*/ 194553 w 671208"/>
              <a:gd name="connsiteY1" fmla="*/ 113320 h 862349"/>
              <a:gd name="connsiteX2" fmla="*/ 0 w 671208"/>
              <a:gd name="connsiteY2" fmla="*/ 862349 h 86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208" h="862349">
                <a:moveTo>
                  <a:pt x="671208" y="16043"/>
                </a:moveTo>
                <a:cubicBezTo>
                  <a:pt x="488814" y="-5844"/>
                  <a:pt x="306421" y="-27731"/>
                  <a:pt x="194553" y="113320"/>
                </a:cubicBezTo>
                <a:cubicBezTo>
                  <a:pt x="82685" y="254371"/>
                  <a:pt x="41342" y="558360"/>
                  <a:pt x="0" y="862349"/>
                </a:cubicBezTo>
              </a:path>
            </a:pathLst>
          </a:custGeom>
          <a:noFill/>
          <a:ln w="25400">
            <a:solidFill>
              <a:srgbClr val="FFC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0" grpId="0"/>
      <p:bldP spid="14" grpId="0" animBg="1"/>
      <p:bldP spid="12" grpId="0"/>
      <p:bldP spid="12" grpId="1"/>
      <p:bldP spid="15" grpId="0" animBg="1"/>
      <p:bldP spid="1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looking through a microscope&#10;&#10;Description automatically generated">
            <a:extLst>
              <a:ext uri="{FF2B5EF4-FFF2-40B4-BE49-F238E27FC236}">
                <a16:creationId xmlns:a16="http://schemas.microsoft.com/office/drawing/2014/main" id="{10390536-F56C-6C0D-EB0E-BDE47A4770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1785775" y="93953"/>
            <a:ext cx="10406225" cy="67640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B99BF-16FD-CC4E-9F69-E45949B13934}"/>
              </a:ext>
            </a:extLst>
          </p:cNvPr>
          <p:cNvSpPr/>
          <p:nvPr/>
        </p:nvSpPr>
        <p:spPr>
          <a:xfrm>
            <a:off x="-11040" y="108060"/>
            <a:ext cx="12203040" cy="67640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Make Some Meaning</a:t>
            </a:r>
            <a:endParaRPr lang="en-US" sz="3600" dirty="0">
              <a:latin typeface="Helvetica Light" panose="020B04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242" y="1825624"/>
            <a:ext cx="6186791" cy="13255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spcAft>
                <a:spcPts val="2400"/>
              </a:spcAft>
              <a:buNone/>
            </a:pPr>
            <a:r>
              <a:rPr lang="en-US" sz="3200" dirty="0">
                <a:latin typeface="Helvetica Light" panose="020B0403020202020204" pitchFamily="34" charset="0"/>
              </a:rPr>
              <a:t>Write a 1-sentence summary of this Meaning &amp; Memory section. </a:t>
            </a:r>
          </a:p>
        </p:txBody>
      </p:sp>
    </p:spTree>
    <p:extLst>
      <p:ext uri="{BB962C8B-B14F-4D97-AF65-F5344CB8AC3E}">
        <p14:creationId xmlns:p14="http://schemas.microsoft.com/office/powerpoint/2010/main" val="21958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EB775E36-2EF5-9184-D13C-E51EB4E6A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44"/>
          <a:stretch/>
        </p:blipFill>
        <p:spPr>
          <a:xfrm>
            <a:off x="-1" y="90930"/>
            <a:ext cx="12192000" cy="6767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90930"/>
            <a:ext cx="12192000" cy="212365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Active Learning: Strategies and Processing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3E6F2FA-5B47-56B9-C050-CDDDD8DC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86710"/>
            <a:ext cx="10297297" cy="67712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E69001-ED1E-0F66-DA19-E8FA6719EAF0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200" dirty="0">
                <a:latin typeface="Helvetica Light" panose="020B0403020202020204" pitchFamily="34" charset="0"/>
              </a:rPr>
              <a:t>Directions: For each of the following 3 sentences, 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 Agree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 Disagree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Light" panose="020B0403020202020204" pitchFamily="34" charset="0"/>
              </a:rPr>
              <a:t> Edit </a:t>
            </a:r>
            <a:r>
              <a:rPr lang="en-US" sz="3200" dirty="0">
                <a:latin typeface="Helvetica Light" panose="020B0403020202020204" pitchFamily="34" charset="0"/>
              </a:rPr>
              <a:t>into agreement</a:t>
            </a:r>
          </a:p>
        </p:txBody>
      </p:sp>
    </p:spTree>
    <p:extLst>
      <p:ext uri="{BB962C8B-B14F-4D97-AF65-F5344CB8AC3E}">
        <p14:creationId xmlns:p14="http://schemas.microsoft.com/office/powerpoint/2010/main" val="21858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E0429895-2A20-F0F4-94FA-62C044278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b="16744"/>
          <a:stretch/>
        </p:blipFill>
        <p:spPr>
          <a:xfrm>
            <a:off x="-1" y="90930"/>
            <a:ext cx="12192000" cy="6767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B99BF-16FD-CC4E-9F69-E45949B13934}"/>
              </a:ext>
            </a:extLst>
          </p:cNvPr>
          <p:cNvSpPr/>
          <p:nvPr/>
        </p:nvSpPr>
        <p:spPr>
          <a:xfrm>
            <a:off x="0" y="107808"/>
            <a:ext cx="12191999" cy="67640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Strategies and Processing: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200" dirty="0">
                <a:latin typeface="Helvetica Light" panose="020B0403020202020204" pitchFamily="34" charset="0"/>
              </a:rPr>
              <a:t>Directions</a:t>
            </a:r>
            <a:r>
              <a:rPr lang="en-US" dirty="0"/>
              <a:t> . . .</a:t>
            </a:r>
            <a:endParaRPr lang="en-US" sz="32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62AAD90-EC0B-DCBA-C8ED-8F9E4942F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b="16744"/>
          <a:stretch/>
        </p:blipFill>
        <p:spPr>
          <a:xfrm>
            <a:off x="-1" y="90930"/>
            <a:ext cx="12192000" cy="67670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EC58F7-FC2B-D0E5-0FDC-25FBB9E33678}"/>
              </a:ext>
            </a:extLst>
          </p:cNvPr>
          <p:cNvSpPr/>
          <p:nvPr/>
        </p:nvSpPr>
        <p:spPr>
          <a:xfrm>
            <a:off x="0" y="107808"/>
            <a:ext cx="12191999" cy="67640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F7BC8-E5C8-BBDC-3C8F-33328A56F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Strategies and Processing</a:t>
            </a:r>
            <a:endParaRPr lang="en-US" dirty="0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8D692F88-62ED-D1B7-E212-42DD981984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0226" y="2203704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B3869AD7-343C-7613-5353-2E29FFE8B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0226" y="4794504"/>
            <a:ext cx="423976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D6F18AD-D1D2-E209-1692-CA72A5CA4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594" y="4946904"/>
            <a:ext cx="3145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1-10       </a:t>
            </a:r>
            <a:r>
              <a:rPr lang="en-US" sz="2000" dirty="0">
                <a:latin typeface="Helvetica Light" panose="020B0403020202020204" pitchFamily="34" charset="0"/>
              </a:rPr>
              <a:t> </a:t>
            </a:r>
            <a:r>
              <a:rPr lang="en-US" sz="3200" dirty="0">
                <a:latin typeface="Helvetica Light" panose="020B0403020202020204" pitchFamily="34" charset="0"/>
              </a:rPr>
              <a:t>  11-20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A049CF5-C624-F202-DDF8-D8D704C41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048" y="4064001"/>
            <a:ext cx="914400" cy="730503"/>
          </a:xfrm>
          <a:prstGeom prst="rect">
            <a:avLst/>
          </a:prstGeom>
          <a:solidFill>
            <a:srgbClr val="3172A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4D0AB51-8D50-8B9D-4A58-D257A2869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016" y="2861733"/>
            <a:ext cx="914400" cy="1932771"/>
          </a:xfrm>
          <a:prstGeom prst="rect">
            <a:avLst/>
          </a:prstGeom>
          <a:solidFill>
            <a:srgbClr val="3172A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3025DE1-FADF-387A-C17B-475B9FD3E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098" y="2078863"/>
            <a:ext cx="63991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dirty="0">
                <a:latin typeface="Helvetica Light" panose="020B0403020202020204" pitchFamily="34" charset="0"/>
              </a:rPr>
              <a:t>10</a:t>
            </a:r>
          </a:p>
          <a:p>
            <a:pPr>
              <a:defRPr/>
            </a:pPr>
            <a:r>
              <a:rPr lang="en-US" sz="3200" dirty="0">
                <a:latin typeface="Helvetica Light" panose="020B0403020202020204" pitchFamily="34" charset="0"/>
              </a:rPr>
              <a:t>  8</a:t>
            </a:r>
          </a:p>
          <a:p>
            <a:pPr>
              <a:defRPr/>
            </a:pPr>
            <a:r>
              <a:rPr lang="en-US" sz="3200" dirty="0">
                <a:latin typeface="Helvetica Light" panose="020B0403020202020204" pitchFamily="34" charset="0"/>
              </a:rPr>
              <a:t>  6</a:t>
            </a:r>
          </a:p>
          <a:p>
            <a:pPr>
              <a:defRPr/>
            </a:pPr>
            <a:r>
              <a:rPr lang="en-US" sz="3200" dirty="0">
                <a:latin typeface="Helvetica Light" panose="020B0403020202020204" pitchFamily="34" charset="0"/>
              </a:rPr>
              <a:t>  4</a:t>
            </a:r>
          </a:p>
          <a:p>
            <a:pPr>
              <a:defRPr/>
            </a:pPr>
            <a:r>
              <a:rPr lang="en-US" sz="3200" dirty="0">
                <a:latin typeface="Helvetica Light" panose="020B0403020202020204" pitchFamily="34" charset="0"/>
              </a:rPr>
              <a:t>  2</a:t>
            </a:r>
          </a:p>
          <a:p>
            <a:pPr>
              <a:defRPr/>
            </a:pPr>
            <a:r>
              <a:rPr lang="en-US" sz="3200" dirty="0">
                <a:latin typeface="Helvetica Light" panose="020B0403020202020204" pitchFamily="34" charset="0"/>
              </a:rPr>
              <a:t> 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0BD7C4-AE52-3341-8352-1EFE5136076F}"/>
              </a:ext>
            </a:extLst>
          </p:cNvPr>
          <p:cNvSpPr txBox="1"/>
          <p:nvPr/>
        </p:nvSpPr>
        <p:spPr>
          <a:xfrm>
            <a:off x="3009647" y="1483824"/>
            <a:ext cx="679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What do these results tell us about learning?</a:t>
            </a:r>
          </a:p>
        </p:txBody>
      </p:sp>
    </p:spTree>
    <p:extLst>
      <p:ext uri="{BB962C8B-B14F-4D97-AF65-F5344CB8AC3E}">
        <p14:creationId xmlns:p14="http://schemas.microsoft.com/office/powerpoint/2010/main" val="6809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1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protective gear and gloves&#10;&#10;Description automatically generated">
            <a:extLst>
              <a:ext uri="{FF2B5EF4-FFF2-40B4-BE49-F238E27FC236}">
                <a16:creationId xmlns:a16="http://schemas.microsoft.com/office/drawing/2014/main" id="{2D334445-A3F4-9B3D-0A83-3FB1ECD28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b="1618"/>
          <a:stretch/>
        </p:blipFill>
        <p:spPr>
          <a:xfrm>
            <a:off x="-1" y="133834"/>
            <a:ext cx="12192001" cy="6738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B99BF-16FD-CC4E-9F69-E45949B13934}"/>
              </a:ext>
            </a:extLst>
          </p:cNvPr>
          <p:cNvSpPr/>
          <p:nvPr/>
        </p:nvSpPr>
        <p:spPr>
          <a:xfrm>
            <a:off x="0" y="93954"/>
            <a:ext cx="12180958" cy="67640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D5D457-F7BB-6790-EE06-E40CAAE1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Strategies &amp; Processing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D4B7-0135-531D-635B-B0E847A1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>
                <a:latin typeface="Helvetica Light" panose="020B0403020202020204" pitchFamily="34" charset="0"/>
              </a:rPr>
              <a:t>Conclusions </a:t>
            </a:r>
            <a:r>
              <a:rPr lang="en-US" dirty="0"/>
              <a:t>		</a:t>
            </a:r>
            <a:r>
              <a:rPr lang="en-US" sz="3200" dirty="0">
                <a:latin typeface="Helvetica Light" panose="020B0403020202020204" pitchFamily="34" charset="0"/>
              </a:rPr>
              <a:t>	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 </a:t>
            </a:r>
            <a:r>
              <a:rPr lang="en-US" sz="3200" dirty="0">
                <a:solidFill>
                  <a:srgbClr val="F1C400"/>
                </a:solidFill>
                <a:latin typeface="Helvetica Light" panose="020B0403020202020204" pitchFamily="34" charset="0"/>
              </a:rPr>
              <a:t>Strategies Foster Processing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>
                <a:solidFill>
                  <a:srgbClr val="F1C400"/>
                </a:solidFill>
              </a:rPr>
              <a:t>Processing Fosters Connecting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 Connecting Fosters Meaning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 Meaning Fosters Learning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 Memory is Organized			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 Memory Imposes Limits</a:t>
            </a:r>
            <a:endParaRPr lang="en-US" sz="3200" dirty="0">
              <a:latin typeface="Helvetica Light" panose="020B0403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42AC3A-B8DF-7107-A8F9-CE1503C89814}"/>
              </a:ext>
            </a:extLst>
          </p:cNvPr>
          <p:cNvSpPr/>
          <p:nvPr/>
        </p:nvSpPr>
        <p:spPr>
          <a:xfrm>
            <a:off x="7200481" y="520262"/>
            <a:ext cx="4603531" cy="2301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D49190D-3FC1-3FC4-D2CC-E4D2AED88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823" y="2079552"/>
            <a:ext cx="914400" cy="730503"/>
          </a:xfrm>
          <a:prstGeom prst="rect">
            <a:avLst/>
          </a:prstGeom>
          <a:solidFill>
            <a:srgbClr val="3172A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359B19A7-46C2-543F-0328-6A27A6650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791" y="877284"/>
            <a:ext cx="914400" cy="1932771"/>
          </a:xfrm>
          <a:prstGeom prst="rect">
            <a:avLst/>
          </a:prstGeom>
          <a:solidFill>
            <a:srgbClr val="3172A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B52C0-C610-3E0D-9E2C-D7381B9AB989}"/>
              </a:ext>
            </a:extLst>
          </p:cNvPr>
          <p:cNvSpPr txBox="1"/>
          <p:nvPr/>
        </p:nvSpPr>
        <p:spPr>
          <a:xfrm>
            <a:off x="7821935" y="1759950"/>
            <a:ext cx="163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Pronounce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D5CEE-E932-77F3-2367-A72C262266AB}"/>
              </a:ext>
            </a:extLst>
          </p:cNvPr>
          <p:cNvSpPr txBox="1"/>
          <p:nvPr/>
        </p:nvSpPr>
        <p:spPr>
          <a:xfrm>
            <a:off x="9811601" y="556221"/>
            <a:ext cx="117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  <a:p>
            <a:pPr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4928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BA5840A-A7C3-D1AB-964E-FBAFEDA18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6744"/>
          <a:stretch/>
        </p:blipFill>
        <p:spPr>
          <a:xfrm>
            <a:off x="-1" y="90930"/>
            <a:ext cx="12192000" cy="6767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-17584" y="74920"/>
            <a:ext cx="12197862" cy="678308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5DA35-8FC8-18BF-6200-17ADD24EF337}"/>
              </a:ext>
            </a:extLst>
          </p:cNvPr>
          <p:cNvSpPr txBox="1"/>
          <p:nvPr/>
        </p:nvSpPr>
        <p:spPr>
          <a:xfrm>
            <a:off x="-5489" y="2108586"/>
            <a:ext cx="1219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Processing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Connecting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BC301-1903-1409-BDB5-7FF65CA2265D}"/>
              </a:ext>
            </a:extLst>
          </p:cNvPr>
          <p:cNvSpPr txBox="1"/>
          <p:nvPr/>
        </p:nvSpPr>
        <p:spPr>
          <a:xfrm>
            <a:off x="-11723" y="3701143"/>
            <a:ext cx="12197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How do we foster “connection”?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B0B402-EB04-B457-A1E2-311CC32BAE0B}"/>
              </a:ext>
            </a:extLst>
          </p:cNvPr>
          <p:cNvSpPr/>
          <p:nvPr/>
        </p:nvSpPr>
        <p:spPr>
          <a:xfrm>
            <a:off x="2855300" y="888418"/>
            <a:ext cx="2895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73128-BA93-ED69-B47F-C9620AFB05AB}"/>
              </a:ext>
            </a:extLst>
          </p:cNvPr>
          <p:cNvSpPr txBox="1"/>
          <p:nvPr/>
        </p:nvSpPr>
        <p:spPr>
          <a:xfrm>
            <a:off x="3019512" y="3023712"/>
            <a:ext cx="2754086" cy="261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Cognitive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Behavioral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Social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Affective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F1F8FA-8E1F-334F-C36E-DE1F978A1F17}"/>
              </a:ext>
            </a:extLst>
          </p:cNvPr>
          <p:cNvCxnSpPr/>
          <p:nvPr/>
        </p:nvCxnSpPr>
        <p:spPr>
          <a:xfrm>
            <a:off x="3917853" y="2674831"/>
            <a:ext cx="0" cy="378110"/>
          </a:xfrm>
          <a:prstGeom prst="straightConnector1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09F84B-EDD4-A503-0697-6D54BA2625DC}"/>
              </a:ext>
            </a:extLst>
          </p:cNvPr>
          <p:cNvSpPr txBox="1"/>
          <p:nvPr/>
        </p:nvSpPr>
        <p:spPr>
          <a:xfrm>
            <a:off x="5719168" y="3016287"/>
            <a:ext cx="2754086" cy="261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Thinking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Doing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Interacting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Feeling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D449D0-159C-E835-E311-6EF2AEFB5156}"/>
              </a:ext>
            </a:extLst>
          </p:cNvPr>
          <p:cNvCxnSpPr>
            <a:cxnSpLocks/>
          </p:cNvCxnSpPr>
          <p:nvPr/>
        </p:nvCxnSpPr>
        <p:spPr>
          <a:xfrm rot="16200000">
            <a:off x="5272853" y="3239945"/>
            <a:ext cx="0" cy="378110"/>
          </a:xfrm>
          <a:prstGeom prst="straightConnector1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6025D5-BFCF-1D53-0BBF-CA9E182C8417}"/>
              </a:ext>
            </a:extLst>
          </p:cNvPr>
          <p:cNvCxnSpPr>
            <a:cxnSpLocks/>
          </p:cNvCxnSpPr>
          <p:nvPr/>
        </p:nvCxnSpPr>
        <p:spPr>
          <a:xfrm rot="16200000">
            <a:off x="5272853" y="3893089"/>
            <a:ext cx="0" cy="378110"/>
          </a:xfrm>
          <a:prstGeom prst="straightConnector1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409898-5003-395D-B6CD-145149238DF7}"/>
              </a:ext>
            </a:extLst>
          </p:cNvPr>
          <p:cNvCxnSpPr>
            <a:cxnSpLocks/>
          </p:cNvCxnSpPr>
          <p:nvPr/>
        </p:nvCxnSpPr>
        <p:spPr>
          <a:xfrm rot="16200000">
            <a:off x="5272849" y="4491807"/>
            <a:ext cx="0" cy="378110"/>
          </a:xfrm>
          <a:prstGeom prst="straightConnector1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3178C9-6228-7D22-36BB-C073FA62D1C6}"/>
              </a:ext>
            </a:extLst>
          </p:cNvPr>
          <p:cNvCxnSpPr>
            <a:cxnSpLocks/>
          </p:cNvCxnSpPr>
          <p:nvPr/>
        </p:nvCxnSpPr>
        <p:spPr>
          <a:xfrm rot="16200000">
            <a:off x="5272845" y="5090524"/>
            <a:ext cx="0" cy="378110"/>
          </a:xfrm>
          <a:prstGeom prst="straightConnector1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605F50-6C2C-B916-EA7E-A9D50A835D7D}"/>
              </a:ext>
            </a:extLst>
          </p:cNvPr>
          <p:cNvSpPr txBox="1"/>
          <p:nvPr/>
        </p:nvSpPr>
        <p:spPr>
          <a:xfrm>
            <a:off x="8559266" y="3673496"/>
            <a:ext cx="3535000" cy="149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Helvetica Light" panose="020B0403020202020204" pitchFamily="34" charset="0"/>
              </a:rPr>
              <a:t>What we process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Helvetica Light" panose="020B0403020202020204" pitchFamily="34" charset="0"/>
              </a:rPr>
              <a:t>we learn.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1229A3-0014-6FD7-176E-6EDF8193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Strategies and Processing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C72E8C3-53AF-D9A6-5D7A-EB0DC4774CDE}"/>
              </a:ext>
            </a:extLst>
          </p:cNvPr>
          <p:cNvSpPr/>
          <p:nvPr/>
        </p:nvSpPr>
        <p:spPr>
          <a:xfrm>
            <a:off x="7733489" y="3111259"/>
            <a:ext cx="428071" cy="2527656"/>
          </a:xfrm>
          <a:prstGeom prst="rightBrac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/>
      <p:bldP spid="7" grpId="0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07FF886-E9D4-A888-FC1F-EF8C04587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6744"/>
          <a:stretch/>
        </p:blipFill>
        <p:spPr>
          <a:xfrm>
            <a:off x="-1" y="90930"/>
            <a:ext cx="12192000" cy="6767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-17584" y="84648"/>
            <a:ext cx="12197862" cy="6773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05CE3-35AD-C52D-152A-BFF4254E04AF}"/>
              </a:ext>
            </a:extLst>
          </p:cNvPr>
          <p:cNvSpPr txBox="1"/>
          <p:nvPr/>
        </p:nvSpPr>
        <p:spPr>
          <a:xfrm>
            <a:off x="-5489" y="2108586"/>
            <a:ext cx="1219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Processing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Connecting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B0B402-EB04-B457-A1E2-311CC32BAE0B}"/>
              </a:ext>
            </a:extLst>
          </p:cNvPr>
          <p:cNvSpPr/>
          <p:nvPr/>
        </p:nvSpPr>
        <p:spPr>
          <a:xfrm>
            <a:off x="2855300" y="888418"/>
            <a:ext cx="2895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73128-BA93-ED69-B47F-C9620AFB05AB}"/>
              </a:ext>
            </a:extLst>
          </p:cNvPr>
          <p:cNvSpPr txBox="1"/>
          <p:nvPr/>
        </p:nvSpPr>
        <p:spPr>
          <a:xfrm>
            <a:off x="3019515" y="3023712"/>
            <a:ext cx="2754086" cy="261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  <a:latin typeface="Helvetica Light" panose="020B0403020202020204" pitchFamily="34" charset="0"/>
              </a:rPr>
              <a:t>Cognitive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Behavioral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Social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Affective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F1F8FA-8E1F-334F-C36E-DE1F978A1F17}"/>
              </a:ext>
            </a:extLst>
          </p:cNvPr>
          <p:cNvCxnSpPr/>
          <p:nvPr/>
        </p:nvCxnSpPr>
        <p:spPr>
          <a:xfrm>
            <a:off x="3917856" y="2674831"/>
            <a:ext cx="0" cy="378110"/>
          </a:xfrm>
          <a:prstGeom prst="straightConnector1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09F84B-EDD4-A503-0697-6D54BA2625DC}"/>
              </a:ext>
            </a:extLst>
          </p:cNvPr>
          <p:cNvSpPr txBox="1"/>
          <p:nvPr/>
        </p:nvSpPr>
        <p:spPr>
          <a:xfrm>
            <a:off x="5719171" y="3171930"/>
            <a:ext cx="41835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Helvetica Light" panose="020B0403020202020204" pitchFamily="34" charset="0"/>
              </a:rPr>
              <a:t>Retrieval Effect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Helvetica Light" panose="020B0403020202020204" pitchFamily="34" charset="0"/>
              </a:rPr>
              <a:t>Generation Effect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Helvetica Light" panose="020B0403020202020204" pitchFamily="34" charset="0"/>
              </a:rPr>
              <a:t>Spacing Effect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D449D0-159C-E835-E311-6EF2AEFB5156}"/>
              </a:ext>
            </a:extLst>
          </p:cNvPr>
          <p:cNvCxnSpPr>
            <a:cxnSpLocks/>
          </p:cNvCxnSpPr>
          <p:nvPr/>
        </p:nvCxnSpPr>
        <p:spPr>
          <a:xfrm rot="16200000">
            <a:off x="5272856" y="3239945"/>
            <a:ext cx="0" cy="378110"/>
          </a:xfrm>
          <a:prstGeom prst="straightConnector1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E1229A3-0014-6FD7-176E-6EDF8193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Strategies and Processing</a:t>
            </a:r>
          </a:p>
        </p:txBody>
      </p:sp>
    </p:spTree>
    <p:extLst>
      <p:ext uri="{BB962C8B-B14F-4D97-AF65-F5344CB8AC3E}">
        <p14:creationId xmlns:p14="http://schemas.microsoft.com/office/powerpoint/2010/main" val="28530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01D2640-B1AB-76BD-CC6D-1EE93F292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6744"/>
          <a:stretch/>
        </p:blipFill>
        <p:spPr>
          <a:xfrm>
            <a:off x="-1" y="90930"/>
            <a:ext cx="12192000" cy="6767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-6990" y="76077"/>
            <a:ext cx="12197862" cy="676707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51AA5-61E9-01A1-07BB-9474EF8F89B3}"/>
              </a:ext>
            </a:extLst>
          </p:cNvPr>
          <p:cNvSpPr txBox="1"/>
          <p:nvPr/>
        </p:nvSpPr>
        <p:spPr>
          <a:xfrm>
            <a:off x="-2244" y="2111828"/>
            <a:ext cx="1219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Processing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Connecting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3DCDDA-B313-FE8A-6A49-D19E1E4C1567}"/>
              </a:ext>
            </a:extLst>
          </p:cNvPr>
          <p:cNvSpPr txBox="1"/>
          <p:nvPr/>
        </p:nvSpPr>
        <p:spPr>
          <a:xfrm>
            <a:off x="386442" y="3126384"/>
            <a:ext cx="654775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Lecture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Hands 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Discussions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Creating Apps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Think – Pair – Share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Small Group Problem Solving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Light" panose="020B0403020202020204" pitchFamily="34" charset="0"/>
              </a:rPr>
              <a:t>Write a summary (in your own words)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847D7F0-1CF0-1B83-BB4A-131CF7D77A2D}"/>
              </a:ext>
            </a:extLst>
          </p:cNvPr>
          <p:cNvCxnSpPr/>
          <p:nvPr/>
        </p:nvCxnSpPr>
        <p:spPr>
          <a:xfrm>
            <a:off x="1344656" y="2674831"/>
            <a:ext cx="0" cy="378110"/>
          </a:xfrm>
          <a:prstGeom prst="straightConnector1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>
            <a:extLst>
              <a:ext uri="{FF2B5EF4-FFF2-40B4-BE49-F238E27FC236}">
                <a16:creationId xmlns:a16="http://schemas.microsoft.com/office/drawing/2014/main" id="{04B19A00-45B8-5C10-56EE-D6B382962922}"/>
              </a:ext>
            </a:extLst>
          </p:cNvPr>
          <p:cNvSpPr/>
          <p:nvPr/>
        </p:nvSpPr>
        <p:spPr>
          <a:xfrm>
            <a:off x="5780312" y="3126384"/>
            <a:ext cx="990600" cy="3569144"/>
          </a:xfrm>
          <a:prstGeom prst="rightBrac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20D1D-AD59-D48A-354F-8A987CBDEE6B}"/>
              </a:ext>
            </a:extLst>
          </p:cNvPr>
          <p:cNvSpPr txBox="1"/>
          <p:nvPr/>
        </p:nvSpPr>
        <p:spPr>
          <a:xfrm>
            <a:off x="6738251" y="3526968"/>
            <a:ext cx="55517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Helvetica Light" panose="020B0403020202020204" pitchFamily="34" charset="0"/>
              </a:rPr>
              <a:t>What “processing” occurs while students are engaging in these strategies?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Helvetica Light" panose="020B0403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Helvetica Light" panose="020B0403020202020204" pitchFamily="34" charset="0"/>
              </a:rPr>
              <a:t>Does this “processing” lead students to make connections that make meaning and that ultimately satisfies your course objectives?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210EFF-7EF4-7EDF-80E3-804F6645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Strategies and Processing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C528C2-38C6-FE15-007E-8D5C09C4A929}"/>
              </a:ext>
            </a:extLst>
          </p:cNvPr>
          <p:cNvCxnSpPr/>
          <p:nvPr/>
        </p:nvCxnSpPr>
        <p:spPr>
          <a:xfrm flipV="1">
            <a:off x="2013626" y="2696603"/>
            <a:ext cx="1887165" cy="65944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54BCE87-B2D5-1816-D9F6-947BDD78338F}"/>
              </a:ext>
            </a:extLst>
          </p:cNvPr>
          <p:cNvCxnSpPr/>
          <p:nvPr/>
        </p:nvCxnSpPr>
        <p:spPr>
          <a:xfrm flipV="1">
            <a:off x="2383277" y="2696603"/>
            <a:ext cx="1527242" cy="1184733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5E12A1-12F3-A2C4-BC9F-2F542C894FC6}"/>
              </a:ext>
            </a:extLst>
          </p:cNvPr>
          <p:cNvCxnSpPr/>
          <p:nvPr/>
        </p:nvCxnSpPr>
        <p:spPr>
          <a:xfrm flipV="1">
            <a:off x="2587557" y="2696603"/>
            <a:ext cx="1313234" cy="1700299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4DF070-E1D4-BFD9-B481-08F31809A6CD}"/>
              </a:ext>
            </a:extLst>
          </p:cNvPr>
          <p:cNvCxnSpPr/>
          <p:nvPr/>
        </p:nvCxnSpPr>
        <p:spPr>
          <a:xfrm flipV="1">
            <a:off x="2898843" y="2696603"/>
            <a:ext cx="1011676" cy="221586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D4DC733-47A0-C217-E805-9155B8CE4C04}"/>
              </a:ext>
            </a:extLst>
          </p:cNvPr>
          <p:cNvCxnSpPr/>
          <p:nvPr/>
        </p:nvCxnSpPr>
        <p:spPr>
          <a:xfrm flipV="1">
            <a:off x="3647872" y="2696603"/>
            <a:ext cx="262647" cy="2741159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DD7AACD-FA52-8055-8ECE-347A4C9F67C7}"/>
              </a:ext>
            </a:extLst>
          </p:cNvPr>
          <p:cNvCxnSpPr/>
          <p:nvPr/>
        </p:nvCxnSpPr>
        <p:spPr>
          <a:xfrm flipH="1" flipV="1">
            <a:off x="3910519" y="2696603"/>
            <a:ext cx="982494" cy="3266452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68942DF-1048-1E49-AE3F-B826F95D72AE}"/>
              </a:ext>
            </a:extLst>
          </p:cNvPr>
          <p:cNvCxnSpPr/>
          <p:nvPr/>
        </p:nvCxnSpPr>
        <p:spPr>
          <a:xfrm flipH="1" flipV="1">
            <a:off x="3910519" y="2696603"/>
            <a:ext cx="2071992" cy="3796272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riangle 33">
            <a:extLst>
              <a:ext uri="{FF2B5EF4-FFF2-40B4-BE49-F238E27FC236}">
                <a16:creationId xmlns:a16="http://schemas.microsoft.com/office/drawing/2014/main" id="{32D1C264-44F9-7012-BBE2-90B5778979B0}"/>
              </a:ext>
            </a:extLst>
          </p:cNvPr>
          <p:cNvSpPr/>
          <p:nvPr/>
        </p:nvSpPr>
        <p:spPr>
          <a:xfrm>
            <a:off x="3757030" y="2563676"/>
            <a:ext cx="252920" cy="21803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ook cover with text and colorful graphics&#10;&#10;Description automatically generated">
            <a:extLst>
              <a:ext uri="{FF2B5EF4-FFF2-40B4-BE49-F238E27FC236}">
                <a16:creationId xmlns:a16="http://schemas.microsoft.com/office/drawing/2014/main" id="{534054BC-ABFB-8A37-A8EA-1A290CCFB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180" y="2115353"/>
            <a:ext cx="1828800" cy="2366508"/>
          </a:xfrm>
          <a:prstGeom prst="rect">
            <a:avLst/>
          </a:prstGeom>
        </p:spPr>
      </p:pic>
      <p:pic>
        <p:nvPicPr>
          <p:cNvPr id="36" name="Picture 35" descr="A book cover with colorful circles and text&#10;&#10;Description automatically generated">
            <a:extLst>
              <a:ext uri="{FF2B5EF4-FFF2-40B4-BE49-F238E27FC236}">
                <a16:creationId xmlns:a16="http://schemas.microsoft.com/office/drawing/2014/main" id="{04C8DA1A-EBBD-DF06-09D1-39BF45A3D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994" y="4479559"/>
            <a:ext cx="1828800" cy="2366508"/>
          </a:xfrm>
          <a:prstGeom prst="rect">
            <a:avLst/>
          </a:prstGeom>
        </p:spPr>
      </p:pic>
      <p:pic>
        <p:nvPicPr>
          <p:cNvPr id="37" name="Picture 36" descr="A book cover with a colorful cube&#10;&#10;Description automatically generated">
            <a:extLst>
              <a:ext uri="{FF2B5EF4-FFF2-40B4-BE49-F238E27FC236}">
                <a16:creationId xmlns:a16="http://schemas.microsoft.com/office/drawing/2014/main" id="{4F1E7018-FB3C-B0D4-3DC5-C8E451A76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0996" y="4491492"/>
            <a:ext cx="1828800" cy="2366508"/>
          </a:xfrm>
          <a:prstGeom prst="rect">
            <a:avLst/>
          </a:prstGeom>
        </p:spPr>
      </p:pic>
      <p:pic>
        <p:nvPicPr>
          <p:cNvPr id="38" name="Picture 37" descr="A book cover with puzzle pieces&#10;&#10;Description automatically generated">
            <a:extLst>
              <a:ext uri="{FF2B5EF4-FFF2-40B4-BE49-F238E27FC236}">
                <a16:creationId xmlns:a16="http://schemas.microsoft.com/office/drawing/2014/main" id="{6ADFC47B-FDE7-22C1-97B9-830218D5E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0197" y="2122161"/>
            <a:ext cx="1828800" cy="2366508"/>
          </a:xfrm>
          <a:prstGeom prst="rect">
            <a:avLst/>
          </a:prstGeom>
        </p:spPr>
      </p:pic>
      <p:pic>
        <p:nvPicPr>
          <p:cNvPr id="39" name="Picture 38" descr="A book cover of a brain made of gears&#10;&#10;Description automatically generated">
            <a:extLst>
              <a:ext uri="{FF2B5EF4-FFF2-40B4-BE49-F238E27FC236}">
                <a16:creationId xmlns:a16="http://schemas.microsoft.com/office/drawing/2014/main" id="{7A97AA21-1A1B-6207-A494-635C0BD31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3965" y="2115754"/>
            <a:ext cx="1828800" cy="2366508"/>
          </a:xfrm>
          <a:prstGeom prst="rect">
            <a:avLst/>
          </a:prstGeom>
        </p:spPr>
      </p:pic>
      <p:pic>
        <p:nvPicPr>
          <p:cNvPr id="40" name="Picture 39" descr="A cover of a book&#10;&#10;Description automatically generated">
            <a:extLst>
              <a:ext uri="{FF2B5EF4-FFF2-40B4-BE49-F238E27FC236}">
                <a16:creationId xmlns:a16="http://schemas.microsoft.com/office/drawing/2014/main" id="{475EA033-0BF4-8E0F-54D0-8D3474BE1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8997" y="4486367"/>
            <a:ext cx="1828800" cy="236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4" grpId="0" animBg="1"/>
      <p:bldP spid="3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545229E-FC76-CCCC-B7E7-FF1A1565D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6744"/>
          <a:stretch/>
        </p:blipFill>
        <p:spPr>
          <a:xfrm>
            <a:off x="-1" y="90930"/>
            <a:ext cx="12192000" cy="676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2D8B05-9B58-F7B5-CAFA-9D08786E99BD}"/>
              </a:ext>
            </a:extLst>
          </p:cNvPr>
          <p:cNvSpPr/>
          <p:nvPr/>
        </p:nvSpPr>
        <p:spPr>
          <a:xfrm>
            <a:off x="0" y="80758"/>
            <a:ext cx="12192000" cy="676707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0FAE8-EDCE-7981-2666-185F722C4A80}"/>
              </a:ext>
            </a:extLst>
          </p:cNvPr>
          <p:cNvSpPr txBox="1"/>
          <p:nvPr/>
        </p:nvSpPr>
        <p:spPr>
          <a:xfrm>
            <a:off x="4174173" y="560536"/>
            <a:ext cx="72775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Retrieved Relevant Prior Knowledge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Made Meaning of the Statement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Evaluated the Statement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Edited the Statement, as Needed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Indicated the Judgement</a:t>
            </a: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r>
              <a:rPr lang="en-US" sz="2400" dirty="0">
                <a:latin typeface="Helvetica Light" panose="020B0403020202020204" pitchFamily="34" charset="0"/>
              </a:rPr>
              <a:t>Retrieved Previous Judgement &amp; Rationale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Organized an Explanation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Expressed the Explanation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Read Your Colleague for Understanding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Re-Generate a Response &amp; Re-Express</a:t>
            </a: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r>
              <a:rPr lang="en-US" sz="2400" dirty="0">
                <a:latin typeface="Helvetica Light" panose="020B0403020202020204" pitchFamily="34" charset="0"/>
              </a:rPr>
              <a:t>Listen to Other’s Response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Make Meaning of their Response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Ask Questions, as Needed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Compare Self and Other’s Meanings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Generate Response and Respond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189A0-2173-E849-96B4-B32B86124CF9}"/>
              </a:ext>
            </a:extLst>
          </p:cNvPr>
          <p:cNvSpPr txBox="1"/>
          <p:nvPr/>
        </p:nvSpPr>
        <p:spPr>
          <a:xfrm rot="5400000">
            <a:off x="10901418" y="3206966"/>
            <a:ext cx="1920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500B6BF6-4154-EA26-4EFD-638AF6EAE44D}"/>
              </a:ext>
            </a:extLst>
          </p:cNvPr>
          <p:cNvSpPr/>
          <p:nvPr/>
        </p:nvSpPr>
        <p:spPr>
          <a:xfrm>
            <a:off x="11245388" y="176108"/>
            <a:ext cx="323845" cy="6648994"/>
          </a:xfrm>
          <a:prstGeom prst="rightBrac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E96C8-519D-F470-A993-935A0AE18E05}"/>
              </a:ext>
            </a:extLst>
          </p:cNvPr>
          <p:cNvSpPr txBox="1"/>
          <p:nvPr/>
        </p:nvSpPr>
        <p:spPr>
          <a:xfrm>
            <a:off x="4680804" y="110068"/>
            <a:ext cx="334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026093AA-C848-2DDC-BD25-0F90799D42B4}"/>
              </a:ext>
            </a:extLst>
          </p:cNvPr>
          <p:cNvSpPr/>
          <p:nvPr/>
        </p:nvSpPr>
        <p:spPr>
          <a:xfrm>
            <a:off x="3570908" y="804335"/>
            <a:ext cx="503207" cy="1439336"/>
          </a:xfrm>
          <a:prstGeom prst="leftBracket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C06FF129-51A8-DE8F-27B8-8A2E76DFF670}"/>
              </a:ext>
            </a:extLst>
          </p:cNvPr>
          <p:cNvSpPr/>
          <p:nvPr/>
        </p:nvSpPr>
        <p:spPr>
          <a:xfrm>
            <a:off x="3570907" y="2988738"/>
            <a:ext cx="503207" cy="1439336"/>
          </a:xfrm>
          <a:prstGeom prst="leftBracket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41947316-2E1C-6D48-26C9-57DA1F7494AB}"/>
              </a:ext>
            </a:extLst>
          </p:cNvPr>
          <p:cNvSpPr/>
          <p:nvPr/>
        </p:nvSpPr>
        <p:spPr>
          <a:xfrm>
            <a:off x="3570905" y="5173142"/>
            <a:ext cx="503207" cy="1439336"/>
          </a:xfrm>
          <a:prstGeom prst="leftBracket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41D84-B6BE-29BA-FF69-894D704F1B1C}"/>
              </a:ext>
            </a:extLst>
          </p:cNvPr>
          <p:cNvSpPr txBox="1"/>
          <p:nvPr/>
        </p:nvSpPr>
        <p:spPr>
          <a:xfrm rot="5400000">
            <a:off x="10067593" y="3206966"/>
            <a:ext cx="1920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Meaning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DA221B-1368-B20F-F8BD-C3A32A735F08}"/>
              </a:ext>
            </a:extLst>
          </p:cNvPr>
          <p:cNvSpPr txBox="1"/>
          <p:nvPr/>
        </p:nvSpPr>
        <p:spPr>
          <a:xfrm>
            <a:off x="170208" y="3415622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Think-Pair-Share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97C04-3E62-2AB0-A6B6-1A5C25C7292F}"/>
              </a:ext>
            </a:extLst>
          </p:cNvPr>
          <p:cNvSpPr txBox="1"/>
          <p:nvPr/>
        </p:nvSpPr>
        <p:spPr>
          <a:xfrm>
            <a:off x="228576" y="4105070"/>
            <a:ext cx="305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Anticipation Guide</a:t>
            </a:r>
          </a:p>
        </p:txBody>
      </p:sp>
    </p:spTree>
    <p:extLst>
      <p:ext uri="{BB962C8B-B14F-4D97-AF65-F5344CB8AC3E}">
        <p14:creationId xmlns:p14="http://schemas.microsoft.com/office/powerpoint/2010/main" val="28736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22" grpId="0" animBg="1"/>
      <p:bldP spid="23" grpId="0" animBg="1"/>
      <p:bldP spid="24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68B0763-3D43-6EF2-1DCC-D5297C32F1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6744"/>
          <a:stretch/>
        </p:blipFill>
        <p:spPr>
          <a:xfrm>
            <a:off x="-1" y="90930"/>
            <a:ext cx="12192000" cy="67670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DC177C-9921-C433-8D75-C24AB69FF676}"/>
              </a:ext>
            </a:extLst>
          </p:cNvPr>
          <p:cNvSpPr/>
          <p:nvPr/>
        </p:nvSpPr>
        <p:spPr>
          <a:xfrm>
            <a:off x="0" y="71032"/>
            <a:ext cx="12192000" cy="678696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B2E67-7188-F4FE-55D3-956B36142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206"/>
            <a:ext cx="10515600" cy="474529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70000"/>
              </a:lnSpc>
              <a:buNone/>
            </a:pPr>
            <a:endParaRPr lang="en-US" sz="4400" dirty="0">
              <a:latin typeface="Helvetica Light" panose="020B0403020202020204" pitchFamily="34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400" dirty="0">
                <a:solidFill>
                  <a:srgbClr val="FFC000"/>
                </a:solidFill>
                <a:latin typeface="Helvetica Light" panose="020B0403020202020204" pitchFamily="34" charset="0"/>
              </a:rPr>
              <a:t>Implementation matters.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400" dirty="0">
                <a:latin typeface="Helvetica Light" panose="020B0403020202020204" pitchFamily="34" charset="0"/>
              </a:rPr>
              <a:t>Active Learning is not magic.</a:t>
            </a:r>
          </a:p>
        </p:txBody>
      </p:sp>
    </p:spTree>
    <p:extLst>
      <p:ext uri="{BB962C8B-B14F-4D97-AF65-F5344CB8AC3E}">
        <p14:creationId xmlns:p14="http://schemas.microsoft.com/office/powerpoint/2010/main" val="18525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looking through a microscope&#10;&#10;Description automatically generated">
            <a:extLst>
              <a:ext uri="{FF2B5EF4-FFF2-40B4-BE49-F238E27FC236}">
                <a16:creationId xmlns:a16="http://schemas.microsoft.com/office/drawing/2014/main" id="{10390536-F56C-6C0D-EB0E-BDE47A4770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1785775" y="93953"/>
            <a:ext cx="10406225" cy="67640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B99BF-16FD-CC4E-9F69-E45949B13934}"/>
              </a:ext>
            </a:extLst>
          </p:cNvPr>
          <p:cNvSpPr/>
          <p:nvPr/>
        </p:nvSpPr>
        <p:spPr>
          <a:xfrm>
            <a:off x="-11040" y="108060"/>
            <a:ext cx="12203040" cy="67640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Make Some Meaning</a:t>
            </a:r>
            <a:endParaRPr lang="en-US" sz="3600" dirty="0">
              <a:latin typeface="Helvetica Light" panose="020B04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242" y="1825624"/>
            <a:ext cx="6186791" cy="13255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spcAft>
                <a:spcPts val="2400"/>
              </a:spcAft>
              <a:buNone/>
            </a:pPr>
            <a:r>
              <a:rPr lang="en-US" sz="3200" dirty="0">
                <a:latin typeface="Helvetica Light" panose="020B0403020202020204" pitchFamily="34" charset="0"/>
              </a:rPr>
              <a:t>Write a 1-sentence summary of this Strategies &amp; Processing section. </a:t>
            </a:r>
          </a:p>
        </p:txBody>
      </p:sp>
    </p:spTree>
    <p:extLst>
      <p:ext uri="{BB962C8B-B14F-4D97-AF65-F5344CB8AC3E}">
        <p14:creationId xmlns:p14="http://schemas.microsoft.com/office/powerpoint/2010/main" val="11268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up stairs&#10;&#10;Description automatically generated">
            <a:extLst>
              <a:ext uri="{FF2B5EF4-FFF2-40B4-BE49-F238E27FC236}">
                <a16:creationId xmlns:a16="http://schemas.microsoft.com/office/drawing/2014/main" id="{28DBA8B1-E8AF-6B53-E321-FC9AF31E7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0"/>
          <a:stretch/>
        </p:blipFill>
        <p:spPr>
          <a:xfrm>
            <a:off x="0" y="71474"/>
            <a:ext cx="12192000" cy="6786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71474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Active Learning: Closure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6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DA391591-171C-8761-B685-577CCD9C0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86711"/>
            <a:ext cx="10297297" cy="67712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28E478-9476-DFB3-1946-75A6453D7126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Active learning involves </a:t>
            </a:r>
            <a:r>
              <a:rPr lang="en-US" sz="3200" u="none" strike="noStrike" dirty="0">
                <a:effectLst/>
                <a:latin typeface="Helvetica Light" panose="020B0403020202020204" pitchFamily="34" charset="0"/>
              </a:rPr>
              <a:t>students doing things and thinking about the things they are doing</a:t>
            </a:r>
            <a:r>
              <a:rPr lang="en-US" sz="3200" dirty="0">
                <a:latin typeface="Helvetica Light" panose="020B0403020202020204" pitchFamily="34" charset="0"/>
              </a:rPr>
              <a:t>.</a:t>
            </a:r>
          </a:p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Active learning-based classes result in more student learning than lecture-based classes.</a:t>
            </a:r>
          </a:p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Active learning fosters greater learning in small STEM classes focused on problem solving.</a:t>
            </a:r>
          </a:p>
        </p:txBody>
      </p:sp>
    </p:spTree>
    <p:extLst>
      <p:ext uri="{BB962C8B-B14F-4D97-AF65-F5344CB8AC3E}">
        <p14:creationId xmlns:p14="http://schemas.microsoft.com/office/powerpoint/2010/main" val="40895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up stairs&#10;&#10;Description automatically generated">
            <a:extLst>
              <a:ext uri="{FF2B5EF4-FFF2-40B4-BE49-F238E27FC236}">
                <a16:creationId xmlns:a16="http://schemas.microsoft.com/office/drawing/2014/main" id="{5C0911CF-C427-E0AE-0C4A-C96F1570E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4160"/>
          <a:stretch/>
        </p:blipFill>
        <p:spPr>
          <a:xfrm>
            <a:off x="0" y="71474"/>
            <a:ext cx="12192000" cy="67865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F6D7E5-A7F7-E355-A89C-F60DA3F8D7D6}"/>
              </a:ext>
            </a:extLst>
          </p:cNvPr>
          <p:cNvSpPr/>
          <p:nvPr/>
        </p:nvSpPr>
        <p:spPr>
          <a:xfrm>
            <a:off x="0" y="64770"/>
            <a:ext cx="12192000" cy="67640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EDA525-494A-3F10-BDBC-8E7B0883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FDDCD-E261-9F8C-DB00-FB773917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are two take aways from today’s workshop?</a:t>
            </a:r>
          </a:p>
        </p:txBody>
      </p:sp>
    </p:spTree>
    <p:extLst>
      <p:ext uri="{BB962C8B-B14F-4D97-AF65-F5344CB8AC3E}">
        <p14:creationId xmlns:p14="http://schemas.microsoft.com/office/powerpoint/2010/main" val="2100377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group of people walking up stairs&#10;&#10;Description automatically generated">
            <a:extLst>
              <a:ext uri="{FF2B5EF4-FFF2-40B4-BE49-F238E27FC236}">
                <a16:creationId xmlns:a16="http://schemas.microsoft.com/office/drawing/2014/main" id="{CC3F6DC2-04A7-0B22-3318-D11097C77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4160"/>
          <a:stretch/>
        </p:blipFill>
        <p:spPr>
          <a:xfrm>
            <a:off x="0" y="71474"/>
            <a:ext cx="12192000" cy="67865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-5862" y="62878"/>
            <a:ext cx="12197862" cy="676593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51AA5-61E9-01A1-07BB-9474EF8F89B3}"/>
              </a:ext>
            </a:extLst>
          </p:cNvPr>
          <p:cNvSpPr txBox="1"/>
          <p:nvPr/>
        </p:nvSpPr>
        <p:spPr>
          <a:xfrm>
            <a:off x="-2245" y="2514600"/>
            <a:ext cx="121920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62E10-A939-598C-9D09-9514FE05B92F}"/>
              </a:ext>
            </a:extLst>
          </p:cNvPr>
          <p:cNvSpPr txBox="1"/>
          <p:nvPr/>
        </p:nvSpPr>
        <p:spPr>
          <a:xfrm>
            <a:off x="-1" y="1705609"/>
            <a:ext cx="1218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Teach Forward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EA6D2-4ED1-F9FE-6D50-147BC15B457A}"/>
              </a:ext>
            </a:extLst>
          </p:cNvPr>
          <p:cNvSpPr txBox="1"/>
          <p:nvPr/>
        </p:nvSpPr>
        <p:spPr>
          <a:xfrm>
            <a:off x="-1" y="3461657"/>
            <a:ext cx="1218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Plan Backward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BB4651-4146-9A34-A574-6E994D1C2BD2}"/>
              </a:ext>
            </a:extLst>
          </p:cNvPr>
          <p:cNvCxnSpPr/>
          <p:nvPr/>
        </p:nvCxnSpPr>
        <p:spPr>
          <a:xfrm flipH="1">
            <a:off x="1012371" y="3450772"/>
            <a:ext cx="10352315" cy="0"/>
          </a:xfrm>
          <a:prstGeom prst="straightConnector1">
            <a:avLst/>
          </a:prstGeom>
          <a:ln w="25400">
            <a:solidFill>
              <a:srgbClr val="3E8ED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65CCC7-D79E-E2F8-7009-D3EDE2BE2A56}"/>
              </a:ext>
            </a:extLst>
          </p:cNvPr>
          <p:cNvCxnSpPr>
            <a:cxnSpLocks/>
          </p:cNvCxnSpPr>
          <p:nvPr/>
        </p:nvCxnSpPr>
        <p:spPr>
          <a:xfrm>
            <a:off x="1001485" y="2195442"/>
            <a:ext cx="10352315" cy="0"/>
          </a:xfrm>
          <a:prstGeom prst="straightConnector1">
            <a:avLst/>
          </a:prstGeom>
          <a:ln w="25400">
            <a:solidFill>
              <a:srgbClr val="F1C4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1D49E1-F2EC-9C3D-A416-20324DAA1D11}"/>
              </a:ext>
            </a:extLst>
          </p:cNvPr>
          <p:cNvSpPr txBox="1"/>
          <p:nvPr/>
        </p:nvSpPr>
        <p:spPr>
          <a:xfrm>
            <a:off x="0" y="572588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What we process we learn.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1801F4-AAFA-EE1C-EAEF-94F6A2DCD6D7}"/>
              </a:ext>
            </a:extLst>
          </p:cNvPr>
          <p:cNvSpPr txBox="1"/>
          <p:nvPr/>
        </p:nvSpPr>
        <p:spPr>
          <a:xfrm>
            <a:off x="-1121" y="39452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4FC9858-07A6-298E-1448-DDBD447019A5}"/>
              </a:ext>
            </a:extLst>
          </p:cNvPr>
          <p:cNvCxnSpPr/>
          <p:nvPr/>
        </p:nvCxnSpPr>
        <p:spPr>
          <a:xfrm flipH="1">
            <a:off x="10101813" y="2903871"/>
            <a:ext cx="274320" cy="0"/>
          </a:xfrm>
          <a:prstGeom prst="straightConnector1">
            <a:avLst/>
          </a:prstGeom>
          <a:ln w="25400">
            <a:solidFill>
              <a:srgbClr val="3E8EDE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DB27E25-0589-3BD8-A49C-6EEF7F2F06BA}"/>
              </a:ext>
            </a:extLst>
          </p:cNvPr>
          <p:cNvCxnSpPr/>
          <p:nvPr/>
        </p:nvCxnSpPr>
        <p:spPr>
          <a:xfrm flipH="1">
            <a:off x="8377503" y="2904537"/>
            <a:ext cx="274320" cy="0"/>
          </a:xfrm>
          <a:prstGeom prst="straightConnector1">
            <a:avLst/>
          </a:prstGeom>
          <a:ln w="25400">
            <a:solidFill>
              <a:srgbClr val="3E8EDE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47FC969-6B38-5458-2EF8-FFCF05F376BC}"/>
              </a:ext>
            </a:extLst>
          </p:cNvPr>
          <p:cNvCxnSpPr/>
          <p:nvPr/>
        </p:nvCxnSpPr>
        <p:spPr>
          <a:xfrm flipH="1">
            <a:off x="6186012" y="2905203"/>
            <a:ext cx="274320" cy="0"/>
          </a:xfrm>
          <a:prstGeom prst="straightConnector1">
            <a:avLst/>
          </a:prstGeom>
          <a:ln w="25400">
            <a:solidFill>
              <a:srgbClr val="3E8EDE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0E9DD0F-B8B7-1AF2-1C85-FD2CF8833172}"/>
              </a:ext>
            </a:extLst>
          </p:cNvPr>
          <p:cNvCxnSpPr/>
          <p:nvPr/>
        </p:nvCxnSpPr>
        <p:spPr>
          <a:xfrm flipH="1">
            <a:off x="4074381" y="2905869"/>
            <a:ext cx="274320" cy="0"/>
          </a:xfrm>
          <a:prstGeom prst="straightConnector1">
            <a:avLst/>
          </a:prstGeom>
          <a:ln w="25400">
            <a:solidFill>
              <a:srgbClr val="3E8EDE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E9768A-9F40-62B7-5ECB-760AAA09881C}"/>
              </a:ext>
            </a:extLst>
          </p:cNvPr>
          <p:cNvCxnSpPr/>
          <p:nvPr/>
        </p:nvCxnSpPr>
        <p:spPr>
          <a:xfrm flipH="1">
            <a:off x="2122470" y="2906535"/>
            <a:ext cx="274320" cy="0"/>
          </a:xfrm>
          <a:prstGeom prst="straightConnector1">
            <a:avLst/>
          </a:prstGeom>
          <a:ln w="25400">
            <a:solidFill>
              <a:srgbClr val="3E8EDE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385ACF0-2CD1-02A9-E6C3-5F19D90C8AA2}"/>
              </a:ext>
            </a:extLst>
          </p:cNvPr>
          <p:cNvCxnSpPr>
            <a:cxnSpLocks/>
          </p:cNvCxnSpPr>
          <p:nvPr/>
        </p:nvCxnSpPr>
        <p:spPr>
          <a:xfrm>
            <a:off x="2128253" y="2758183"/>
            <a:ext cx="274320" cy="0"/>
          </a:xfrm>
          <a:prstGeom prst="straightConnector1">
            <a:avLst/>
          </a:prstGeom>
          <a:ln w="25400">
            <a:solidFill>
              <a:srgbClr val="F1C400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7D0F4E-1DB4-4C1F-F43C-97F196CD451F}"/>
              </a:ext>
            </a:extLst>
          </p:cNvPr>
          <p:cNvCxnSpPr>
            <a:cxnSpLocks/>
          </p:cNvCxnSpPr>
          <p:nvPr/>
        </p:nvCxnSpPr>
        <p:spPr>
          <a:xfrm>
            <a:off x="4084284" y="2760244"/>
            <a:ext cx="274320" cy="0"/>
          </a:xfrm>
          <a:prstGeom prst="straightConnector1">
            <a:avLst/>
          </a:prstGeom>
          <a:ln w="25400">
            <a:solidFill>
              <a:srgbClr val="F1C400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F30A66-5F80-162F-04E4-AF5C20827FEB}"/>
              </a:ext>
            </a:extLst>
          </p:cNvPr>
          <p:cNvCxnSpPr>
            <a:cxnSpLocks/>
          </p:cNvCxnSpPr>
          <p:nvPr/>
        </p:nvCxnSpPr>
        <p:spPr>
          <a:xfrm>
            <a:off x="6192614" y="2758185"/>
            <a:ext cx="274320" cy="0"/>
          </a:xfrm>
          <a:prstGeom prst="straightConnector1">
            <a:avLst/>
          </a:prstGeom>
          <a:ln w="25400">
            <a:solidFill>
              <a:srgbClr val="F1C400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40E5048-81CB-9696-CC8C-FBDB33709330}"/>
              </a:ext>
            </a:extLst>
          </p:cNvPr>
          <p:cNvCxnSpPr>
            <a:cxnSpLocks/>
          </p:cNvCxnSpPr>
          <p:nvPr/>
        </p:nvCxnSpPr>
        <p:spPr>
          <a:xfrm>
            <a:off x="8387406" y="2757563"/>
            <a:ext cx="274320" cy="0"/>
          </a:xfrm>
          <a:prstGeom prst="straightConnector1">
            <a:avLst/>
          </a:prstGeom>
          <a:ln w="25400">
            <a:solidFill>
              <a:srgbClr val="F1C400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C407957-16D4-C6A4-0422-487223B95049}"/>
              </a:ext>
            </a:extLst>
          </p:cNvPr>
          <p:cNvCxnSpPr>
            <a:cxnSpLocks/>
          </p:cNvCxnSpPr>
          <p:nvPr/>
        </p:nvCxnSpPr>
        <p:spPr>
          <a:xfrm>
            <a:off x="10115017" y="2754883"/>
            <a:ext cx="274320" cy="0"/>
          </a:xfrm>
          <a:prstGeom prst="straightConnector1">
            <a:avLst/>
          </a:prstGeom>
          <a:ln w="25400">
            <a:solidFill>
              <a:srgbClr val="F1C400">
                <a:alpha val="8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8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608D41-4A05-F515-FA06-749291DA8D9D}"/>
              </a:ext>
            </a:extLst>
          </p:cNvPr>
          <p:cNvSpPr txBox="1"/>
          <p:nvPr/>
        </p:nvSpPr>
        <p:spPr>
          <a:xfrm>
            <a:off x="2356945" y="3023424"/>
            <a:ext cx="471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Experience  ‣  Knowledge  ‣  Meaning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C921A7-DC1D-BF49-8168-EE53FEECD24C}"/>
              </a:ext>
            </a:extLst>
          </p:cNvPr>
          <p:cNvCxnSpPr>
            <a:cxnSpLocks/>
          </p:cNvCxnSpPr>
          <p:nvPr/>
        </p:nvCxnSpPr>
        <p:spPr>
          <a:xfrm>
            <a:off x="520265" y="2969090"/>
            <a:ext cx="7612116" cy="0"/>
          </a:xfrm>
          <a:prstGeom prst="line">
            <a:avLst/>
          </a:prstGeom>
          <a:ln w="889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6000">
                  <a:srgbClr val="002E6D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CF222FB-3EEB-8C09-6AAB-391735C73B9E}"/>
              </a:ext>
            </a:extLst>
          </p:cNvPr>
          <p:cNvSpPr txBox="1"/>
          <p:nvPr/>
        </p:nvSpPr>
        <p:spPr>
          <a:xfrm>
            <a:off x="460167" y="2235580"/>
            <a:ext cx="471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Helvetica Light" panose="020B0403020202020204" pitchFamily="34" charset="0"/>
              </a:rPr>
              <a:t>Active Learning</a:t>
            </a:r>
          </a:p>
        </p:txBody>
      </p:sp>
      <p:pic>
        <p:nvPicPr>
          <p:cNvPr id="26" name="Picture 25" descr="A group of people sitting in a courtyard&#10;&#10;Description automatically generated">
            <a:extLst>
              <a:ext uri="{FF2B5EF4-FFF2-40B4-BE49-F238E27FC236}">
                <a16:creationId xmlns:a16="http://schemas.microsoft.com/office/drawing/2014/main" id="{5185E59B-7537-16B0-2A89-8D0D6D74F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86712"/>
            <a:ext cx="4572000" cy="67712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AAE654-3749-33B4-C4DD-9D10BBF025F0}"/>
              </a:ext>
            </a:extLst>
          </p:cNvPr>
          <p:cNvSpPr/>
          <p:nvPr/>
        </p:nvSpPr>
        <p:spPr>
          <a:xfrm>
            <a:off x="535671" y="5162790"/>
            <a:ext cx="7084329" cy="36379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6000">
                <a:schemeClr val="tx1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C1E5B-510E-112E-CFA2-A7D2A9729B2B}"/>
              </a:ext>
            </a:extLst>
          </p:cNvPr>
          <p:cNvSpPr txBox="1"/>
          <p:nvPr/>
        </p:nvSpPr>
        <p:spPr>
          <a:xfrm>
            <a:off x="554742" y="5137552"/>
            <a:ext cx="3181686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000" dirty="0">
                <a:latin typeface="Helvetica Light" panose="020B0403020202020204" pitchFamily="34" charset="0"/>
              </a:rPr>
              <a:t>Peter Doolittle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Helvetica Light" panose="020B0403020202020204" pitchFamily="34" charset="0"/>
              </a:rPr>
              <a:t>Educational Psychology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Helvetica Light" panose="020B0403020202020204" pitchFamily="34" charset="0"/>
              </a:rPr>
              <a:t>Virginia Tech</a:t>
            </a:r>
          </a:p>
          <a:p>
            <a:pPr>
              <a:spcAft>
                <a:spcPts val="300"/>
              </a:spcAft>
            </a:pPr>
            <a:r>
              <a:rPr lang="en-US" dirty="0" err="1">
                <a:latin typeface="Helvetica Light" panose="020B0403020202020204" pitchFamily="34" charset="0"/>
              </a:rPr>
              <a:t>pdoo@vt.edu</a:t>
            </a:r>
            <a:endParaRPr lang="en-US" dirty="0">
              <a:latin typeface="Helvetica Light" panose="020B0403020202020204" pitchFamily="34" charset="0"/>
            </a:endParaRPr>
          </a:p>
        </p:txBody>
      </p:sp>
      <p:pic>
        <p:nvPicPr>
          <p:cNvPr id="37" name="Picture 36" descr="A blue and black logo&#10;&#10;Description automatically generated">
            <a:extLst>
              <a:ext uri="{FF2B5EF4-FFF2-40B4-BE49-F238E27FC236}">
                <a16:creationId xmlns:a16="http://schemas.microsoft.com/office/drawing/2014/main" id="{0D1F77DF-B026-91A2-0949-1FBE0B7A6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8" y="179840"/>
            <a:ext cx="1655064" cy="4948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B581047-E9D9-078A-0D12-281A2FAF9FD2}"/>
              </a:ext>
            </a:extLst>
          </p:cNvPr>
          <p:cNvSpPr txBox="1"/>
          <p:nvPr/>
        </p:nvSpPr>
        <p:spPr>
          <a:xfrm>
            <a:off x="7620000" y="5842683"/>
            <a:ext cx="4572000" cy="1015663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E6D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Institutional Research and</a:t>
            </a:r>
          </a:p>
          <a:p>
            <a:pPr algn="ctr"/>
            <a:r>
              <a:rPr lang="en-US" sz="2000" dirty="0">
                <a:solidFill>
                  <a:srgbClr val="002E6D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 Academic Career Development </a:t>
            </a:r>
          </a:p>
          <a:p>
            <a:pPr algn="ctr"/>
            <a:r>
              <a:rPr lang="en-US" sz="2000" dirty="0">
                <a:solidFill>
                  <a:srgbClr val="002E6D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37911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284C503B-01E2-040D-0ED5-9267ABBFC4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FB2BB7-C9B2-6050-F515-55C892F5E178}"/>
              </a:ext>
            </a:extLst>
          </p:cNvPr>
          <p:cNvSpPr/>
          <p:nvPr/>
        </p:nvSpPr>
        <p:spPr>
          <a:xfrm>
            <a:off x="0" y="221983"/>
            <a:ext cx="12192000" cy="67779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nd-of-Publishing">
            <a:hlinkClick r:id="" action="ppaction://media"/>
            <a:extLst>
              <a:ext uri="{FF2B5EF4-FFF2-40B4-BE49-F238E27FC236}">
                <a16:creationId xmlns:a16="http://schemas.microsoft.com/office/drawing/2014/main" id="{D002E894-AC0B-C77B-524D-2E8BFD76B1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5634" y="96066"/>
            <a:ext cx="9120731" cy="6840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73D06C-93EA-BD30-4CEE-0A59AF6BDF1C}"/>
              </a:ext>
            </a:extLst>
          </p:cNvPr>
          <p:cNvSpPr txBox="1"/>
          <p:nvPr/>
        </p:nvSpPr>
        <p:spPr>
          <a:xfrm>
            <a:off x="1" y="33167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A Change in Perspective</a:t>
            </a:r>
          </a:p>
        </p:txBody>
      </p:sp>
    </p:spTree>
    <p:extLst>
      <p:ext uri="{BB962C8B-B14F-4D97-AF65-F5344CB8AC3E}">
        <p14:creationId xmlns:p14="http://schemas.microsoft.com/office/powerpoint/2010/main" val="9533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large group of people in a room&#10;&#10;Description automatically generated">
            <a:extLst>
              <a:ext uri="{FF2B5EF4-FFF2-40B4-BE49-F238E27FC236}">
                <a16:creationId xmlns:a16="http://schemas.microsoft.com/office/drawing/2014/main" id="{1646FC7D-A347-B68C-68F2-D8BEDC0A1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00" b="8109"/>
          <a:stretch/>
        </p:blipFill>
        <p:spPr>
          <a:xfrm>
            <a:off x="0" y="83045"/>
            <a:ext cx="12192000" cy="6774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83047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Presenting vs Teaching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1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6487F8B-7B17-8AA8-3C4C-BE2A1E24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C325-7910-1BC1-261D-DD4E2A41D58B}"/>
              </a:ext>
            </a:extLst>
          </p:cNvPr>
          <p:cNvSpPr/>
          <p:nvPr/>
        </p:nvSpPr>
        <p:spPr>
          <a:xfrm>
            <a:off x="0" y="78827"/>
            <a:ext cx="12192000" cy="67791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174414-E9F4-4078-83E2-133BF3940F82}"/>
              </a:ext>
            </a:extLst>
          </p:cNvPr>
          <p:cNvSpPr txBox="1"/>
          <p:nvPr/>
        </p:nvSpPr>
        <p:spPr>
          <a:xfrm>
            <a:off x="9029" y="3473813"/>
            <a:ext cx="2483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presenting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5B4AAE-DC43-C897-1F11-03AD4B188B31}"/>
              </a:ext>
            </a:extLst>
          </p:cNvPr>
          <p:cNvSpPr txBox="1"/>
          <p:nvPr/>
        </p:nvSpPr>
        <p:spPr>
          <a:xfrm>
            <a:off x="10103224" y="3473812"/>
            <a:ext cx="208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teaching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2D8F9-9AB2-7F2A-D39D-2DEECC450440}"/>
              </a:ext>
            </a:extLst>
          </p:cNvPr>
          <p:cNvSpPr txBox="1"/>
          <p:nvPr/>
        </p:nvSpPr>
        <p:spPr>
          <a:xfrm>
            <a:off x="2599765" y="3827754"/>
            <a:ext cx="750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responsibility for learning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FE596990-5E87-CF6D-C4FC-D98E0097A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96906"/>
            <a:ext cx="10725807" cy="2241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Helvetica Light" panose="020B0403020202020204" pitchFamily="34" charset="0"/>
              </a:rPr>
              <a:t>To what degree do you, as the teacher, take responsibility for students’ learning? </a:t>
            </a:r>
          </a:p>
          <a:p>
            <a:pPr marL="0" indent="0">
              <a:buNone/>
            </a:pPr>
            <a:endParaRPr lang="en-US" sz="3200" dirty="0">
              <a:latin typeface="Helvetica Light" panose="020B040302020202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Helvetica Light" panose="020B0403020202020204" pitchFamily="34" charset="0"/>
              </a:rPr>
              <a:t>On a scale of 0 to 100%.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20879F-479C-38FE-7662-6C5C3566B186}"/>
              </a:ext>
            </a:extLst>
          </p:cNvPr>
          <p:cNvCxnSpPr/>
          <p:nvPr/>
        </p:nvCxnSpPr>
        <p:spPr>
          <a:xfrm>
            <a:off x="2599765" y="3822971"/>
            <a:ext cx="750345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7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many windows&#10;&#10;Description automatically generated">
            <a:extLst>
              <a:ext uri="{FF2B5EF4-FFF2-40B4-BE49-F238E27FC236}">
                <a16:creationId xmlns:a16="http://schemas.microsoft.com/office/drawing/2014/main" id="{95A9203B-9A28-B645-77A4-9A98144E2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31"/>
          <a:stretch/>
        </p:blipFill>
        <p:spPr>
          <a:xfrm>
            <a:off x="-17940" y="83046"/>
            <a:ext cx="12209940" cy="6774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83047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Active Learning: A Changing Perspective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24538</TotalTime>
  <Words>1413</Words>
  <Application>Microsoft Macintosh PowerPoint</Application>
  <PresentationFormat>Widescreen</PresentationFormat>
  <Paragraphs>382</Paragraphs>
  <Slides>52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ArcherPro</vt:lpstr>
      <vt:lpstr>Arial</vt:lpstr>
      <vt:lpstr>Calibri</vt:lpstr>
      <vt:lpstr>Helvetica Light</vt:lpstr>
      <vt:lpstr>Open Sans</vt:lpstr>
      <vt:lpstr>Source Code Pro</vt:lpstr>
      <vt:lpstr>Verdana</vt:lpstr>
      <vt:lpstr>Office Theme</vt:lpstr>
      <vt:lpstr>PowerPoint Presentation</vt:lpstr>
      <vt:lpstr>PowerPoint Presentation</vt:lpstr>
      <vt:lpstr>Agenda</vt:lpstr>
      <vt:lpstr>Anticipation Guide</vt:lpstr>
      <vt:lpstr>Anticipation Guide</vt:lpstr>
      <vt:lpstr>PowerPoint Presentation</vt:lpstr>
      <vt:lpstr>PowerPoint Presentation</vt:lpstr>
      <vt:lpstr>PowerPoint Presentation</vt:lpstr>
      <vt:lpstr>PowerPoint Presentation</vt:lpstr>
      <vt:lpstr>What is Active Learning?</vt:lpstr>
      <vt:lpstr>What is Active Learning?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Debriefing the Anticipation Guide</vt:lpstr>
      <vt:lpstr>Debriefing the Anticipation Guide</vt:lpstr>
      <vt:lpstr>Debriefing the Anticipation Guide</vt:lpstr>
      <vt:lpstr>Debriefing the Anticipation Guide</vt:lpstr>
      <vt:lpstr>PowerPoint Presentation</vt:lpstr>
      <vt:lpstr>Debriefing the Anticipation Guide</vt:lpstr>
      <vt:lpstr>Debriefing the Anticipation Guide</vt:lpstr>
      <vt:lpstr>Debriefing the Anticipation Guide</vt:lpstr>
      <vt:lpstr>Debriefing the Anticipation Guide</vt:lpstr>
      <vt:lpstr>Start Each Class with a Routine (5-15 min)</vt:lpstr>
      <vt:lpstr>End Each Class with a Routine (5-15 min)</vt:lpstr>
      <vt:lpstr>PowerPoint Presentation</vt:lpstr>
      <vt:lpstr>PowerPoint Presentation</vt:lpstr>
      <vt:lpstr>PowerPoint Presentation</vt:lpstr>
      <vt:lpstr>Meaning &amp; Learning: Experiment</vt:lpstr>
      <vt:lpstr>PowerPoint Presentation</vt:lpstr>
      <vt:lpstr>Meaning &amp; Learning</vt:lpstr>
      <vt:lpstr>PowerPoint Presentation</vt:lpstr>
      <vt:lpstr>PowerPoint Presentation</vt:lpstr>
      <vt:lpstr>Make Some Meaning</vt:lpstr>
      <vt:lpstr>PowerPoint Presentation</vt:lpstr>
      <vt:lpstr>Strategies and Processing: Experiment</vt:lpstr>
      <vt:lpstr>Strategies and Processing</vt:lpstr>
      <vt:lpstr>Strategies &amp; Processing</vt:lpstr>
      <vt:lpstr>Strategies and Processing</vt:lpstr>
      <vt:lpstr>Strategies and Processing</vt:lpstr>
      <vt:lpstr>Strategies and Processing</vt:lpstr>
      <vt:lpstr>PowerPoint Presentation</vt:lpstr>
      <vt:lpstr>PowerPoint Presentation</vt:lpstr>
      <vt:lpstr>Make Some Meaning</vt:lpstr>
      <vt:lpstr>PowerPoint Presentation</vt:lpstr>
      <vt:lpstr>Closure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Doolittle</dc:creator>
  <cp:lastModifiedBy>Doolittle, Peter</cp:lastModifiedBy>
  <cp:revision>255</cp:revision>
  <dcterms:created xsi:type="dcterms:W3CDTF">2023-02-03T21:08:29Z</dcterms:created>
  <dcterms:modified xsi:type="dcterms:W3CDTF">2023-11-07T14:03:38Z</dcterms:modified>
</cp:coreProperties>
</file>